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  <p:sldMasterId id="2147483651" r:id="rId3"/>
    <p:sldMasterId id="2147483654" r:id="rId4"/>
  </p:sldMasterIdLst>
  <p:notesMasterIdLst>
    <p:notesMasterId r:id="rId129"/>
  </p:notesMasterIdLst>
  <p:sldIdLst>
    <p:sldId id="568" r:id="rId5"/>
    <p:sldId id="470" r:id="rId6"/>
    <p:sldId id="471" r:id="rId7"/>
    <p:sldId id="472" r:id="rId8"/>
    <p:sldId id="473" r:id="rId9"/>
    <p:sldId id="474" r:id="rId10"/>
    <p:sldId id="476" r:id="rId11"/>
    <p:sldId id="477" r:id="rId12"/>
    <p:sldId id="579" r:id="rId13"/>
    <p:sldId id="580" r:id="rId14"/>
    <p:sldId id="479" r:id="rId15"/>
    <p:sldId id="480" r:id="rId16"/>
    <p:sldId id="481" r:id="rId17"/>
    <p:sldId id="482" r:id="rId18"/>
    <p:sldId id="569" r:id="rId19"/>
    <p:sldId id="484" r:id="rId20"/>
    <p:sldId id="485" r:id="rId21"/>
    <p:sldId id="486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552" r:id="rId31"/>
    <p:sldId id="553" r:id="rId32"/>
    <p:sldId id="495" r:id="rId33"/>
    <p:sldId id="496" r:id="rId34"/>
    <p:sldId id="497" r:id="rId35"/>
    <p:sldId id="498" r:id="rId36"/>
    <p:sldId id="548" r:id="rId37"/>
    <p:sldId id="549" r:id="rId38"/>
    <p:sldId id="570" r:id="rId39"/>
    <p:sldId id="576" r:id="rId40"/>
    <p:sldId id="577" r:id="rId41"/>
    <p:sldId id="578" r:id="rId42"/>
    <p:sldId id="441" r:id="rId43"/>
    <p:sldId id="499" r:id="rId44"/>
    <p:sldId id="500" r:id="rId45"/>
    <p:sldId id="503" r:id="rId46"/>
    <p:sldId id="504" r:id="rId47"/>
    <p:sldId id="458" r:id="rId48"/>
    <p:sldId id="459" r:id="rId49"/>
    <p:sldId id="442" r:id="rId50"/>
    <p:sldId id="278" r:id="rId51"/>
    <p:sldId id="279" r:id="rId52"/>
    <p:sldId id="555" r:id="rId53"/>
    <p:sldId id="571" r:id="rId54"/>
    <p:sldId id="443" r:id="rId55"/>
    <p:sldId id="541" r:id="rId56"/>
    <p:sldId id="543" r:id="rId57"/>
    <p:sldId id="444" r:id="rId58"/>
    <p:sldId id="544" r:id="rId59"/>
    <p:sldId id="545" r:id="rId60"/>
    <p:sldId id="546" r:id="rId61"/>
    <p:sldId id="445" r:id="rId62"/>
    <p:sldId id="283" r:id="rId63"/>
    <p:sldId id="287" r:id="rId64"/>
    <p:sldId id="288" r:id="rId65"/>
    <p:sldId id="446" r:id="rId66"/>
    <p:sldId id="519" r:id="rId67"/>
    <p:sldId id="521" r:id="rId68"/>
    <p:sldId id="522" r:id="rId69"/>
    <p:sldId id="507" r:id="rId70"/>
    <p:sldId id="572" r:id="rId71"/>
    <p:sldId id="447" r:id="rId72"/>
    <p:sldId id="511" r:id="rId73"/>
    <p:sldId id="512" r:id="rId74"/>
    <p:sldId id="513" r:id="rId75"/>
    <p:sldId id="514" r:id="rId76"/>
    <p:sldId id="516" r:id="rId77"/>
    <p:sldId id="517" r:id="rId78"/>
    <p:sldId id="463" r:id="rId79"/>
    <p:sldId id="409" r:id="rId80"/>
    <p:sldId id="573" r:id="rId81"/>
    <p:sldId id="449" r:id="rId82"/>
    <p:sldId id="505" r:id="rId83"/>
    <p:sldId id="506" r:id="rId84"/>
    <p:sldId id="397" r:id="rId85"/>
    <p:sldId id="398" r:id="rId86"/>
    <p:sldId id="400" r:id="rId87"/>
    <p:sldId id="401" r:id="rId88"/>
    <p:sldId id="402" r:id="rId89"/>
    <p:sldId id="403" r:id="rId90"/>
    <p:sldId id="574" r:id="rId91"/>
    <p:sldId id="406" r:id="rId92"/>
    <p:sldId id="407" r:id="rId93"/>
    <p:sldId id="410" r:id="rId94"/>
    <p:sldId id="413" r:id="rId95"/>
    <p:sldId id="412" r:id="rId96"/>
    <p:sldId id="411" r:id="rId97"/>
    <p:sldId id="414" r:id="rId98"/>
    <p:sldId id="415" r:id="rId99"/>
    <p:sldId id="416" r:id="rId100"/>
    <p:sldId id="417" r:id="rId101"/>
    <p:sldId id="418" r:id="rId102"/>
    <p:sldId id="419" r:id="rId103"/>
    <p:sldId id="420" r:id="rId104"/>
    <p:sldId id="575" r:id="rId105"/>
    <p:sldId id="421" r:id="rId106"/>
    <p:sldId id="422" r:id="rId107"/>
    <p:sldId id="423" r:id="rId108"/>
    <p:sldId id="429" r:id="rId109"/>
    <p:sldId id="428" r:id="rId110"/>
    <p:sldId id="426" r:id="rId111"/>
    <p:sldId id="424" r:id="rId112"/>
    <p:sldId id="430" r:id="rId113"/>
    <p:sldId id="566" r:id="rId114"/>
    <p:sldId id="567" r:id="rId115"/>
    <p:sldId id="431" r:id="rId116"/>
    <p:sldId id="432" r:id="rId117"/>
    <p:sldId id="433" r:id="rId118"/>
    <p:sldId id="434" r:id="rId119"/>
    <p:sldId id="581" r:id="rId120"/>
    <p:sldId id="582" r:id="rId121"/>
    <p:sldId id="583" r:id="rId122"/>
    <p:sldId id="584" r:id="rId123"/>
    <p:sldId id="585" r:id="rId124"/>
    <p:sldId id="586" r:id="rId125"/>
    <p:sldId id="587" r:id="rId126"/>
    <p:sldId id="588" r:id="rId127"/>
    <p:sldId id="589" r:id="rId128"/>
  </p:sldIdLst>
  <p:sldSz cx="9144000" cy="5143500" type="screen16x9"/>
  <p:notesSz cx="6761163" cy="9942513"/>
  <p:custDataLst>
    <p:tags r:id="rId1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6600CC"/>
    <a:srgbClr val="FFCCFF"/>
    <a:srgbClr val="66FFFF"/>
    <a:srgbClr val="990033"/>
    <a:srgbClr val="CCCCFF"/>
    <a:srgbClr val="CCFF66"/>
    <a:srgbClr val="008000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7" autoAdjust="0"/>
    <p:restoredTop sz="94994" autoAdjust="0"/>
  </p:normalViewPr>
  <p:slideViewPr>
    <p:cSldViewPr>
      <p:cViewPr>
        <p:scale>
          <a:sx n="91" d="100"/>
          <a:sy n="91" d="100"/>
        </p:scale>
        <p:origin x="-678" y="-300"/>
      </p:cViewPr>
      <p:guideLst>
        <p:guide orient="horz" pos="230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26" Type="http://schemas.openxmlformats.org/officeDocument/2006/relationships/slide" Target="slides/slide122.xml"/><Relationship Id="rId13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04/09/2021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93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F96-0523-4D2C-9880-BFF7C032366E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634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F96-0523-4D2C-9880-BFF7C032366E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596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F96-0523-4D2C-9880-BFF7C032366E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21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F96-0523-4D2C-9880-BFF7C032366E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33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F96-0523-4D2C-9880-BFF7C032366E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21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99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1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6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241B-9112-4207-9AC7-27BBFF6B91F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85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241B-9112-4207-9AC7-27BBFF6B91F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23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1241B-9112-4207-9AC7-27BBFF6B91F6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35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8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5BF96-0523-4D2C-9880-BFF7C032366E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48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D0E8CC-7FB5-495A-B26F-E5AAAAB5C27C}" type="datetimeFigureOut">
              <a:rPr lang="en-US" smtClean="0"/>
              <a:pPr/>
              <a:t>04/09/2021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5474FD1-A2BE-4404-8AB5-164031D5C7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04/09/2021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8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A719616-597E-426F-8C62-06F9ABAA834A}" type="datetimeFigureOut">
              <a:rPr lang="en-US" smtClean="0"/>
              <a:t>04/09/2021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D77BC1-F7B2-4A39-94B3-D56C8562A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8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1" r:id="rId4"/>
    <p:sldLayoutId id="2147483662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1.png"/><Relationship Id="rId4" Type="http://schemas.openxmlformats.org/officeDocument/2006/relationships/image" Target="../media/image230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17.wdp"/><Relationship Id="rId4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gif"/><Relationship Id="rId4" Type="http://schemas.openxmlformats.org/officeDocument/2006/relationships/image" Target="../media/image18.gi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7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18.gif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0.gif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microsoft.com/office/2007/relationships/hdphoto" Target="../media/hdphoto1.wdp"/><Relationship Id="rId7" Type="http://schemas.openxmlformats.org/officeDocument/2006/relationships/image" Target="../media/image19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gif"/><Relationship Id="rId5" Type="http://schemas.microsoft.com/office/2007/relationships/hdphoto" Target="../media/hdphoto2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0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1.bin"/><Relationship Id="rId4" Type="http://schemas.microsoft.com/office/2007/relationships/hdphoto" Target="../media/hdphoto12.wdp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14.wdp"/><Relationship Id="rId5" Type="http://schemas.openxmlformats.org/officeDocument/2006/relationships/image" Target="../media/image94.jpeg"/><Relationship Id="rId4" Type="http://schemas.microsoft.com/office/2007/relationships/hdphoto" Target="../media/hdphoto13.wdp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0.png"/><Relationship Id="rId3" Type="http://schemas.openxmlformats.org/officeDocument/2006/relationships/image" Target="../media/image20.png"/><Relationship Id="rId7" Type="http://schemas.openxmlformats.org/officeDocument/2006/relationships/image" Target="../media/image610.png"/><Relationship Id="rId12" Type="http://schemas.openxmlformats.org/officeDocument/2006/relationships/image" Target="../media/image110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2.png"/><Relationship Id="rId15" Type="http://schemas.openxmlformats.org/officeDocument/2006/relationships/image" Target="../media/image64.gif"/><Relationship Id="rId10" Type="http://schemas.openxmlformats.org/officeDocument/2006/relationships/image" Target="../media/image900.png"/><Relationship Id="rId4" Type="http://schemas.openxmlformats.org/officeDocument/2006/relationships/image" Target="../media/image300.png"/><Relationship Id="rId9" Type="http://schemas.openxmlformats.org/officeDocument/2006/relationships/image" Target="../media/image830.png"/><Relationship Id="rId14" Type="http://schemas.openxmlformats.org/officeDocument/2006/relationships/image" Target="../media/image9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1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172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entagon 1"/>
          <p:cNvSpPr/>
          <p:nvPr/>
        </p:nvSpPr>
        <p:spPr>
          <a:xfrm>
            <a:off x="685800" y="297418"/>
            <a:ext cx="2283068" cy="369332"/>
          </a:xfrm>
          <a:prstGeom prst="homePlate">
            <a:avLst/>
          </a:prstGeom>
          <a:solidFill>
            <a:srgbClr val="CFFF9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  <a:latin typeface="Bookman Old Style" pitchFamily="18" charset="0"/>
              </a:rPr>
              <a:t>1. Define Motion</a:t>
            </a:r>
            <a:endParaRPr lang="en-US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23900" y="791527"/>
            <a:ext cx="7734300" cy="715089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Ans.  A body is said to be motion if it changes its position with respective to its surroundings.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685800" y="1646086"/>
            <a:ext cx="1981666" cy="369332"/>
          </a:xfrm>
          <a:prstGeom prst="homePlate">
            <a:avLst/>
          </a:prstGeom>
          <a:solidFill>
            <a:srgbClr val="CFFF9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rgbClr val="0066FF"/>
                </a:solidFill>
                <a:latin typeface="Bookman Old Style" pitchFamily="18" charset="0"/>
              </a:rPr>
              <a:t>. Define Rest</a:t>
            </a:r>
            <a:endParaRPr lang="en-US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23900" y="2140195"/>
            <a:ext cx="7353300" cy="715089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Ans.  A body is said to be at rest if it does not change its position with respective to its surroundings.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696433" y="2984018"/>
            <a:ext cx="2693983" cy="369332"/>
          </a:xfrm>
          <a:prstGeom prst="homePlate">
            <a:avLst/>
          </a:prstGeom>
          <a:solidFill>
            <a:srgbClr val="CFFF9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66FF"/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rgbClr val="0066FF"/>
                </a:solidFill>
                <a:latin typeface="Bookman Old Style" pitchFamily="18" charset="0"/>
              </a:rPr>
              <a:t>. Motion is relative</a:t>
            </a:r>
            <a:endParaRPr lang="en-US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4533" y="3478127"/>
            <a:ext cx="7353300" cy="715089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</a:rPr>
              <a:t>Ans. A body can be moving for one observer, and at the same time at rest for another observer.</a:t>
            </a:r>
          </a:p>
        </p:txBody>
      </p:sp>
    </p:spTree>
    <p:extLst>
      <p:ext uri="{BB962C8B-B14F-4D97-AF65-F5344CB8AC3E}">
        <p14:creationId xmlns:p14="http://schemas.microsoft.com/office/powerpoint/2010/main" val="39357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1520" y="1385486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6332" y="1394278"/>
            <a:ext cx="25606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covered in 140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961450" y="1394278"/>
            <a:ext cx="1101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140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5635" y="2014652"/>
            <a:ext cx="25221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Number of rounds farmer completes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156545" y="1961550"/>
            <a:ext cx="2681382" cy="690979"/>
            <a:chOff x="4705183" y="4033396"/>
            <a:chExt cx="2681382" cy="690979"/>
          </a:xfrm>
        </p:grpSpPr>
        <p:sp>
          <p:nvSpPr>
            <p:cNvPr id="33" name="TextBox 32"/>
            <p:cNvSpPr txBox="1"/>
            <p:nvPr/>
          </p:nvSpPr>
          <p:spPr>
            <a:xfrm>
              <a:off x="4705183" y="4033396"/>
              <a:ext cx="26813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Distance covered in 140 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064" y="4385821"/>
              <a:ext cx="243762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Distance covered in 40 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862568" y="4378886"/>
              <a:ext cx="23666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961448" y="1677420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140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68569" y="272830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20324" y="2580521"/>
            <a:ext cx="741793" cy="635271"/>
            <a:chOff x="4146183" y="2636263"/>
            <a:chExt cx="741793" cy="635271"/>
          </a:xfrm>
        </p:grpSpPr>
        <p:sp>
          <p:nvSpPr>
            <p:cNvPr id="40" name="TextBox 39"/>
            <p:cNvSpPr txBox="1"/>
            <p:nvPr/>
          </p:nvSpPr>
          <p:spPr>
            <a:xfrm>
              <a:off x="4146183" y="2636263"/>
              <a:ext cx="7417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140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76785" y="2932980"/>
              <a:ext cx="6805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40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250137" y="2953898"/>
              <a:ext cx="53388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920789" y="2726025"/>
            <a:ext cx="14318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3.5 rounds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59776" y="2137919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206739" y="3203600"/>
            <a:ext cx="2892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 full rounds + 1 half round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65635" y="3658223"/>
            <a:ext cx="5516065" cy="338554"/>
          </a:xfrm>
          <a:prstGeom prst="rect">
            <a:avLst/>
          </a:prstGeom>
          <a:solidFill>
            <a:srgbClr val="27F9F4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  <a:latin typeface="Book Antiqua" pitchFamily="18" charset="0"/>
              </a:rPr>
              <a:t>Person is at the opposite side of the track after 3.5 round.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1850937" y="3209712"/>
            <a:ext cx="15121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3.5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rounds   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132470" y="3670019"/>
            <a:ext cx="22090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Displacement (AC)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343254" y="3670019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2574314" y="3663907"/>
                <a:ext cx="1367618" cy="367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𝑨𝑫</m:t>
                          </m:r>
                          <m:r>
                            <a:rPr lang="en-US" sz="1600" b="1" i="1" baseline="30000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𝑫𝑪</m:t>
                          </m:r>
                          <m:r>
                            <a:rPr lang="en-US" sz="1600" b="1" i="1" baseline="30000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m:rPr>
                              <m:nor/>
                            </m:rPr>
                            <a:rPr lang="en-US" sz="1600" b="1" baseline="30000" dirty="0">
                              <a:solidFill>
                                <a:srgbClr val="0000CC"/>
                              </a:solidFill>
                              <a:latin typeface="Book Antiqua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b="1" baseline="30000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4314" y="3663907"/>
                <a:ext cx="1367618" cy="3676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2354085" y="4029733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2622800" y="4000983"/>
                <a:ext cx="660887" cy="370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rgbClr val="0000CC"/>
                              </a:solidFill>
                              <a:latin typeface="Book Antiqua" pitchFamily="18" charset="0"/>
                            </a:rPr>
                            <m:t>200</m:t>
                          </m:r>
                        </m:e>
                      </m:rad>
                    </m:oMath>
                  </m:oMathPara>
                </a14:m>
                <a:endParaRPr lang="en-US" sz="1600" b="1" baseline="30000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22800" y="4000983"/>
                <a:ext cx="660887" cy="3709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354085" y="437914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>
                <a:spLocks noChangeArrowheads="1"/>
              </p:cNvSpPr>
              <p:nvPr/>
            </p:nvSpPr>
            <p:spPr bwMode="auto">
              <a:xfrm>
                <a:off x="2745820" y="4362918"/>
                <a:ext cx="843629" cy="3637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i="0" dirty="0" smtClean="0">
                        <a:solidFill>
                          <a:srgbClr val="0000CC"/>
                        </a:solidFill>
                        <a:latin typeface="Book Antiqua" pitchFamily="18" charset="0"/>
                      </a:rPr>
                      <m:t>10</m:t>
                    </m:r>
                    <m:rad>
                      <m:radPr>
                        <m:degHide m:val="on"/>
                        <m:ctrlPr>
                          <a:rPr lang="en-US" sz="1600" b="1" i="1" dirty="0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rgbClr val="0000CC"/>
                            </a:solidFill>
                            <a:latin typeface="Book Antiqua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1600" b="1" baseline="30000" dirty="0" smtClean="0">
                    <a:solidFill>
                      <a:srgbClr val="0000CC"/>
                    </a:solidFill>
                    <a:latin typeface="Book Antiqua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0000CC"/>
                    </a:solidFill>
                    <a:latin typeface="Book Antiqua" pitchFamily="18" charset="0"/>
                  </a:rPr>
                  <a:t>m</a:t>
                </a:r>
                <a:endParaRPr lang="en-US" sz="1600" b="1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5820" y="4362918"/>
                <a:ext cx="843629" cy="363754"/>
              </a:xfrm>
              <a:prstGeom prst="rect">
                <a:avLst/>
              </a:prstGeom>
              <a:blipFill rotWithShape="1">
                <a:blip r:embed="rId5"/>
                <a:stretch>
                  <a:fillRect r="-2158" b="-220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ounded Rectangle 65"/>
          <p:cNvSpPr/>
          <p:nvPr/>
        </p:nvSpPr>
        <p:spPr>
          <a:xfrm>
            <a:off x="401354" y="4389615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052745" y="4371982"/>
                <a:ext cx="4918993" cy="582737"/>
              </a:xfrm>
              <a:prstGeom prst="rect">
                <a:avLst/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230188" indent="-230188">
                  <a:defRPr b="1">
                    <a:latin typeface="Bell MT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indent="0">
                  <a:tabLst>
                    <a:tab pos="339725" algn="l"/>
                  </a:tabLst>
                </a:pPr>
                <a:r>
                  <a:rPr lang="en-IN" sz="1600" dirty="0">
                    <a:solidFill>
                      <a:srgbClr val="000066"/>
                    </a:solidFill>
                    <a:latin typeface="Book Antiqua" pitchFamily="18" charset="0"/>
                  </a:rPr>
                  <a:t>D</a:t>
                </a:r>
                <a:r>
                  <a:rPr lang="en-IN" sz="1600" dirty="0" smtClean="0">
                    <a:solidFill>
                      <a:srgbClr val="000066"/>
                    </a:solidFill>
                    <a:latin typeface="Book Antiqua" pitchFamily="18" charset="0"/>
                  </a:rPr>
                  <a:t>isplacement  of  farmer after 2min 20sec  will  be  equal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rgbClr val="000066"/>
                        </a:solidFill>
                        <a:latin typeface="Book Antiqua" pitchFamily="18" charset="0"/>
                      </a:rPr>
                      <m:t>10</m:t>
                    </m:r>
                    <m:rad>
                      <m:radPr>
                        <m:degHide m:val="on"/>
                        <m:ctrlPr>
                          <a:rPr lang="en-US" sz="1600" i="1" dirty="0">
                            <a:solidFill>
                              <a:srgbClr val="00006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66"/>
                            </a:solidFill>
                            <a:latin typeface="Book Antiqua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1600" baseline="30000" dirty="0">
                    <a:solidFill>
                      <a:srgbClr val="000066"/>
                    </a:solidFill>
                    <a:latin typeface="Book Antiqua" pitchFamily="18" charset="0"/>
                  </a:rPr>
                  <a:t> </a:t>
                </a:r>
                <a:r>
                  <a:rPr lang="en-US" sz="1600" dirty="0" smtClean="0">
                    <a:solidFill>
                      <a:srgbClr val="000066"/>
                    </a:solidFill>
                    <a:latin typeface="Book Antiqua" pitchFamily="18" charset="0"/>
                  </a:rPr>
                  <a:t>m </a:t>
                </a:r>
                <a:r>
                  <a:rPr lang="en-IN" sz="1600" dirty="0" smtClean="0">
                    <a:solidFill>
                      <a:srgbClr val="000066"/>
                    </a:solidFill>
                    <a:latin typeface="Book Antiqua" pitchFamily="18" charset="0"/>
                  </a:rPr>
                  <a:t>north </a:t>
                </a:r>
                <a:r>
                  <a:rPr lang="en-IN" sz="1600" dirty="0">
                    <a:solidFill>
                      <a:srgbClr val="000066"/>
                    </a:solidFill>
                    <a:latin typeface="Book Antiqua" pitchFamily="18" charset="0"/>
                  </a:rPr>
                  <a:t>east from initial position.</a:t>
                </a:r>
                <a:endParaRPr lang="en-IN" sz="1600" baseline="30000" dirty="0">
                  <a:solidFill>
                    <a:srgbClr val="000066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45" y="4371982"/>
                <a:ext cx="4918993" cy="582737"/>
              </a:xfrm>
              <a:prstGeom prst="rect">
                <a:avLst/>
              </a:prstGeom>
              <a:blipFill rotWithShape="1">
                <a:blip r:embed="rId6"/>
                <a:stretch>
                  <a:fillRect l="-743" t="-5208" r="-991" b="-14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/>
          <p:cNvGrpSpPr/>
          <p:nvPr/>
        </p:nvGrpSpPr>
        <p:grpSpPr>
          <a:xfrm>
            <a:off x="6898921" y="1412786"/>
            <a:ext cx="1487021" cy="1800191"/>
            <a:chOff x="5465459" y="1558875"/>
            <a:chExt cx="2153107" cy="151693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5730480" y="1851670"/>
              <a:ext cx="0" cy="93610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7373960" y="1851670"/>
              <a:ext cx="0" cy="93610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>
              <a:off x="6552220" y="1022489"/>
              <a:ext cx="0" cy="165836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6200000">
              <a:off x="6552220" y="1953829"/>
              <a:ext cx="0" cy="165836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 bwMode="auto">
            <a:xfrm>
              <a:off x="5465459" y="2737252"/>
              <a:ext cx="344966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A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 bwMode="auto">
            <a:xfrm>
              <a:off x="5465459" y="1558875"/>
              <a:ext cx="320922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B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 bwMode="auto">
            <a:xfrm>
              <a:off x="7286423" y="1558875"/>
              <a:ext cx="332143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C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 bwMode="auto">
            <a:xfrm>
              <a:off x="7262378" y="2737252"/>
              <a:ext cx="356188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D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728892" y="2206947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7373167" y="2211710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6524976" y="1788423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6200000" flipH="1">
              <a:off x="6526508" y="2719763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/>
          <p:cNvSpPr/>
          <p:nvPr/>
        </p:nvSpPr>
        <p:spPr>
          <a:xfrm>
            <a:off x="7382473" y="1438850"/>
            <a:ext cx="612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10 m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192760" y="3039482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t = 40 s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79156" y="1763256"/>
            <a:ext cx="1125169" cy="1102249"/>
            <a:chOff x="6630175" y="3350122"/>
            <a:chExt cx="1125169" cy="1102249"/>
          </a:xfrm>
        </p:grpSpPr>
        <p:cxnSp>
          <p:nvCxnSpPr>
            <p:cNvPr id="105" name="Straight Connector 104"/>
            <p:cNvCxnSpPr/>
            <p:nvPr/>
          </p:nvCxnSpPr>
          <p:spPr>
            <a:xfrm flipV="1">
              <a:off x="6630175" y="3350122"/>
              <a:ext cx="1125169" cy="1102249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7154192" y="3870079"/>
              <a:ext cx="82104" cy="7193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3787082" y="3682158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>
                <a:spLocks noChangeArrowheads="1"/>
              </p:cNvSpPr>
              <p:nvPr/>
            </p:nvSpPr>
            <p:spPr bwMode="auto">
              <a:xfrm>
                <a:off x="3976353" y="3658734"/>
                <a:ext cx="1128963" cy="370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rgbClr val="0000CC"/>
                              </a:solidFill>
                              <a:latin typeface="Book Antiqua" pitchFamily="18" charset="0"/>
                            </a:rPr>
                            <m:t>10</m:t>
                          </m:r>
                          <m:r>
                            <m:rPr>
                              <m:nor/>
                            </m:rPr>
                            <a:rPr lang="en-US" sz="1600" b="1" i="0" baseline="30000" dirty="0" smtClean="0">
                              <a:solidFill>
                                <a:srgbClr val="0000CC"/>
                              </a:solidFill>
                              <a:latin typeface="Book Antiqua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rgbClr val="0000CC"/>
                              </a:solidFill>
                              <a:latin typeface="Book Antiqua" pitchFamily="18" charset="0"/>
                            </a:rPr>
                            <m:t> + 10</m:t>
                          </m:r>
                          <m:r>
                            <m:rPr>
                              <m:nor/>
                            </m:rPr>
                            <a:rPr lang="en-US" sz="1600" b="1" i="0" baseline="30000" dirty="0" smtClean="0">
                              <a:solidFill>
                                <a:srgbClr val="0000CC"/>
                              </a:solidFill>
                              <a:latin typeface="Book Antiqua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600" b="1" baseline="30000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6353" y="3658734"/>
                <a:ext cx="1128963" cy="37099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426720" y="339684"/>
            <a:ext cx="6531851" cy="916596"/>
            <a:chOff x="426720" y="165516"/>
            <a:chExt cx="6531851" cy="916596"/>
          </a:xfrm>
        </p:grpSpPr>
        <p:grpSp>
          <p:nvGrpSpPr>
            <p:cNvPr id="59" name="Group 58"/>
            <p:cNvGrpSpPr/>
            <p:nvPr/>
          </p:nvGrpSpPr>
          <p:grpSpPr>
            <a:xfrm>
              <a:off x="539551" y="165516"/>
              <a:ext cx="6419020" cy="916596"/>
              <a:chOff x="530381" y="-31210"/>
              <a:chExt cx="6350963" cy="916596"/>
            </a:xfrm>
          </p:grpSpPr>
          <p:sp>
            <p:nvSpPr>
              <p:cNvPr id="70" name="TextBox 69"/>
              <p:cNvSpPr txBox="1">
                <a:spLocks noChangeArrowheads="1"/>
              </p:cNvSpPr>
              <p:nvPr/>
            </p:nvSpPr>
            <p:spPr bwMode="auto">
              <a:xfrm>
                <a:off x="530381" y="-31210"/>
                <a:ext cx="6350961" cy="91659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71" name="TextBox 70"/>
              <p:cNvSpPr txBox="1">
                <a:spLocks noChangeArrowheads="1"/>
              </p:cNvSpPr>
              <p:nvPr/>
            </p:nvSpPr>
            <p:spPr bwMode="auto">
              <a:xfrm>
                <a:off x="886619" y="15572"/>
                <a:ext cx="5994725" cy="8215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farmer moves along the boundary of a square field of side 10 m in 40 s. What will be the magnitude of displacement of the farmer at the end of 2 minutes 20 seconds?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040489" y="3713199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  <a:endPara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603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1" grpId="0"/>
      <p:bldP spid="37" grpId="0"/>
      <p:bldP spid="38" grpId="0"/>
      <p:bldP spid="43" grpId="0"/>
      <p:bldP spid="44" grpId="0"/>
      <p:bldP spid="45" grpId="0"/>
      <p:bldP spid="46" grpId="0" animBg="1"/>
      <p:bldP spid="46" grpId="1" animBg="1"/>
      <p:bldP spid="58" grpId="0"/>
      <p:bldP spid="52" grpId="0"/>
      <p:bldP spid="56" grpId="0"/>
      <p:bldP spid="61" grpId="0"/>
      <p:bldP spid="62" grpId="0"/>
      <p:bldP spid="63" grpId="0"/>
      <p:bldP spid="64" grpId="0"/>
      <p:bldP spid="65" grpId="0"/>
      <p:bldP spid="66" grpId="0" animBg="1"/>
      <p:bldP spid="67" grpId="0" animBg="1"/>
      <p:bldP spid="108" grpId="0"/>
      <p:bldP spid="10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8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5614392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acceleration and equation of motion</a:t>
            </a:r>
          </a:p>
        </p:txBody>
      </p:sp>
    </p:spTree>
    <p:extLst>
      <p:ext uri="{BB962C8B-B14F-4D97-AF65-F5344CB8AC3E}">
        <p14:creationId xmlns:p14="http://schemas.microsoft.com/office/powerpoint/2010/main" val="13525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  <a:endParaRPr lang="en-US" sz="4400" b="1" cap="all" dirty="0">
              <a:ln w="1905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7000" y="1301175"/>
            <a:ext cx="18959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822757" y="2300848"/>
                <a:ext cx="2275495" cy="407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𝐢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𝟐𝐚𝐬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𝐯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C00000"/>
                          </a:solidFill>
                          <a:latin typeface="Bodoni Black"/>
                        </a:rPr>
                        <m:t> </m:t>
                      </m:r>
                      <m:sSup>
                        <m:sSupPr>
                          <m:ctrl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𝐮</m:t>
                          </m:r>
                        </m:e>
                        <m:sup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Bodoni Blac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757" y="2300848"/>
                <a:ext cx="2275495" cy="4070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723905" y="2814009"/>
                <a:ext cx="1801775" cy="621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𝐢𝐢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𝒂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𝐯</m:t>
                          </m:r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𝐮</m:t>
                          </m:r>
                        </m:num>
                        <m:den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𝐭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Bodoni Black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905" y="2814009"/>
                <a:ext cx="1801775" cy="62183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6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  <p:bldP spid="47" grpId="0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  <p:bldP spid="47" grpId="0"/>
          <p:bldP spid="48" grpId="0"/>
        </p:bldLst>
      </p:timing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70262" y="361736"/>
            <a:ext cx="6899976" cy="1015663"/>
            <a:chOff x="470262" y="361736"/>
            <a:chExt cx="6899976" cy="101566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1" y="361736"/>
              <a:ext cx="6596497" cy="1015663"/>
              <a:chOff x="762088" y="-71951"/>
              <a:chExt cx="7177725" cy="101566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71951"/>
                <a:ext cx="7177725" cy="101566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6958881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Starting from a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stationary position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, Rahul paddles his bicycle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to attain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 velocity of 6 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in 30 s.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Then he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applies brakes such that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velocity of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 bicycle comes down to 4 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-1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in the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next 5 s. Calculate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acceleration of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 bicycle in both the cases.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0262" y="404292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  <a:endPara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sp>
        <p:nvSpPr>
          <p:cNvPr id="57" name="Rounded Rectangle 56"/>
          <p:cNvSpPr/>
          <p:nvPr/>
        </p:nvSpPr>
        <p:spPr>
          <a:xfrm>
            <a:off x="522006" y="1416973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1316736" y="1399077"/>
            <a:ext cx="19900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268037" y="1399077"/>
            <a:ext cx="10807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1403648" y="1662741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baseline="-25000" dirty="0" smtClean="0">
                <a:solidFill>
                  <a:srgbClr val="C00000"/>
                </a:solidFill>
                <a:latin typeface="Book Antiqua" pitchFamily="18" charset="0"/>
              </a:rPr>
              <a:t>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3268037" y="1662741"/>
            <a:ext cx="10807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1403648" y="1942773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baseline="-25000" dirty="0" smtClean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3268037" y="1942773"/>
            <a:ext cx="10807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403648" y="2238805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baseline="-25000" dirty="0" smtClean="0">
                <a:solidFill>
                  <a:srgbClr val="C00000"/>
                </a:solidFill>
                <a:latin typeface="Book Antiqua" pitchFamily="18" charset="0"/>
              </a:rPr>
              <a:t>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268037" y="2238805"/>
            <a:ext cx="811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30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403648" y="2545125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baseline="-25000" dirty="0" smtClean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3268037" y="2545125"/>
            <a:ext cx="708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22006" y="2904773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475656" y="2886877"/>
            <a:ext cx="22672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a</a:t>
            </a:r>
            <a:r>
              <a:rPr lang="en-IN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1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 and a</a:t>
            </a:r>
            <a:r>
              <a:rPr lang="en-IN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endParaRPr lang="en-IN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3654184" y="2886877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22006" y="3327469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691680" y="3309573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64544" y="3150697"/>
            <a:ext cx="618716" cy="656306"/>
            <a:chOff x="4081300" y="2614038"/>
            <a:chExt cx="618716" cy="656306"/>
          </a:xfrm>
        </p:grpSpPr>
        <p:sp>
          <p:nvSpPr>
            <p:cNvPr id="74" name="TextBox 73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ounded Rectangle 76"/>
          <p:cNvSpPr/>
          <p:nvPr/>
        </p:nvSpPr>
        <p:spPr>
          <a:xfrm>
            <a:off x="533922" y="3746448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1556142" y="3728552"/>
            <a:ext cx="27415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Case 1 : As Rahul paddles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17904" y="4167226"/>
            <a:ext cx="7353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</a:t>
            </a:r>
            <a:r>
              <a:rPr lang="en-US" baseline="-25000" dirty="0" smtClean="0">
                <a:solidFill>
                  <a:srgbClr val="0000CC"/>
                </a:solidFill>
              </a:rPr>
              <a:t>1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118124" y="4008350"/>
            <a:ext cx="748647" cy="656306"/>
            <a:chOff x="4016335" y="2614038"/>
            <a:chExt cx="748647" cy="656306"/>
          </a:xfrm>
        </p:grpSpPr>
        <p:sp>
          <p:nvSpPr>
            <p:cNvPr id="81" name="TextBox 80"/>
            <p:cNvSpPr txBox="1"/>
            <p:nvPr/>
          </p:nvSpPr>
          <p:spPr>
            <a:xfrm>
              <a:off x="4016335" y="2614038"/>
              <a:ext cx="7486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</a:t>
              </a:r>
              <a:r>
                <a:rPr lang="en-US" baseline="-25000" dirty="0" smtClean="0">
                  <a:solidFill>
                    <a:srgbClr val="0000CC"/>
                  </a:solidFill>
                </a:rPr>
                <a:t>1</a:t>
              </a:r>
              <a:r>
                <a:rPr lang="en-US" dirty="0" smtClean="0">
                  <a:solidFill>
                    <a:srgbClr val="0000CC"/>
                  </a:solidFill>
                </a:rPr>
                <a:t>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216034" y="2931790"/>
              <a:ext cx="3492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r>
                <a:rPr lang="en-US" baseline="-25000" dirty="0" smtClean="0">
                  <a:solidFill>
                    <a:srgbClr val="0000CC"/>
                  </a:solidFill>
                </a:rPr>
                <a:t>1 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2771800" y="4182086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3002481" y="4044926"/>
            <a:ext cx="694108" cy="656306"/>
            <a:chOff x="4634414" y="2614038"/>
            <a:chExt cx="694108" cy="656306"/>
          </a:xfrm>
        </p:grpSpPr>
        <p:sp>
          <p:nvSpPr>
            <p:cNvPr id="88" name="TextBox 87"/>
            <p:cNvSpPr txBox="1"/>
            <p:nvPr/>
          </p:nvSpPr>
          <p:spPr>
            <a:xfrm>
              <a:off x="4634414" y="2614038"/>
              <a:ext cx="6941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6 – 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752457" y="2931790"/>
              <a:ext cx="45802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30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751751" y="2931790"/>
              <a:ext cx="4594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2176129" y="4622556"/>
            <a:ext cx="9557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0.2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–2</a:t>
            </a:r>
          </a:p>
        </p:txBody>
      </p:sp>
      <p:cxnSp>
        <p:nvCxnSpPr>
          <p:cNvPr id="94" name="Straight Connector 93"/>
          <p:cNvCxnSpPr/>
          <p:nvPr/>
        </p:nvCxnSpPr>
        <p:spPr>
          <a:xfrm rot="10800000">
            <a:off x="4427985" y="1387233"/>
            <a:ext cx="0" cy="3560517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4482222" y="1394335"/>
            <a:ext cx="32581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Case 2 : As Rahul applies brakes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758264" y="1853851"/>
            <a:ext cx="726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</a:t>
            </a:r>
            <a:r>
              <a:rPr lang="en-US" baseline="-25000" dirty="0" smtClean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5395060" y="1694975"/>
            <a:ext cx="748647" cy="656306"/>
            <a:chOff x="4016335" y="2614038"/>
            <a:chExt cx="748647" cy="656306"/>
          </a:xfrm>
        </p:grpSpPr>
        <p:sp>
          <p:nvSpPr>
            <p:cNvPr id="98" name="TextBox 97"/>
            <p:cNvSpPr txBox="1"/>
            <p:nvPr/>
          </p:nvSpPr>
          <p:spPr>
            <a:xfrm>
              <a:off x="4016335" y="2614038"/>
              <a:ext cx="7486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</a:t>
              </a:r>
              <a:r>
                <a:rPr lang="en-US" baseline="-25000" dirty="0" smtClean="0">
                  <a:solidFill>
                    <a:srgbClr val="0000CC"/>
                  </a:solidFill>
                </a:rPr>
                <a:t>2</a:t>
              </a:r>
              <a:r>
                <a:rPr lang="en-US" dirty="0" smtClean="0">
                  <a:solidFill>
                    <a:srgbClr val="0000CC"/>
                  </a:solidFill>
                </a:rPr>
                <a:t> – v</a:t>
              </a:r>
              <a:r>
                <a:rPr lang="en-US" baseline="-25000" dirty="0" smtClean="0">
                  <a:solidFill>
                    <a:srgbClr val="0000CC"/>
                  </a:solidFill>
                </a:rPr>
                <a:t>1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16034" y="2931790"/>
              <a:ext cx="3492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r>
                <a:rPr lang="en-US" baseline="-25000" dirty="0" smtClean="0">
                  <a:solidFill>
                    <a:srgbClr val="0000CC"/>
                  </a:solidFill>
                </a:rPr>
                <a:t>2 </a:t>
              </a:r>
              <a:endParaRPr lang="en-US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6057880" y="1868711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6288561" y="1731551"/>
            <a:ext cx="694108" cy="656306"/>
            <a:chOff x="4634414" y="2614038"/>
            <a:chExt cx="694108" cy="656306"/>
          </a:xfrm>
        </p:grpSpPr>
        <p:sp>
          <p:nvSpPr>
            <p:cNvPr id="103" name="TextBox 102"/>
            <p:cNvSpPr txBox="1"/>
            <p:nvPr/>
          </p:nvSpPr>
          <p:spPr>
            <a:xfrm>
              <a:off x="4634414" y="2614038"/>
              <a:ext cx="6941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4</a:t>
              </a:r>
              <a:r>
                <a:rPr lang="en-US" dirty="0" smtClean="0">
                  <a:solidFill>
                    <a:srgbClr val="0000CC"/>
                  </a:solidFill>
                </a:rPr>
                <a:t> – 6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752457" y="2931790"/>
              <a:ext cx="45802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V="1">
              <a:off x="4751751" y="2931790"/>
              <a:ext cx="4594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5436096" y="2315049"/>
            <a:ext cx="11095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– 0.4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482222" y="2315049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43448" y="2315049"/>
            <a:ext cx="726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</a:t>
            </a:r>
            <a:r>
              <a:rPr lang="en-US" baseline="-25000" dirty="0" smtClean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254390" y="4622556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515616" y="4622556"/>
            <a:ext cx="7262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</a:t>
            </a:r>
            <a:r>
              <a:rPr lang="en-US" baseline="-25000" dirty="0" smtClean="0">
                <a:solidFill>
                  <a:srgbClr val="0000CC"/>
                </a:solidFill>
              </a:rPr>
              <a:t>1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4486513" y="2756807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146908" y="2756807"/>
            <a:ext cx="3347867" cy="87161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acceleration of the bicycle in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the case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1 is 0.2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–2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 and in the case 2, it is –0.4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–2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4486513" y="1360774"/>
            <a:ext cx="4405967" cy="2267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5148065" y="2613774"/>
            <a:ext cx="1438375" cy="71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5023687" y="2722555"/>
            <a:ext cx="248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Book Antiqua" panose="02040602050305030304" pitchFamily="18" charset="0"/>
              </a:rPr>
              <a:t>A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470822" y="2722555"/>
            <a:ext cx="231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B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832247" y="2708041"/>
            <a:ext cx="239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C</a:t>
            </a:r>
            <a:endParaRPr lang="en-US" b="1" dirty="0">
              <a:solidFill>
                <a:srgbClr val="0000CC"/>
              </a:solidFill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 flipV="1">
            <a:off x="6586440" y="2608935"/>
            <a:ext cx="1438375" cy="71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4834382" y="1449299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u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= </a:t>
            </a:r>
            <a:r>
              <a:rPr lang="en-US" sz="16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0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420231" y="2296401"/>
            <a:ext cx="909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t</a:t>
            </a:r>
            <a:r>
              <a:rPr lang="en-US" sz="1600" b="1" i="1" baseline="-25000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1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= 30 s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pic>
        <p:nvPicPr>
          <p:cNvPr id="143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3067" y1="38925" x2="67333" y2="35668"/>
                        <a14:foregroundMark x1="83067" y1="38111" x2="85067" y2="43811"/>
                        <a14:foregroundMark x1="45867" y1="66775" x2="43867" y2="81759"/>
                        <a14:foregroundMark x1="16400" y1="59121" x2="10933" y2="78664"/>
                        <a14:foregroundMark x1="20400" y1="60586" x2="20400" y2="68567"/>
                        <a14:foregroundMark x1="8133" y1="84202" x2="18667" y2="88436"/>
                        <a14:foregroundMark x1="30133" y1="61889" x2="28133" y2="67915"/>
                        <a14:foregroundMark x1="32933" y1="76221" x2="24133" y2="74919"/>
                        <a14:foregroundMark x1="32667" y1="78339" x2="26667" y2="78664"/>
                        <a14:foregroundMark x1="67067" y1="64332" x2="73867" y2="67101"/>
                        <a14:foregroundMark x1="67333" y1="79316" x2="75600" y2="82899"/>
                        <a14:foregroundMark x1="87067" y1="64984" x2="85333" y2="72313"/>
                        <a14:foregroundMark x1="82133" y1="87785" x2="68400" y2="87134"/>
                        <a14:foregroundMark x1="85067" y1="58795" x2="97600" y2="68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66" y="1894723"/>
            <a:ext cx="832497" cy="6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Rectangle 143"/>
          <p:cNvSpPr/>
          <p:nvPr/>
        </p:nvSpPr>
        <p:spPr>
          <a:xfrm>
            <a:off x="6124522" y="1436083"/>
            <a:ext cx="1133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v</a:t>
            </a:r>
            <a:r>
              <a:rPr lang="en-US" sz="1600" b="1" i="1" baseline="-25000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1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= 6 ms</a:t>
            </a:r>
            <a:r>
              <a:rPr lang="en-US" sz="1600" b="1" i="1" baseline="30000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-1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573071" y="1425961"/>
            <a:ext cx="1133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v</a:t>
            </a:r>
            <a:r>
              <a:rPr lang="en-US" sz="1600" b="1" i="1" baseline="-25000" dirty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= </a:t>
            </a:r>
            <a:r>
              <a:rPr lang="en-US" sz="16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4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ms</a:t>
            </a:r>
            <a:r>
              <a:rPr lang="en-US" sz="1600" b="1" i="1" baseline="30000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-1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691344" y="2282402"/>
            <a:ext cx="806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t</a:t>
            </a:r>
            <a:r>
              <a:rPr lang="en-US" sz="1600" b="1" i="1" baseline="-25000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2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= 5 s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82606" y="3092762"/>
            <a:ext cx="6721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1 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5693057" y="3001173"/>
            <a:ext cx="782017" cy="656306"/>
            <a:chOff x="4081300" y="2614038"/>
            <a:chExt cx="618716" cy="656306"/>
          </a:xfrm>
        </p:grpSpPr>
        <p:sp>
          <p:nvSpPr>
            <p:cNvPr id="149" name="TextBox 148"/>
            <p:cNvSpPr txBox="1"/>
            <p:nvPr/>
          </p:nvSpPr>
          <p:spPr>
            <a:xfrm>
              <a:off x="4081300" y="2614038"/>
              <a:ext cx="61871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</a:t>
              </a:r>
              <a:r>
                <a:rPr lang="en-US" baseline="-25000" dirty="0" smtClean="0">
                  <a:solidFill>
                    <a:srgbClr val="C00000"/>
                  </a:solidFill>
                </a:rPr>
                <a:t>1</a:t>
              </a:r>
              <a:r>
                <a:rPr lang="en-US" dirty="0" smtClean="0">
                  <a:solidFill>
                    <a:srgbClr val="C00000"/>
                  </a:solidFill>
                </a:rPr>
                <a:t>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r>
                <a:rPr lang="en-US" baseline="-25000" dirty="0" smtClean="0">
                  <a:solidFill>
                    <a:srgbClr val="C00000"/>
                  </a:solidFill>
                </a:rPr>
                <a:t>1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/>
          <p:cNvSpPr txBox="1"/>
          <p:nvPr/>
        </p:nvSpPr>
        <p:spPr>
          <a:xfrm>
            <a:off x="6584208" y="3092762"/>
            <a:ext cx="6721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</a:t>
            </a:r>
            <a:r>
              <a:rPr lang="en-US" baseline="-25000" dirty="0" smtClean="0">
                <a:solidFill>
                  <a:srgbClr val="C00000"/>
                </a:solidFill>
              </a:rPr>
              <a:t>2 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7094659" y="3001173"/>
            <a:ext cx="782017" cy="656306"/>
            <a:chOff x="4081300" y="2614038"/>
            <a:chExt cx="618716" cy="656306"/>
          </a:xfrm>
        </p:grpSpPr>
        <p:sp>
          <p:nvSpPr>
            <p:cNvPr id="154" name="TextBox 153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</a:t>
              </a:r>
              <a:r>
                <a:rPr lang="en-US" baseline="-25000" dirty="0">
                  <a:solidFill>
                    <a:srgbClr val="C00000"/>
                  </a:solidFill>
                </a:rPr>
                <a:t>2</a:t>
              </a:r>
              <a:r>
                <a:rPr lang="en-US" dirty="0" smtClean="0">
                  <a:solidFill>
                    <a:srgbClr val="C00000"/>
                  </a:solidFill>
                </a:rPr>
                <a:t> – v</a:t>
              </a:r>
              <a:r>
                <a:rPr lang="en-US" baseline="-25000" dirty="0" smtClean="0">
                  <a:solidFill>
                    <a:srgbClr val="C00000"/>
                  </a:solidFill>
                </a:rPr>
                <a:t>1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r>
                <a:rPr lang="en-US" baseline="-25000" dirty="0">
                  <a:solidFill>
                    <a:srgbClr val="C00000"/>
                  </a:solidFill>
                </a:rPr>
                <a:t>2</a:t>
              </a:r>
            </a:p>
          </p:txBody>
        </p:sp>
        <p:cxnSp>
          <p:nvCxnSpPr>
            <p:cNvPr id="156" name="Straight Connector 155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Oval 156"/>
          <p:cNvSpPr/>
          <p:nvPr/>
        </p:nvSpPr>
        <p:spPr>
          <a:xfrm>
            <a:off x="4788024" y="1438556"/>
            <a:ext cx="360040" cy="360040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6119249" y="1449299"/>
            <a:ext cx="360040" cy="360040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5408897" y="2274915"/>
            <a:ext cx="360040" cy="360040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6119249" y="1449299"/>
            <a:ext cx="360040" cy="360040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7573071" y="1438556"/>
            <a:ext cx="360040" cy="360040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6722450" y="2275458"/>
            <a:ext cx="360040" cy="360040"/>
          </a:xfrm>
          <a:prstGeom prst="ellipse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6913768" y="1855901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7023184" y="1729142"/>
            <a:ext cx="694108" cy="645905"/>
            <a:chOff x="4584306" y="2624439"/>
            <a:chExt cx="694108" cy="645905"/>
          </a:xfrm>
        </p:grpSpPr>
        <p:sp>
          <p:nvSpPr>
            <p:cNvPr id="113" name="TextBox 112"/>
            <p:cNvSpPr txBox="1"/>
            <p:nvPr/>
          </p:nvSpPr>
          <p:spPr>
            <a:xfrm>
              <a:off x="4584306" y="2624439"/>
              <a:ext cx="6941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– </a:t>
              </a:r>
              <a:r>
                <a:rPr lang="en-US" dirty="0">
                  <a:solidFill>
                    <a:srgbClr val="0000CC"/>
                  </a:solidFill>
                </a:rPr>
                <a:t>2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752457" y="2931790"/>
              <a:ext cx="45802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V="1">
              <a:off x="4791619" y="2931790"/>
              <a:ext cx="379698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34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45679E-6 L 0.15555 3.45679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56 -4.44444E-6 L 0.31129 0.004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8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71" grpId="0" animBg="1"/>
      <p:bldP spid="72" grpId="0"/>
      <p:bldP spid="77" grpId="0" animBg="1"/>
      <p:bldP spid="78" grpId="0"/>
      <p:bldP spid="79" grpId="0"/>
      <p:bldP spid="84" grpId="0"/>
      <p:bldP spid="93" grpId="0"/>
      <p:bldP spid="95" grpId="0"/>
      <p:bldP spid="96" grpId="0"/>
      <p:bldP spid="101" grpId="0"/>
      <p:bldP spid="106" grpId="0"/>
      <p:bldP spid="107" grpId="0"/>
      <p:bldP spid="108" grpId="0"/>
      <p:bldP spid="109" grpId="0"/>
      <p:bldP spid="110" grpId="0"/>
      <p:bldP spid="111" grpId="0" animBg="1"/>
      <p:bldP spid="112" grpId="0" animBg="1"/>
      <p:bldP spid="8" grpId="0" animBg="1"/>
      <p:bldP spid="8" grpId="1" animBg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2" grpId="0"/>
      <p:bldP spid="142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52" grpId="0"/>
      <p:bldP spid="152" grpId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0" grpId="0" animBg="1"/>
      <p:bldP spid="160" grpId="1" animBg="1"/>
      <p:bldP spid="160" grpId="2" animBg="1"/>
      <p:bldP spid="161" grpId="0" animBg="1"/>
      <p:bldP spid="161" grpId="1" animBg="1"/>
      <p:bldP spid="161" grpId="2" animBg="1"/>
      <p:bldP spid="162" grpId="0" animBg="1"/>
      <p:bldP spid="162" grpId="1" animBg="1"/>
      <p:bldP spid="162" grpId="2" animBg="1"/>
      <p:bldP spid="9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26720" y="322877"/>
            <a:ext cx="7069756" cy="839391"/>
            <a:chOff x="426720" y="322877"/>
            <a:chExt cx="7069756" cy="839391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322877"/>
              <a:ext cx="6722734" cy="839391"/>
              <a:chOff x="762088" y="16185"/>
              <a:chExt cx="7177725" cy="839391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6185"/>
                <a:ext cx="7177725" cy="83939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	A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ball is gently dropped from a height of 20 m. If its velocity increases uniformly at the rate of 10 ms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-2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, with what velocity will it strike the ground? After what time will it strike the ground? 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416722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  <a:endPara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14209" y="1279965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03648" y="1262069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Initial velocity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68037" y="1262069"/>
            <a:ext cx="10807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03648" y="1502751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Displacement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68037" y="1502751"/>
            <a:ext cx="902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20 m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03648" y="1756875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68037" y="1756875"/>
            <a:ext cx="11833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14209" y="2096647"/>
            <a:ext cx="1068491" cy="338554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03648" y="2096647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268037" y="2096647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403648" y="2395422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268037" y="239542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5528" y="3118401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56557" y="2959525"/>
            <a:ext cx="618716" cy="656306"/>
            <a:chOff x="4081300" y="2614038"/>
            <a:chExt cx="618716" cy="656306"/>
          </a:xfrm>
        </p:grpSpPr>
        <p:sp>
          <p:nvSpPr>
            <p:cNvPr id="24" name="TextBox 23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ounded Rectangle 26"/>
          <p:cNvSpPr/>
          <p:nvPr/>
        </p:nvSpPr>
        <p:spPr>
          <a:xfrm>
            <a:off x="514209" y="2754310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16735" y="2736414"/>
            <a:ext cx="16408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v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 =   u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+ 2as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6539" y="2736414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20110" y="3125027"/>
            <a:ext cx="5341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14209" y="3574971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57609" y="3557075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82062" y="3557075"/>
            <a:ext cx="10778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u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+ 2as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91883" y="3842517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53386" y="3842517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77839" y="3842517"/>
            <a:ext cx="5133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(0)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52762" y="3842517"/>
            <a:ext cx="5133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+ 2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46735" y="3842517"/>
            <a:ext cx="6017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10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00512" y="3842517"/>
            <a:ext cx="6017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20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91883" y="4121178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53386" y="4121178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77839" y="4121178"/>
            <a:ext cx="5133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400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81614" y="4700417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45579" y="4704707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v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7570" y="4700417"/>
            <a:ext cx="970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20 m s</a:t>
            </a:r>
            <a:r>
              <a:rPr lang="en-US" baseline="30000" dirty="0" smtClean="0">
                <a:solidFill>
                  <a:srgbClr val="0000CC"/>
                </a:solidFill>
              </a:rPr>
              <a:t>–1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807634" y="1345782"/>
            <a:ext cx="4870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(ii)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35659" y="1339156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705739" y="1187900"/>
            <a:ext cx="618716" cy="656306"/>
            <a:chOff x="4081300" y="2614038"/>
            <a:chExt cx="618716" cy="656306"/>
          </a:xfrm>
        </p:grpSpPr>
        <p:sp>
          <p:nvSpPr>
            <p:cNvPr id="50" name="TextBox 49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6269932" y="1901512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425301" y="1750256"/>
            <a:ext cx="904540" cy="656306"/>
            <a:chOff x="4564218" y="2614038"/>
            <a:chExt cx="904540" cy="656306"/>
          </a:xfrm>
        </p:grpSpPr>
        <p:sp>
          <p:nvSpPr>
            <p:cNvPr id="55" name="TextBox 54"/>
            <p:cNvSpPr txBox="1"/>
            <p:nvPr/>
          </p:nvSpPr>
          <p:spPr>
            <a:xfrm>
              <a:off x="4564218" y="2614038"/>
              <a:ext cx="9045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 – 0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10993" y="2931790"/>
              <a:ext cx="4109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4764176" y="2942191"/>
              <a:ext cx="50462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5431617" y="1901048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01311" y="1900891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35659" y="1900891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t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rot="10800000">
            <a:off x="4572000" y="1257090"/>
            <a:ext cx="0" cy="3560517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639453" y="3555582"/>
            <a:ext cx="4427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IN" sz="1600" b="1" dirty="0" err="1" smtClean="0">
                <a:solidFill>
                  <a:srgbClr val="0000CC"/>
                </a:solidFill>
                <a:latin typeface="Book Antiqua" pitchFamily="18" charset="0"/>
              </a:rPr>
              <a:t>i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693868" y="1746205"/>
            <a:ext cx="618716" cy="656306"/>
            <a:chOff x="4081300" y="2614038"/>
            <a:chExt cx="618716" cy="656306"/>
          </a:xfrm>
        </p:grpSpPr>
        <p:sp>
          <p:nvSpPr>
            <p:cNvPr id="66" name="TextBox 65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a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5438436" y="2458062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08130" y="2457905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42478" y="2457905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t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5693868" y="2303219"/>
            <a:ext cx="422591" cy="656306"/>
            <a:chOff x="4179363" y="2614038"/>
            <a:chExt cx="422591" cy="656306"/>
          </a:xfrm>
        </p:grpSpPr>
        <p:sp>
          <p:nvSpPr>
            <p:cNvPr id="73" name="TextBox 72"/>
            <p:cNvSpPr txBox="1"/>
            <p:nvPr/>
          </p:nvSpPr>
          <p:spPr>
            <a:xfrm>
              <a:off x="4179363" y="2614038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79363" y="293179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10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4253675" y="2942191"/>
              <a:ext cx="27396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5444786" y="2909160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 sec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914480" y="2909003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248828" y="2909003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t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715229" y="3325718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75625" y="3325482"/>
            <a:ext cx="3011163" cy="475294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61950" indent="-361950"/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(i)  	It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strikes the ground with a velocity of 20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ms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–1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377261" y="3895816"/>
            <a:ext cx="3011163" cy="475294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61950" indent="-361950"/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(ii)  It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strikes the ground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after 2 sec.</a:t>
            </a:r>
            <a:endParaRPr lang="en-IN" sz="1600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50"/>
          <a:stretch/>
        </p:blipFill>
        <p:spPr>
          <a:xfrm flipH="1">
            <a:off x="7338258" y="1471530"/>
            <a:ext cx="484096" cy="807905"/>
          </a:xfrm>
          <a:prstGeom prst="rect">
            <a:avLst/>
          </a:prstGeom>
        </p:spPr>
      </p:pic>
      <p:sp>
        <p:nvSpPr>
          <p:cNvPr id="83" name="Oval 82"/>
          <p:cNvSpPr/>
          <p:nvPr/>
        </p:nvSpPr>
        <p:spPr>
          <a:xfrm>
            <a:off x="7319846" y="1613164"/>
            <a:ext cx="91440" cy="91440"/>
          </a:xfrm>
          <a:prstGeom prst="ellipse">
            <a:avLst/>
          </a:prstGeom>
          <a:solidFill>
            <a:srgbClr val="FF0000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15284" y="1756875"/>
            <a:ext cx="1719974" cy="2579960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6246936" y="1657468"/>
            <a:ext cx="354723" cy="2523603"/>
            <a:chOff x="6147740" y="1187783"/>
            <a:chExt cx="354723" cy="2632987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6325100" y="1187783"/>
              <a:ext cx="1005" cy="2632987"/>
            </a:xfrm>
            <a:prstGeom prst="straightConnector1">
              <a:avLst/>
            </a:prstGeom>
            <a:ln w="28575">
              <a:solidFill>
                <a:srgbClr val="CC0099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 rot="16200000">
              <a:off x="5928489" y="2197705"/>
              <a:ext cx="793226" cy="354723"/>
            </a:xfrm>
            <a:prstGeom prst="flowChartTerminator">
              <a:avLst/>
            </a:prstGeom>
            <a:solidFill>
              <a:schemeClr val="bg1"/>
            </a:solidFill>
            <a:ln w="19050">
              <a:solidFill>
                <a:srgbClr val="CC009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C00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20 m</a:t>
              </a:r>
              <a:endParaRPr lang="en-US" b="1" dirty="0">
                <a:solidFill>
                  <a:srgbClr val="CC0099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290584" y="1978455"/>
            <a:ext cx="1650784" cy="523221"/>
            <a:chOff x="342182" y="1569124"/>
            <a:chExt cx="1674743" cy="316189"/>
          </a:xfrm>
        </p:grpSpPr>
        <p:sp>
          <p:nvSpPr>
            <p:cNvPr id="89" name="Rounded Rectangular Callout 88"/>
            <p:cNvSpPr/>
            <p:nvPr/>
          </p:nvSpPr>
          <p:spPr>
            <a:xfrm>
              <a:off x="551062" y="1587878"/>
              <a:ext cx="1256984" cy="271490"/>
            </a:xfrm>
            <a:prstGeom prst="wedgeRoundRectCallout">
              <a:avLst>
                <a:gd name="adj1" fmla="val -56922"/>
                <a:gd name="adj2" fmla="val -114767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Book Antiqua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42182" y="1569124"/>
              <a:ext cx="1674743" cy="316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itchFamily="18" charset="0"/>
                </a:rPr>
                <a:t>Initial velocity 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>
                  <a:latin typeface="Book Antiqua" pitchFamily="18" charset="0"/>
                </a:rPr>
                <a:t>u</a:t>
              </a:r>
              <a:r>
                <a:rPr lang="en-US" sz="1400" b="1" dirty="0" smtClean="0">
                  <a:latin typeface="Book Antiqua" pitchFamily="18" charset="0"/>
                </a:rPr>
                <a:t> = 0</a:t>
              </a:r>
              <a:endParaRPr lang="en-US" sz="1400" b="1" dirty="0">
                <a:latin typeface="Book Antiqua" pitchFamily="18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310833" y="2116370"/>
            <a:ext cx="1669711" cy="523221"/>
            <a:chOff x="342182" y="1569124"/>
            <a:chExt cx="1674743" cy="316189"/>
          </a:xfrm>
        </p:grpSpPr>
        <p:sp>
          <p:nvSpPr>
            <p:cNvPr id="92" name="Rounded Rectangular Callout 91"/>
            <p:cNvSpPr/>
            <p:nvPr/>
          </p:nvSpPr>
          <p:spPr>
            <a:xfrm>
              <a:off x="551062" y="1607686"/>
              <a:ext cx="1256983" cy="246809"/>
            </a:xfrm>
            <a:prstGeom prst="wedgeRoundRectCallout">
              <a:avLst>
                <a:gd name="adj1" fmla="val 67004"/>
                <a:gd name="adj2" fmla="val 58886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Book Antiqua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42182" y="1569124"/>
              <a:ext cx="1674743" cy="316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itchFamily="18" charset="0"/>
                </a:rPr>
                <a:t>Displacement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itchFamily="18" charset="0"/>
                </a:rPr>
                <a:t>s =  20 </a:t>
              </a:r>
              <a:r>
                <a:rPr lang="en-US" sz="1400" b="1" dirty="0">
                  <a:latin typeface="Book Antiqua" pitchFamily="18" charset="0"/>
                </a:rPr>
                <a:t>m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6987498" y="3724859"/>
            <a:ext cx="1669711" cy="523221"/>
            <a:chOff x="342182" y="1569124"/>
            <a:chExt cx="1674743" cy="316189"/>
          </a:xfrm>
        </p:grpSpPr>
        <p:sp>
          <p:nvSpPr>
            <p:cNvPr id="95" name="Rounded Rectangular Callout 94"/>
            <p:cNvSpPr/>
            <p:nvPr/>
          </p:nvSpPr>
          <p:spPr>
            <a:xfrm>
              <a:off x="608196" y="1595346"/>
              <a:ext cx="1142711" cy="271490"/>
            </a:xfrm>
            <a:prstGeom prst="wedgeRoundRectCallout">
              <a:avLst>
                <a:gd name="adj1" fmla="val -78332"/>
                <a:gd name="adj2" fmla="val 33992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Book Antiqua" pitchFamily="18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42182" y="1569124"/>
              <a:ext cx="1674743" cy="3161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itchFamily="18" charset="0"/>
                </a:rPr>
                <a:t>Acceleration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itchFamily="18" charset="0"/>
                </a:rPr>
                <a:t>a =   10 ms</a:t>
              </a:r>
              <a:r>
                <a:rPr lang="en-US" sz="1400" b="1" baseline="30000" dirty="0" smtClean="0">
                  <a:latin typeface="Book Antiqua" pitchFamily="18" charset="0"/>
                </a:rPr>
                <a:t>-1</a:t>
              </a:r>
              <a:endParaRPr lang="en-US" sz="1400" b="1" baseline="30000" dirty="0">
                <a:latin typeface="Book Antiqua" pitchFamily="18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1682958" y="4406620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847303" y="4412032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v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420120" y="4405751"/>
            <a:ext cx="662169" cy="368990"/>
            <a:chOff x="2407763" y="4234000"/>
            <a:chExt cx="662169" cy="368990"/>
          </a:xfrm>
        </p:grpSpPr>
        <p:sp>
          <p:nvSpPr>
            <p:cNvPr id="99" name="TextBox 98"/>
            <p:cNvSpPr txBox="1"/>
            <p:nvPr/>
          </p:nvSpPr>
          <p:spPr>
            <a:xfrm>
              <a:off x="2556557" y="4234869"/>
              <a:ext cx="5133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400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07763" y="4234000"/>
              <a:ext cx="580061" cy="368990"/>
              <a:chOff x="2407763" y="4234000"/>
              <a:chExt cx="580061" cy="36899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2407763" y="4234000"/>
                <a:ext cx="312906" cy="368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0000CC"/>
                    </a:solidFill>
                    <a:latin typeface="Bell MT"/>
                    <a:cs typeface="Arial" charset="0"/>
                  </a:rPr>
                  <a:t>√</a:t>
                </a:r>
                <a:endParaRPr lang="en-US" b="1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621657" y="4284806"/>
                <a:ext cx="366167" cy="0"/>
              </a:xfrm>
              <a:prstGeom prst="line">
                <a:avLst/>
              </a:prstGeom>
              <a:ln w="1270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80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46914E-6 L -0.06042 0.4728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2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7" grpId="0"/>
      <p:bldP spid="18" grpId="0"/>
      <p:bldP spid="19" grpId="0"/>
      <p:bldP spid="20" grpId="0"/>
      <p:bldP spid="21" grpId="0"/>
      <p:bldP spid="27" grpId="0" animBg="1"/>
      <p:bldP spid="28" grpId="0"/>
      <p:bldP spid="29" grpId="0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53" grpId="0"/>
      <p:bldP spid="58" grpId="0"/>
      <p:bldP spid="59" grpId="0"/>
      <p:bldP spid="60" grpId="0"/>
      <p:bldP spid="64" grpId="0"/>
      <p:bldP spid="69" grpId="0"/>
      <p:bldP spid="70" grpId="0"/>
      <p:bldP spid="71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3" grpId="0" animBg="1"/>
      <p:bldP spid="83" grpId="1" animBg="1"/>
      <p:bldP spid="83" grpId="2" animBg="1"/>
      <p:bldP spid="97" grpId="0"/>
      <p:bldP spid="9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26720" y="176082"/>
            <a:ext cx="6467712" cy="1015663"/>
            <a:chOff x="426720" y="176082"/>
            <a:chExt cx="6467712" cy="101566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176082"/>
              <a:ext cx="6120690" cy="1015663"/>
              <a:chOff x="762088" y="-71951"/>
              <a:chExt cx="7177725" cy="101566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71951"/>
                <a:ext cx="7177725" cy="101566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6958881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train starting from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rest attains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 velocity of 72 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in </a:t>
                </a:r>
              </a:p>
              <a:p>
                <a:pPr marL="266700" indent="-266700" algn="l"/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      5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minutes. Assuming that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acceleration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is uniform, find (i)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acceleration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and (ii)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distance travelled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by the train for attaining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this velocity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418806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620577" y="1260347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57930" y="1242451"/>
            <a:ext cx="19122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84883" y="1242451"/>
            <a:ext cx="5661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391898" y="1527199"/>
            <a:ext cx="18782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Fina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l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velocity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84883" y="1506879"/>
            <a:ext cx="134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72 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67432" y="2546382"/>
            <a:ext cx="14027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84883" y="2535334"/>
            <a:ext cx="13821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5 minutes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0097" y="3312914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570472" y="3291510"/>
            <a:ext cx="16997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Acceleration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184883" y="3303085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184883" y="2278640"/>
            <a:ext cx="11592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20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84883" y="3003478"/>
            <a:ext cx="965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300 s.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153313" y="3549814"/>
            <a:ext cx="21168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distance travelled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184883" y="3549814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20577" y="4050696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0231" y="4032800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33819" y="4032800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663095" y="3873924"/>
            <a:ext cx="618716" cy="656306"/>
            <a:chOff x="4081300" y="2614038"/>
            <a:chExt cx="618716" cy="656306"/>
          </a:xfrm>
        </p:grpSpPr>
        <p:sp>
          <p:nvSpPr>
            <p:cNvPr id="26" name="TextBox 25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2019929" y="4387346"/>
            <a:ext cx="7025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2as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1680" y="4387346"/>
            <a:ext cx="485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65968" y="4387346"/>
            <a:ext cx="881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  <a:r>
              <a:rPr lang="en-US" dirty="0">
                <a:solidFill>
                  <a:srgbClr val="C00000"/>
                </a:solidFill>
              </a:rPr>
              <a:t> – u</a:t>
            </a:r>
            <a:r>
              <a:rPr lang="en-US" baseline="30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885943" y="1306500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868144" y="1312597"/>
            <a:ext cx="4119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(i)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6352" y="1308025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842206" y="1149149"/>
            <a:ext cx="618716" cy="656306"/>
            <a:chOff x="4081300" y="2614038"/>
            <a:chExt cx="618716" cy="656306"/>
          </a:xfrm>
        </p:grpSpPr>
        <p:sp>
          <p:nvSpPr>
            <p:cNvPr id="39" name="TextBox 38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6601799" y="1834654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32681" y="1675778"/>
            <a:ext cx="747554" cy="656306"/>
            <a:chOff x="4642711" y="2614038"/>
            <a:chExt cx="747554" cy="656306"/>
          </a:xfrm>
        </p:grpSpPr>
        <p:sp>
          <p:nvSpPr>
            <p:cNvPr id="44" name="TextBox 43"/>
            <p:cNvSpPr txBox="1"/>
            <p:nvPr/>
          </p:nvSpPr>
          <p:spPr>
            <a:xfrm>
              <a:off x="4642711" y="2614038"/>
              <a:ext cx="7475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 – 0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42974" y="2931790"/>
              <a:ext cx="5470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300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4738944" y="2942191"/>
              <a:ext cx="555088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6594297" y="2372786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92841" y="2374609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71739" y="2370037"/>
            <a:ext cx="287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905035" y="2211510"/>
            <a:ext cx="422591" cy="656306"/>
            <a:chOff x="4179363" y="2614038"/>
            <a:chExt cx="422591" cy="656306"/>
          </a:xfrm>
        </p:grpSpPr>
        <p:sp>
          <p:nvSpPr>
            <p:cNvPr id="61" name="TextBox 60"/>
            <p:cNvSpPr txBox="1"/>
            <p:nvPr/>
          </p:nvSpPr>
          <p:spPr>
            <a:xfrm>
              <a:off x="4231909" y="2614038"/>
              <a:ext cx="31749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79363" y="293179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15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4239976" y="2942191"/>
              <a:ext cx="301364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7270572" y="2344211"/>
            <a:ext cx="596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4801638" y="2864149"/>
            <a:ext cx="4825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(ii)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43690" y="2870312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2as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68144" y="2870312"/>
            <a:ext cx="881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– u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868144" y="3113542"/>
            <a:ext cx="881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r>
              <a:rPr lang="en-US" baseline="30000" dirty="0">
                <a:solidFill>
                  <a:srgbClr val="0000CC"/>
                </a:solidFill>
              </a:rPr>
              <a:t>2</a:t>
            </a:r>
            <a:r>
              <a:rPr lang="en-US" dirty="0">
                <a:solidFill>
                  <a:srgbClr val="0000CC"/>
                </a:solidFill>
              </a:rPr>
              <a:t> – </a:t>
            </a:r>
            <a:r>
              <a:rPr lang="en-US" dirty="0" smtClean="0">
                <a:solidFill>
                  <a:srgbClr val="0000CC"/>
                </a:solidFill>
              </a:rPr>
              <a:t>0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21936" y="3504049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s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5894199" y="3326549"/>
            <a:ext cx="422591" cy="637256"/>
            <a:chOff x="4179363" y="2614038"/>
            <a:chExt cx="422591" cy="637256"/>
          </a:xfrm>
        </p:grpSpPr>
        <p:sp>
          <p:nvSpPr>
            <p:cNvPr id="74" name="TextBox 73"/>
            <p:cNvSpPr txBox="1"/>
            <p:nvPr/>
          </p:nvSpPr>
          <p:spPr>
            <a:xfrm>
              <a:off x="4198571" y="2614038"/>
              <a:ext cx="3841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79363" y="291274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2a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4239976" y="2942191"/>
              <a:ext cx="301364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6220564" y="3483367"/>
            <a:ext cx="3173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516216" y="3324491"/>
            <a:ext cx="927493" cy="637256"/>
            <a:chOff x="3926912" y="2614038"/>
            <a:chExt cx="927493" cy="637256"/>
          </a:xfrm>
        </p:grpSpPr>
        <p:sp>
          <p:nvSpPr>
            <p:cNvPr id="79" name="TextBox 78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(20)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26912" y="2912740"/>
              <a:ext cx="9274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2×(</a:t>
              </a:r>
              <a:r>
                <a:rPr lang="en-US" dirty="0" smtClean="0">
                  <a:solidFill>
                    <a:srgbClr val="0000CC"/>
                  </a:solidFill>
                </a:rPr>
                <a:t>1/15)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3999828" y="2942191"/>
              <a:ext cx="78166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5578714" y="3911225"/>
            <a:ext cx="2773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68144" y="3911225"/>
            <a:ext cx="881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3000 m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78714" y="4170682"/>
            <a:ext cx="2773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68144" y="4170682"/>
            <a:ext cx="881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3 km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14987" y="4439370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cxnSp>
        <p:nvCxnSpPr>
          <p:cNvPr id="88" name="Straight Connector 87"/>
          <p:cNvCxnSpPr/>
          <p:nvPr/>
        </p:nvCxnSpPr>
        <p:spPr>
          <a:xfrm rot="10800000">
            <a:off x="4810885" y="1361998"/>
            <a:ext cx="0" cy="323683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3184883" y="1882371"/>
            <a:ext cx="896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72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880420" y="1698852"/>
            <a:ext cx="400827" cy="656306"/>
            <a:chOff x="4190245" y="2614038"/>
            <a:chExt cx="400827" cy="656306"/>
          </a:xfrm>
        </p:grpSpPr>
        <p:sp>
          <p:nvSpPr>
            <p:cNvPr id="100" name="TextBox 99"/>
            <p:cNvSpPr txBox="1"/>
            <p:nvPr/>
          </p:nvSpPr>
          <p:spPr>
            <a:xfrm>
              <a:off x="4301049" y="2614038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190245" y="2931790"/>
              <a:ext cx="40082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4287741" y="2942191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Straight Connector 103"/>
          <p:cNvCxnSpPr/>
          <p:nvPr/>
        </p:nvCxnSpPr>
        <p:spPr>
          <a:xfrm flipH="1">
            <a:off x="3986410" y="2080404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4127459" y="2106866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3516703" y="1950610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342711" y="173724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181641" y="1858786"/>
            <a:ext cx="623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dirty="0"/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3184883" y="2777929"/>
            <a:ext cx="11929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× 60 s.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547428" y="1845211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7697334" y="1650655"/>
            <a:ext cx="519172" cy="656306"/>
            <a:chOff x="4131072" y="2614038"/>
            <a:chExt cx="519172" cy="656306"/>
          </a:xfrm>
        </p:grpSpPr>
        <p:sp>
          <p:nvSpPr>
            <p:cNvPr id="113" name="TextBox 112"/>
            <p:cNvSpPr txBox="1"/>
            <p:nvPr/>
          </p:nvSpPr>
          <p:spPr>
            <a:xfrm>
              <a:off x="4190929" y="2614038"/>
              <a:ext cx="4232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131072" y="2931790"/>
              <a:ext cx="5191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300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15" name="Straight Connector 114"/>
            <p:cNvCxnSpPr/>
            <p:nvPr/>
          </p:nvCxnSpPr>
          <p:spPr>
            <a:xfrm>
              <a:off x="4287741" y="2942191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/>
          <p:cNvCxnSpPr/>
          <p:nvPr/>
        </p:nvCxnSpPr>
        <p:spPr>
          <a:xfrm flipH="1">
            <a:off x="7951187" y="1685197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8009268" y="2015370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7845802" y="1710002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7653603" y="156252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7774483" y="2050265"/>
            <a:ext cx="240478" cy="1727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7578595" y="215846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15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452320" y="3498587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7668344" y="3314191"/>
            <a:ext cx="936104" cy="646146"/>
            <a:chOff x="4107184" y="2624198"/>
            <a:chExt cx="936104" cy="646146"/>
          </a:xfrm>
        </p:grpSpPr>
        <p:sp>
          <p:nvSpPr>
            <p:cNvPr id="125" name="TextBox 124"/>
            <p:cNvSpPr txBox="1"/>
            <p:nvPr/>
          </p:nvSpPr>
          <p:spPr>
            <a:xfrm>
              <a:off x="4107184" y="2624198"/>
              <a:ext cx="93610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400 × 15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98644" y="2931790"/>
              <a:ext cx="5191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4287741" y="2942191"/>
              <a:ext cx="63007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Straight Connector 128"/>
          <p:cNvCxnSpPr/>
          <p:nvPr/>
        </p:nvCxnSpPr>
        <p:spPr>
          <a:xfrm flipH="1">
            <a:off x="8156318" y="3693443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7748333" y="3370436"/>
            <a:ext cx="289762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7680110" y="3089317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200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282504" y="373635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35" name="Rounded Rectangular Callout 134"/>
          <p:cNvSpPr>
            <a:spLocks noChangeArrowheads="1"/>
          </p:cNvSpPr>
          <p:nvPr/>
        </p:nvSpPr>
        <p:spPr bwMode="auto">
          <a:xfrm>
            <a:off x="6617439" y="2663206"/>
            <a:ext cx="676368" cy="255837"/>
          </a:xfrm>
          <a:prstGeom prst="wedgeRoundRectCallout">
            <a:avLst>
              <a:gd name="adj1" fmla="val -55238"/>
              <a:gd name="adj2" fmla="val 91944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</a:rPr>
              <a:t>u = 0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133206" y="3143059"/>
            <a:ext cx="729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2as  =</a:t>
            </a:r>
            <a:endParaRPr lang="en-US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144573" y="4451832"/>
                <a:ext cx="3898356" cy="590265"/>
              </a:xfrm>
              <a:prstGeom prst="rect">
                <a:avLst/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230188" indent="-230188">
                  <a:defRPr b="1">
                    <a:latin typeface="Bell MT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indent="0">
                  <a:tabLst>
                    <a:tab pos="339725" algn="l"/>
                  </a:tabLst>
                </a:pP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 acceleration of the train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prstClr val="black"/>
                            </a:solidFill>
                            <a:latin typeface="Book Antiqua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prstClr val="black"/>
                            </a:solidFill>
                            <a:latin typeface="Book Antiqua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 m s</a:t>
                </a:r>
                <a:r>
                  <a:rPr lang="en-IN" sz="1600" baseline="30000" dirty="0" smtClean="0">
                    <a:solidFill>
                      <a:prstClr val="black"/>
                    </a:solidFill>
                    <a:latin typeface="Book Antiqua" pitchFamily="18" charset="0"/>
                  </a:rPr>
                  <a:t>–2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 distance travelled is 3 km.</a:t>
                </a:r>
                <a:endParaRPr lang="en-IN" sz="1600" baseline="300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73" y="4451832"/>
                <a:ext cx="3898356" cy="590265"/>
              </a:xfrm>
              <a:prstGeom prst="rect">
                <a:avLst/>
              </a:prstGeom>
              <a:blipFill rotWithShape="1">
                <a:blip r:embed="rId2"/>
                <a:stretch>
                  <a:fillRect l="-939" t="-4124" b="-257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19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9" grpId="0"/>
      <p:bldP spid="30" grpId="0"/>
      <p:bldP spid="32" grpId="0"/>
      <p:bldP spid="35" grpId="0" animBg="1"/>
      <p:bldP spid="36" grpId="0"/>
      <p:bldP spid="37" grpId="0"/>
      <p:bldP spid="42" grpId="0"/>
      <p:bldP spid="57" grpId="0"/>
      <p:bldP spid="58" grpId="0"/>
      <p:bldP spid="59" grpId="0"/>
      <p:bldP spid="64" grpId="0"/>
      <p:bldP spid="65" grpId="0"/>
      <p:bldP spid="67" grpId="0"/>
      <p:bldP spid="68" grpId="0"/>
      <p:bldP spid="70" grpId="0"/>
      <p:bldP spid="72" grpId="0"/>
      <p:bldP spid="77" grpId="0"/>
      <p:bldP spid="82" grpId="0"/>
      <p:bldP spid="83" grpId="0"/>
      <p:bldP spid="84" grpId="0"/>
      <p:bldP spid="85" grpId="0"/>
      <p:bldP spid="86" grpId="0" animBg="1"/>
      <p:bldP spid="98" grpId="0"/>
      <p:bldP spid="105" grpId="0"/>
      <p:bldP spid="109" grpId="0"/>
      <p:bldP spid="48" grpId="0"/>
      <p:bldP spid="110" grpId="0"/>
      <p:bldP spid="111" grpId="0"/>
      <p:bldP spid="119" grpId="0"/>
      <p:bldP spid="121" grpId="0"/>
      <p:bldP spid="123" grpId="0"/>
      <p:bldP spid="131" grpId="0"/>
      <p:bldP spid="133" grpId="0"/>
      <p:bldP spid="135" grpId="0" animBg="1"/>
      <p:bldP spid="135" grpId="1" animBg="1"/>
      <p:bldP spid="136" grpId="0"/>
      <p:bldP spid="8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26720" y="178410"/>
            <a:ext cx="7385640" cy="1015663"/>
            <a:chOff x="426720" y="178410"/>
            <a:chExt cx="7385640" cy="101566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178410"/>
              <a:ext cx="7038618" cy="1015663"/>
              <a:chOff x="762088" y="-71951"/>
              <a:chExt cx="7177725" cy="101566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71951"/>
                <a:ext cx="7177725" cy="101566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44752" y="80261"/>
                <a:ext cx="6921630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	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 stone is thrown in a vertically upward direction with a velocity of 5 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-1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 If the acceleration of the stone during its motion is 10 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–2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in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downward  direction, what will be the height attained by the stone and how much time will it take to reach there?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57438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4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388581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37363" y="1370685"/>
            <a:ext cx="190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0949" y="1370685"/>
            <a:ext cx="1165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38722" y="1601567"/>
            <a:ext cx="190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Final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32308" y="1601567"/>
            <a:ext cx="1165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33425" y="1855691"/>
            <a:ext cx="28077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Downward Acceleration 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32308" y="1855691"/>
            <a:ext cx="1234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38225" y="2105623"/>
            <a:ext cx="24965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Upward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525884" y="2105623"/>
            <a:ext cx="13548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- 10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31531" y="2454984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71625" y="2437088"/>
            <a:ext cx="19690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Height attained (</a:t>
            </a:r>
            <a:r>
              <a:rPr lang="en-IN" sz="1600" b="1" dirty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531827" y="2437088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28825" y="2667970"/>
            <a:ext cx="1509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Time taken (</a:t>
            </a:r>
            <a:r>
              <a:rPr lang="en-IN" sz="1600" b="1" dirty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29512" y="2667970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006" y="2967270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7292" y="2949374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06052" y="2960122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2as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26132" y="2960122"/>
            <a:ext cx="9817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v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– </a:t>
            </a:r>
            <a:r>
              <a:rPr lang="en-US" dirty="0" smtClean="0">
                <a:solidFill>
                  <a:srgbClr val="C00000"/>
                </a:solidFill>
              </a:rPr>
              <a:t>u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77533" y="3322598"/>
            <a:ext cx="485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3801" y="3315972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701184" y="3157096"/>
            <a:ext cx="680588" cy="656306"/>
            <a:chOff x="4050364" y="2614038"/>
            <a:chExt cx="680588" cy="656306"/>
          </a:xfrm>
        </p:grpSpPr>
        <p:sp>
          <p:nvSpPr>
            <p:cNvPr id="29" name="TextBox 28"/>
            <p:cNvSpPr txBox="1"/>
            <p:nvPr/>
          </p:nvSpPr>
          <p:spPr>
            <a:xfrm>
              <a:off x="4050364" y="2614038"/>
              <a:ext cx="6805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</a:t>
              </a:r>
              <a:r>
                <a:rPr lang="en-US" dirty="0">
                  <a:solidFill>
                    <a:srgbClr val="C00000"/>
                  </a:solidFill>
                </a:rPr>
                <a:t>– </a:t>
              </a:r>
              <a:r>
                <a:rPr lang="en-US" dirty="0" smtClean="0">
                  <a:solidFill>
                    <a:srgbClr val="C00000"/>
                  </a:solidFill>
                </a:rPr>
                <a:t>u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147984" y="2942191"/>
              <a:ext cx="48534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31"/>
          <p:cNvSpPr/>
          <p:nvPr/>
        </p:nvSpPr>
        <p:spPr>
          <a:xfrm>
            <a:off x="522006" y="3693615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29197" y="3675719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(i)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07957" y="3675719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2as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28037" y="3675719"/>
            <a:ext cx="9817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v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– </a:t>
            </a:r>
            <a:r>
              <a:rPr lang="en-US" dirty="0" smtClean="0">
                <a:solidFill>
                  <a:srgbClr val="0000CC"/>
                </a:solidFill>
              </a:rPr>
              <a:t>u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451225" y="4057104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20838" y="4056947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64880" y="4056947"/>
            <a:ext cx="276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s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620546" y="3909322"/>
            <a:ext cx="987326" cy="616219"/>
            <a:chOff x="4023416" y="2636263"/>
            <a:chExt cx="987326" cy="616219"/>
          </a:xfrm>
        </p:grpSpPr>
        <p:sp>
          <p:nvSpPr>
            <p:cNvPr id="40" name="TextBox 39"/>
            <p:cNvSpPr txBox="1"/>
            <p:nvPr/>
          </p:nvSpPr>
          <p:spPr>
            <a:xfrm>
              <a:off x="4023416" y="2636263"/>
              <a:ext cx="9873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r>
                <a:rPr lang="en-US" dirty="0" smtClean="0">
                  <a:solidFill>
                    <a:srgbClr val="0000CC"/>
                  </a:solidFill>
                </a:rPr>
                <a:t> </a:t>
              </a:r>
              <a:r>
                <a:rPr lang="en-US" dirty="0">
                  <a:solidFill>
                    <a:srgbClr val="0000CC"/>
                  </a:solidFill>
                </a:rPr>
                <a:t>– </a:t>
              </a:r>
              <a:r>
                <a:rPr lang="en-US" dirty="0" smtClean="0">
                  <a:solidFill>
                    <a:srgbClr val="0000CC"/>
                  </a:solidFill>
                </a:rPr>
                <a:t>u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42756" y="2913928"/>
              <a:ext cx="7486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2a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161779" y="2961956"/>
              <a:ext cx="71060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3549030" y="4055204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785840" y="3907422"/>
            <a:ext cx="987326" cy="616219"/>
            <a:chOff x="4023416" y="2636263"/>
            <a:chExt cx="987326" cy="616219"/>
          </a:xfrm>
        </p:grpSpPr>
        <p:sp>
          <p:nvSpPr>
            <p:cNvPr id="45" name="TextBox 44"/>
            <p:cNvSpPr txBox="1"/>
            <p:nvPr/>
          </p:nvSpPr>
          <p:spPr>
            <a:xfrm>
              <a:off x="4023416" y="2636263"/>
              <a:ext cx="9873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0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r>
                <a:rPr lang="en-US" dirty="0" smtClean="0">
                  <a:solidFill>
                    <a:srgbClr val="0000CC"/>
                  </a:solidFill>
                </a:rPr>
                <a:t> </a:t>
              </a:r>
              <a:r>
                <a:rPr lang="en-US" dirty="0">
                  <a:solidFill>
                    <a:srgbClr val="0000CC"/>
                  </a:solidFill>
                </a:rPr>
                <a:t>– </a:t>
              </a:r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64148" y="2913928"/>
              <a:ext cx="9058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 (– 10)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161779" y="2961956"/>
              <a:ext cx="71060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4701158" y="4055204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880743" y="3907422"/>
            <a:ext cx="692924" cy="644794"/>
            <a:chOff x="4130681" y="2636263"/>
            <a:chExt cx="692924" cy="644794"/>
          </a:xfrm>
        </p:grpSpPr>
        <p:sp>
          <p:nvSpPr>
            <p:cNvPr id="50" name="TextBox 49"/>
            <p:cNvSpPr txBox="1"/>
            <p:nvPr/>
          </p:nvSpPr>
          <p:spPr>
            <a:xfrm>
              <a:off x="4210553" y="2636263"/>
              <a:ext cx="6130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– 25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30681" y="2942503"/>
              <a:ext cx="69292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– </a:t>
              </a:r>
              <a:r>
                <a:rPr lang="en-US" dirty="0" smtClean="0">
                  <a:solidFill>
                    <a:srgbClr val="0000CC"/>
                  </a:solidFill>
                </a:rPr>
                <a:t>20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296466" y="2961956"/>
              <a:ext cx="44122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2451225" y="4471221"/>
            <a:ext cx="105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1.25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820838" y="4471064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64880" y="4471064"/>
            <a:ext cx="276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s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5567807" y="1449782"/>
            <a:ext cx="1" cy="3604261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56917" y="1667544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6626997" y="1516288"/>
            <a:ext cx="618716" cy="656306"/>
            <a:chOff x="4081300" y="2614038"/>
            <a:chExt cx="618716" cy="656306"/>
          </a:xfrm>
        </p:grpSpPr>
        <p:sp>
          <p:nvSpPr>
            <p:cNvPr id="60" name="TextBox 59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7294681" y="2186188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576319" y="2034932"/>
            <a:ext cx="662168" cy="656306"/>
            <a:chOff x="4354320" y="2614038"/>
            <a:chExt cx="1324336" cy="656306"/>
          </a:xfrm>
        </p:grpSpPr>
        <p:sp>
          <p:nvSpPr>
            <p:cNvPr id="65" name="TextBox 64"/>
            <p:cNvSpPr txBox="1"/>
            <p:nvPr/>
          </p:nvSpPr>
          <p:spPr>
            <a:xfrm>
              <a:off x="4354320" y="2614038"/>
              <a:ext cx="1324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0 – 5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421548" y="2931790"/>
              <a:ext cx="12571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- 10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4421547" y="2942191"/>
              <a:ext cx="118988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ounded Rectangle 67"/>
          <p:cNvSpPr/>
          <p:nvPr/>
        </p:nvSpPr>
        <p:spPr>
          <a:xfrm>
            <a:off x="538962" y="4382364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00294" y="4681251"/>
            <a:ext cx="4149023" cy="32032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The stone attains a height of 1.5m in 0.5 s</a:t>
            </a:r>
            <a:endParaRPr lang="en-IN" sz="1600" baseline="30000" dirty="0" smtClean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8372913" y="2045333"/>
            <a:ext cx="747765" cy="656306"/>
            <a:chOff x="4354320" y="2614038"/>
            <a:chExt cx="1324336" cy="656306"/>
          </a:xfrm>
        </p:grpSpPr>
        <p:sp>
          <p:nvSpPr>
            <p:cNvPr id="71" name="TextBox 70"/>
            <p:cNvSpPr txBox="1"/>
            <p:nvPr/>
          </p:nvSpPr>
          <p:spPr>
            <a:xfrm>
              <a:off x="4354320" y="2614038"/>
              <a:ext cx="1324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- 5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485178" y="2931790"/>
              <a:ext cx="106262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- 10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4711190" y="2942191"/>
              <a:ext cx="61059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8226597" y="2190202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38275" y="1599322"/>
            <a:ext cx="5163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20993" y="2258409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t</a:t>
            </a:r>
            <a:r>
              <a:rPr lang="en-US" dirty="0" smtClean="0">
                <a:solidFill>
                  <a:srgbClr val="0000CC"/>
                </a:solidFill>
              </a:rPr>
              <a:t>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691073" y="2107153"/>
            <a:ext cx="618716" cy="656306"/>
            <a:chOff x="4081300" y="2614038"/>
            <a:chExt cx="618716" cy="656306"/>
          </a:xfrm>
        </p:grpSpPr>
        <p:sp>
          <p:nvSpPr>
            <p:cNvPr id="78" name="TextBox 77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a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8103577" y="2723358"/>
            <a:ext cx="8803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= 0.5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3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43" grpId="0"/>
      <p:bldP spid="48" grpId="0"/>
      <p:bldP spid="53" grpId="0"/>
      <p:bldP spid="54" grpId="0"/>
      <p:bldP spid="55" grpId="0"/>
      <p:bldP spid="58" grpId="0"/>
      <p:bldP spid="63" grpId="0"/>
      <p:bldP spid="68" grpId="0" animBg="1"/>
      <p:bldP spid="69" grpId="0" animBg="1"/>
      <p:bldP spid="74" grpId="0"/>
      <p:bldP spid="75" grpId="0"/>
      <p:bldP spid="76" grpId="0"/>
      <p:bldP spid="8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3742" y="197612"/>
            <a:ext cx="7254642" cy="763083"/>
            <a:chOff x="762088" y="54339"/>
            <a:chExt cx="7177725" cy="763083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762088" y="54339"/>
              <a:ext cx="7177725" cy="76308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944751" y="80261"/>
              <a:ext cx="6995061" cy="693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66700" indent="-266700" algn="l"/>
              <a:r>
                <a:rPr lang="en-US" sz="1600" dirty="0" smtClean="0">
                  <a:solidFill>
                    <a:prstClr val="black"/>
                  </a:solidFill>
                  <a:latin typeface="Book Antiqua" pitchFamily="18" charset="0"/>
                </a:rPr>
                <a:t>	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 train is travelling at a speed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of 90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km h</a:t>
              </a:r>
              <a:r>
                <a:rPr lang="en-IN" sz="1600" baseline="30000" dirty="0">
                  <a:solidFill>
                    <a:prstClr val="black"/>
                  </a:solidFill>
                  <a:latin typeface="Book Antiqua" pitchFamily="18" charset="0"/>
                </a:rPr>
                <a:t>–1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. Brakes are applied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so as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to produce a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uniform acceleration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of – 0.5 m s</a:t>
              </a:r>
              <a:r>
                <a:rPr lang="en-IN" sz="1600" baseline="30000" dirty="0">
                  <a:solidFill>
                    <a:prstClr val="black"/>
                  </a:solidFill>
                  <a:latin typeface="Book Antiqua" pitchFamily="18" charset="0"/>
                </a:rPr>
                <a:t>-2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.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Find how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far the train will go before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it is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brought to rest.</a:t>
              </a:r>
              <a:endParaRPr lang="en-US" sz="16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6720" y="250350"/>
            <a:ext cx="640080" cy="640080"/>
            <a:chOff x="4953000" y="3718491"/>
            <a:chExt cx="640080" cy="640080"/>
          </a:xfrm>
        </p:grpSpPr>
        <p:sp>
          <p:nvSpPr>
            <p:cNvPr id="6" name="Oval 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22006" y="998908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700327" y="981012"/>
            <a:ext cx="190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93913" y="981012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90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760652" y="1915294"/>
            <a:ext cx="18438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Final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95585" y="1915294"/>
            <a:ext cx="10807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0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902886" y="2183259"/>
            <a:ext cx="1699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93913" y="2183259"/>
            <a:ext cx="14734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– 0.5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22006" y="2519920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360602" y="2502024"/>
            <a:ext cx="2242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Distance travelled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93913" y="2502024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22006" y="2868679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7664" y="2850783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2as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736" y="2850783"/>
            <a:ext cx="9817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v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– </a:t>
            </a:r>
            <a:r>
              <a:rPr lang="en-US" dirty="0" smtClean="0">
                <a:solidFill>
                  <a:srgbClr val="C00000"/>
                </a:solidFill>
              </a:rPr>
              <a:t>u</a:t>
            </a:r>
            <a:r>
              <a:rPr lang="en-US" baseline="30000" dirty="0" smtClean="0">
                <a:solidFill>
                  <a:srgbClr val="C00000"/>
                </a:solidFill>
              </a:rPr>
              <a:t>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006" y="3219194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62027" y="359505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31640" y="3594896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75682" y="3594896"/>
            <a:ext cx="276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s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131348" y="3447271"/>
            <a:ext cx="987326" cy="616219"/>
            <a:chOff x="4023416" y="2636263"/>
            <a:chExt cx="987326" cy="616219"/>
          </a:xfrm>
        </p:grpSpPr>
        <p:sp>
          <p:nvSpPr>
            <p:cNvPr id="36" name="TextBox 35"/>
            <p:cNvSpPr txBox="1"/>
            <p:nvPr/>
          </p:nvSpPr>
          <p:spPr>
            <a:xfrm>
              <a:off x="4023416" y="2636263"/>
              <a:ext cx="9873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r>
                <a:rPr lang="en-US" dirty="0" smtClean="0">
                  <a:solidFill>
                    <a:srgbClr val="0000CC"/>
                  </a:solidFill>
                </a:rPr>
                <a:t> </a:t>
              </a:r>
              <a:r>
                <a:rPr lang="en-US" dirty="0">
                  <a:solidFill>
                    <a:srgbClr val="0000CC"/>
                  </a:solidFill>
                </a:rPr>
                <a:t>– </a:t>
              </a:r>
              <a:r>
                <a:rPr lang="en-US" dirty="0" smtClean="0">
                  <a:solidFill>
                    <a:srgbClr val="0000CC"/>
                  </a:solidFill>
                </a:rPr>
                <a:t>u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42756" y="2913928"/>
              <a:ext cx="74864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2a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4161779" y="2961956"/>
              <a:ext cx="71060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3593913" y="1664592"/>
            <a:ext cx="11833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593913" y="1341540"/>
            <a:ext cx="9476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90  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373916" y="1211239"/>
            <a:ext cx="422591" cy="603591"/>
            <a:chOff x="4179363" y="2642613"/>
            <a:chExt cx="422591" cy="603591"/>
          </a:xfrm>
        </p:grpSpPr>
        <p:sp>
          <p:nvSpPr>
            <p:cNvPr id="45" name="TextBox 44"/>
            <p:cNvSpPr txBox="1"/>
            <p:nvPr/>
          </p:nvSpPr>
          <p:spPr>
            <a:xfrm>
              <a:off x="4271388" y="2642613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179363" y="290765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66128" y="2944408"/>
              <a:ext cx="24906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/>
          <p:cNvSpPr/>
          <p:nvPr/>
        </p:nvSpPr>
        <p:spPr>
          <a:xfrm>
            <a:off x="4709742" y="1300972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47664" y="3201298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2as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95736" y="3201298"/>
            <a:ext cx="9817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v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r>
              <a:rPr lang="en-US" dirty="0" smtClean="0">
                <a:solidFill>
                  <a:srgbClr val="0000CC"/>
                </a:solidFill>
              </a:rPr>
              <a:t> – u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059832" y="359315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296642" y="3445371"/>
            <a:ext cx="987326" cy="616219"/>
            <a:chOff x="4023416" y="2636263"/>
            <a:chExt cx="987326" cy="616219"/>
          </a:xfrm>
        </p:grpSpPr>
        <p:sp>
          <p:nvSpPr>
            <p:cNvPr id="53" name="TextBox 52"/>
            <p:cNvSpPr txBox="1"/>
            <p:nvPr/>
          </p:nvSpPr>
          <p:spPr>
            <a:xfrm>
              <a:off x="4023416" y="2636263"/>
              <a:ext cx="9873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0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r>
                <a:rPr lang="en-US" dirty="0" smtClean="0">
                  <a:solidFill>
                    <a:srgbClr val="0000CC"/>
                  </a:solidFill>
                </a:rPr>
                <a:t> </a:t>
              </a:r>
              <a:r>
                <a:rPr lang="en-US" dirty="0">
                  <a:solidFill>
                    <a:srgbClr val="0000CC"/>
                  </a:solidFill>
                </a:rPr>
                <a:t>– </a:t>
              </a:r>
              <a:r>
                <a:rPr lang="en-US" dirty="0" smtClean="0">
                  <a:solidFill>
                    <a:srgbClr val="0000CC"/>
                  </a:solidFill>
                </a:rPr>
                <a:t>25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64148" y="2913928"/>
              <a:ext cx="9058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2(– 0.5)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161779" y="2961956"/>
              <a:ext cx="71060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4211960" y="359315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471417" y="3445371"/>
            <a:ext cx="613052" cy="675572"/>
            <a:chOff x="4210553" y="2636263"/>
            <a:chExt cx="613052" cy="675572"/>
          </a:xfrm>
        </p:grpSpPr>
        <p:sp>
          <p:nvSpPr>
            <p:cNvPr id="58" name="TextBox 57"/>
            <p:cNvSpPr txBox="1"/>
            <p:nvPr/>
          </p:nvSpPr>
          <p:spPr>
            <a:xfrm>
              <a:off x="4210553" y="2636263"/>
              <a:ext cx="6130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– 25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84654" y="2942503"/>
              <a:ext cx="4648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b="0" dirty="0">
                  <a:solidFill>
                    <a:srgbClr val="0000CC"/>
                  </a:solidFill>
                  <a:latin typeface="Calibri"/>
                </a:rPr>
                <a:t>– </a:t>
              </a:r>
              <a:r>
                <a:rPr lang="en-US" dirty="0" smtClean="0">
                  <a:solidFill>
                    <a:srgbClr val="0000CC"/>
                  </a:solidFill>
                </a:rPr>
                <a:t>1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4296466" y="2961956"/>
              <a:ext cx="44122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1962027" y="400917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625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31640" y="4009013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75682" y="4009013"/>
            <a:ext cx="276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s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22006" y="4429227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29744" y="4429227"/>
            <a:ext cx="3706025" cy="290490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train travels a distance of 625 m.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637177" y="3825538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4548277" y="3527088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449220" y="1529489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590269" y="155595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3979513" y="1399695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805521" y="118633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5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32" grpId="0"/>
      <p:bldP spid="33" grpId="0"/>
      <p:bldP spid="34" grpId="0"/>
      <p:bldP spid="42" grpId="0"/>
      <p:bldP spid="43" grpId="0"/>
      <p:bldP spid="48" grpId="0"/>
      <p:bldP spid="49" grpId="0"/>
      <p:bldP spid="50" grpId="0"/>
      <p:bldP spid="51" grpId="0"/>
      <p:bldP spid="56" grpId="0"/>
      <p:bldP spid="61" grpId="0"/>
      <p:bldP spid="62" grpId="0"/>
      <p:bldP spid="63" grpId="0"/>
      <p:bldP spid="64" grpId="0" animBg="1"/>
      <p:bldP spid="65" grpId="0" animBg="1"/>
      <p:bldP spid="69" grpId="0"/>
      <p:bldP spid="7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graph</a:t>
            </a:r>
          </a:p>
        </p:txBody>
      </p:sp>
    </p:spTree>
    <p:extLst>
      <p:ext uri="{BB962C8B-B14F-4D97-AF65-F5344CB8AC3E}">
        <p14:creationId xmlns:p14="http://schemas.microsoft.com/office/powerpoint/2010/main" val="297437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09600" y="21907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860676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Uniform and Non-uniform motion</a:t>
            </a:r>
          </a:p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Activity on motion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190614"/>
            <a:ext cx="8022664" cy="994767"/>
            <a:chOff x="323528" y="305724"/>
            <a:chExt cx="8022664" cy="994767"/>
          </a:xfrm>
        </p:grpSpPr>
        <p:sp>
          <p:nvSpPr>
            <p:cNvPr id="6" name="Cloud Callout 3"/>
            <p:cNvSpPr/>
            <p:nvPr/>
          </p:nvSpPr>
          <p:spPr>
            <a:xfrm>
              <a:off x="1028890" y="305724"/>
              <a:ext cx="7317302" cy="99476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</a:t>
              </a:r>
              <a:r>
                <a:rPr lang="en-IN" b="1" dirty="0">
                  <a:solidFill>
                    <a:srgbClr val="0000CC"/>
                  </a:solidFill>
                  <a:latin typeface="Cambria" panose="02040503050406030204" pitchFamily="18" charset="0"/>
                  <a:cs typeface="AkrutiDevSanjayUnicode" pitchFamily="2" charset="0"/>
                </a:rPr>
                <a:t>Four cars A, B, C and D are moving on a levelled road. Their distance versus time graphs are shown in figure. Which car is the slowest?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56234" y="1121426"/>
            <a:ext cx="2420222" cy="2386428"/>
            <a:chOff x="1483734" y="752476"/>
            <a:chExt cx="2420222" cy="2386428"/>
          </a:xfrm>
        </p:grpSpPr>
        <p:grpSp>
          <p:nvGrpSpPr>
            <p:cNvPr id="10" name="Group 9"/>
            <p:cNvGrpSpPr/>
            <p:nvPr/>
          </p:nvGrpSpPr>
          <p:grpSpPr>
            <a:xfrm>
              <a:off x="1483734" y="752476"/>
              <a:ext cx="2420222" cy="2386428"/>
              <a:chOff x="1474856" y="752476"/>
              <a:chExt cx="2420222" cy="2386428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V="1">
                <a:off x="1819275" y="927616"/>
                <a:ext cx="0" cy="1828800"/>
              </a:xfrm>
              <a:prstGeom prst="straightConnector1">
                <a:avLst/>
              </a:prstGeom>
              <a:ln w="1905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5400000" flipH="1" flipV="1">
                <a:off x="2724149" y="1842016"/>
                <a:ext cx="0" cy="1828800"/>
              </a:xfrm>
              <a:prstGeom prst="straightConnector1">
                <a:avLst/>
              </a:prstGeom>
              <a:ln w="1905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16200000">
                <a:off x="621148" y="1606184"/>
                <a:ext cx="20459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Distance (m) </a:t>
                </a:r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  <a:sym typeface="Symbol"/>
                  </a:rPr>
                  <a:t>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706880" y="2800350"/>
                <a:ext cx="20459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Time (s) </a:t>
                </a:r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  <a:sym typeface="Symbol"/>
                  </a:rPr>
                  <a:t>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61332" y="819150"/>
                <a:ext cx="33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A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95600" y="1013996"/>
                <a:ext cx="33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B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276600" y="1394996"/>
                <a:ext cx="33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C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560546" y="2004596"/>
                <a:ext cx="33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D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V="1">
              <a:off x="1816099" y="1066800"/>
              <a:ext cx="666751" cy="1689616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828799" y="2184400"/>
              <a:ext cx="1727201" cy="562491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828800" y="1270000"/>
              <a:ext cx="1104900" cy="1473716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828800" y="1625600"/>
              <a:ext cx="1473200" cy="1124466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043879" y="1275606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Speed = Slope of distance-time graph. The smaller the slope, the smaller is the speed.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3879" y="1923678"/>
            <a:ext cx="521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From the figure, slope is minimum for car D. So, D is the slowest car. 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50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0719"/>
            <a:ext cx="5548903" cy="1446935"/>
            <a:chOff x="323528" y="79641"/>
            <a:chExt cx="5548903" cy="1446935"/>
          </a:xfrm>
        </p:grpSpPr>
        <p:sp>
          <p:nvSpPr>
            <p:cNvPr id="6" name="Cloud Callout 3"/>
            <p:cNvSpPr/>
            <p:nvPr/>
          </p:nvSpPr>
          <p:spPr>
            <a:xfrm>
              <a:off x="1028890" y="79641"/>
              <a:ext cx="4843541" cy="1446935"/>
            </a:xfrm>
            <a:prstGeom prst="roundRect">
              <a:avLst>
                <a:gd name="adj" fmla="val 8592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A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girl walks along a straight path to drop a letter in the letter box and come back to her initial position. Her displacement-time graph is shown in Figure. Plot a velocity-time graph for the same.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153150" y="220980"/>
            <a:ext cx="2686050" cy="2567940"/>
            <a:chOff x="5686425" y="1070610"/>
            <a:chExt cx="2686050" cy="2567940"/>
          </a:xfrm>
        </p:grpSpPr>
        <p:grpSp>
          <p:nvGrpSpPr>
            <p:cNvPr id="9" name="Group 8"/>
            <p:cNvGrpSpPr/>
            <p:nvPr/>
          </p:nvGrpSpPr>
          <p:grpSpPr>
            <a:xfrm>
              <a:off x="5686425" y="1070610"/>
              <a:ext cx="2686050" cy="2567940"/>
              <a:chOff x="1141481" y="799564"/>
              <a:chExt cx="2686050" cy="2567940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V="1">
                <a:off x="1819275" y="927616"/>
                <a:ext cx="0" cy="1828800"/>
              </a:xfrm>
              <a:prstGeom prst="straightConnector1">
                <a:avLst/>
              </a:prstGeom>
              <a:ln w="1905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 flipH="1" flipV="1">
                <a:off x="2821691" y="1750576"/>
                <a:ext cx="0" cy="2011680"/>
              </a:xfrm>
              <a:prstGeom prst="straightConnector1">
                <a:avLst/>
              </a:prstGeom>
              <a:ln w="1905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 rot="16200000">
                <a:off x="287773" y="1653272"/>
                <a:ext cx="20459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Displacement (m) 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06880" y="3028950"/>
                <a:ext cx="20459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Time (s)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95517" y="1209675"/>
                <a:ext cx="5926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100  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807074" y="1061621"/>
                <a:ext cx="33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A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276600" y="1394996"/>
                <a:ext cx="33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C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019542" y="2779396"/>
                <a:ext cx="5926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100  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51056" y="2757904"/>
                <a:ext cx="4452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0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34519" y="2769334"/>
                <a:ext cx="4452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600" dirty="0" smtClean="0">
                    <a:solidFill>
                      <a:srgbClr val="0000CC"/>
                    </a:solidFill>
                    <a:latin typeface="Cambria" panose="02040503050406030204" pitchFamily="18" charset="0"/>
                  </a:rPr>
                  <a:t>50</a:t>
                </a:r>
                <a:endParaRPr lang="en-US" sz="1600" dirty="0">
                  <a:solidFill>
                    <a:srgbClr val="0000CC"/>
                  </a:solidFill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>
              <a:off x="6364219" y="1657350"/>
              <a:ext cx="731520" cy="0"/>
            </a:xfrm>
            <a:prstGeom prst="line">
              <a:avLst/>
            </a:prstGeom>
            <a:ln w="1905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>
              <a:off x="6419849" y="2338334"/>
              <a:ext cx="1371600" cy="0"/>
            </a:xfrm>
            <a:prstGeom prst="line">
              <a:avLst/>
            </a:prstGeom>
            <a:ln w="19050">
              <a:solidFill>
                <a:srgbClr val="0000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364219" y="1666875"/>
              <a:ext cx="731906" cy="1360587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107169" y="1657350"/>
              <a:ext cx="731906" cy="1360587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5760" y="17703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043609" y="1779662"/>
            <a:ext cx="2796871" cy="3168352"/>
            <a:chOff x="1043609" y="1609198"/>
            <a:chExt cx="2796871" cy="3168352"/>
          </a:xfrm>
        </p:grpSpPr>
        <p:grpSp>
          <p:nvGrpSpPr>
            <p:cNvPr id="26" name="Group 25"/>
            <p:cNvGrpSpPr/>
            <p:nvPr/>
          </p:nvGrpSpPr>
          <p:grpSpPr>
            <a:xfrm>
              <a:off x="1228725" y="1609198"/>
              <a:ext cx="2611755" cy="2945301"/>
              <a:chOff x="1228725" y="1609198"/>
              <a:chExt cx="2611755" cy="2945301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V="1">
                <a:off x="1832224" y="1609198"/>
                <a:ext cx="0" cy="294530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 flipH="1" flipV="1">
                <a:off x="2834640" y="2085023"/>
                <a:ext cx="0" cy="201168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1544133" y="2922096"/>
                <a:ext cx="276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0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238250" y="3452396"/>
                <a:ext cx="489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– 1 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749110" y="2559844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743075" y="2028825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739585" y="4152900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733550" y="3621882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1228725" y="3976271"/>
                <a:ext cx="489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– 2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243762" y="2385596"/>
                <a:ext cx="489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 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249274" y="1842671"/>
                <a:ext cx="4897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rot="16200000">
                <a:off x="2123833" y="3092134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16200000">
                <a:off x="2460050" y="3092134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6200000">
                <a:off x="2796267" y="3092134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16200000">
                <a:off x="3132484" y="3092134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6200000">
                <a:off x="3468700" y="3092134"/>
                <a:ext cx="8921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1966552" y="3109496"/>
                <a:ext cx="4047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20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324100" y="3105150"/>
                <a:ext cx="4047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40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633691" y="3105150"/>
                <a:ext cx="4047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60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962332" y="3105150"/>
                <a:ext cx="4047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80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243032" y="3101400"/>
                <a:ext cx="5387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457200" indent="-457200">
                  <a:defRPr b="1">
                    <a:solidFill>
                      <a:schemeClr val="bg1"/>
                    </a:solidFill>
                    <a:latin typeface="Book Antiqua" panose="02040602050305030304" pitchFamily="18" charset="0"/>
                    <a:cs typeface="Aharoni" panose="02010803020104030203" pitchFamily="2" charset="-79"/>
                  </a:defRPr>
                </a:lvl1pPr>
              </a:lstStyle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100  </a:t>
                </a:r>
                <a:endParaRPr lang="en-US" sz="14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1819275" y="2019300"/>
                <a:ext cx="1695450" cy="2143125"/>
              </a:xfrm>
              <a:custGeom>
                <a:avLst/>
                <a:gdLst>
                  <a:gd name="connsiteX0" fmla="*/ 0 w 1695450"/>
                  <a:gd name="connsiteY0" fmla="*/ 0 h 2143125"/>
                  <a:gd name="connsiteX1" fmla="*/ 847725 w 1695450"/>
                  <a:gd name="connsiteY1" fmla="*/ 0 h 2143125"/>
                  <a:gd name="connsiteX2" fmla="*/ 847725 w 1695450"/>
                  <a:gd name="connsiteY2" fmla="*/ 2143125 h 2143125"/>
                  <a:gd name="connsiteX3" fmla="*/ 1695450 w 1695450"/>
                  <a:gd name="connsiteY3" fmla="*/ 2143125 h 2143125"/>
                  <a:gd name="connsiteX4" fmla="*/ 1695450 w 1695450"/>
                  <a:gd name="connsiteY4" fmla="*/ 1076325 h 2143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5450" h="2143125">
                    <a:moveTo>
                      <a:pt x="0" y="0"/>
                    </a:moveTo>
                    <a:lnTo>
                      <a:pt x="847725" y="0"/>
                    </a:lnTo>
                    <a:lnTo>
                      <a:pt x="847725" y="2143125"/>
                    </a:lnTo>
                    <a:lnTo>
                      <a:pt x="1695450" y="2143125"/>
                    </a:lnTo>
                    <a:lnTo>
                      <a:pt x="1695450" y="1076325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 rot="16200000">
              <a:off x="163730" y="2908703"/>
              <a:ext cx="20983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Velocity (ms</a:t>
              </a:r>
              <a:r>
                <a:rPr lang="en-US" sz="1600" baseline="300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–1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)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4030" y="4438996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(s)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2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3742" y="213502"/>
            <a:ext cx="7254642" cy="1487032"/>
            <a:chOff x="762088" y="-307636"/>
            <a:chExt cx="7177725" cy="1487032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762088" y="-307636"/>
              <a:ext cx="7177725" cy="148703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906718" y="80261"/>
              <a:ext cx="7033094" cy="693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73050" indent="-273050"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	The distance-time graph of three objects A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, B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and C is shown. </a:t>
              </a:r>
              <a:endParaRPr lang="en-IN" sz="1600" dirty="0" smtClean="0">
                <a:solidFill>
                  <a:prstClr val="black"/>
                </a:solidFill>
                <a:latin typeface="Book Antiqua" pitchFamily="18" charset="0"/>
              </a:endParaRPr>
            </a:p>
            <a:p>
              <a:pPr marL="273050" indent="-273050" algn="l"/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     Study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the graph and answer the following questions.</a:t>
              </a:r>
            </a:p>
            <a:p>
              <a:pPr marL="273050" indent="-273050" algn="l">
                <a:tabLst>
                  <a:tab pos="623888" algn="l"/>
                </a:tabLst>
              </a:pP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	(a)	Which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of the three is travelling the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fastest ?</a:t>
              </a:r>
              <a:endParaRPr lang="en-IN" sz="1600" dirty="0">
                <a:solidFill>
                  <a:prstClr val="black"/>
                </a:solidFill>
                <a:latin typeface="Book Antiqua" pitchFamily="18" charset="0"/>
              </a:endParaRPr>
            </a:p>
            <a:p>
              <a:pPr marL="273050" indent="-273050" algn="l">
                <a:tabLst>
                  <a:tab pos="623888" algn="l"/>
                </a:tabLst>
              </a:pP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	(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b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)	Are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all three ever at the same point on the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road ?</a:t>
              </a:r>
              <a:endParaRPr lang="en-IN" sz="1600" dirty="0">
                <a:solidFill>
                  <a:prstClr val="black"/>
                </a:solidFill>
                <a:latin typeface="Book Antiqua" pitchFamily="18" charset="0"/>
              </a:endParaRPr>
            </a:p>
            <a:p>
              <a:pPr marL="273050" indent="-273050" algn="l">
                <a:tabLst>
                  <a:tab pos="623888" algn="l"/>
                </a:tabLst>
              </a:pP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	(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c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)	How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far has C travelled when B passes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A ?</a:t>
              </a:r>
              <a:endParaRPr lang="en-IN" sz="1600" dirty="0">
                <a:solidFill>
                  <a:prstClr val="black"/>
                </a:solidFill>
                <a:latin typeface="Book Antiqua" pitchFamily="18" charset="0"/>
              </a:endParaRPr>
            </a:p>
            <a:p>
              <a:pPr marL="273050" indent="-273050" algn="l">
                <a:tabLst>
                  <a:tab pos="623888" algn="l"/>
                </a:tabLst>
              </a:pP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	(d)	How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far has B travelled by the time it passes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C ?</a:t>
              </a:r>
              <a:endParaRPr lang="en-IN" sz="16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4720" y="415818"/>
            <a:ext cx="640080" cy="640080"/>
            <a:chOff x="4953000" y="3718491"/>
            <a:chExt cx="640080" cy="640080"/>
          </a:xfrm>
        </p:grpSpPr>
        <p:sp>
          <p:nvSpPr>
            <p:cNvPr id="6" name="Oval 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0489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prstClr val="black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2158" y="3068825"/>
            <a:ext cx="3893818" cy="584775"/>
            <a:chOff x="152402" y="3258850"/>
            <a:chExt cx="3893818" cy="584775"/>
          </a:xfrm>
        </p:grpSpPr>
        <p:sp>
          <p:nvSpPr>
            <p:cNvPr id="9" name="Rectangle 8"/>
            <p:cNvSpPr/>
            <p:nvPr/>
          </p:nvSpPr>
          <p:spPr>
            <a:xfrm>
              <a:off x="152402" y="3264864"/>
              <a:ext cx="3893818" cy="572746"/>
            </a:xfrm>
            <a:prstGeom prst="rect">
              <a:avLst/>
            </a:prstGeom>
            <a:solidFill>
              <a:srgbClr val="FFE1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339725" algn="l"/>
                </a:tabLst>
              </a:pP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2403" y="3258850"/>
              <a:ext cx="3855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indent="-292100"/>
              <a:r>
                <a:rPr lang="en-US" sz="1600" b="1" dirty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c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) 	Thus ‘C’ travels a distance of 6.4 km when ‘B’ passes ‘A</a:t>
              </a:r>
              <a:endParaRPr lang="en-US" sz="1600" b="1" baseline="30000" dirty="0">
                <a:solidFill>
                  <a:prstClr val="black"/>
                </a:solidFill>
                <a:effectLst>
                  <a:glow rad="76200">
                    <a:srgbClr val="FFFF00"/>
                  </a:glow>
                </a:effectLst>
                <a:latin typeface="Book Antiqua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2158" y="3723878"/>
            <a:ext cx="3893818" cy="584775"/>
            <a:chOff x="187127" y="4036401"/>
            <a:chExt cx="3893818" cy="584775"/>
          </a:xfrm>
        </p:grpSpPr>
        <p:sp>
          <p:nvSpPr>
            <p:cNvPr id="12" name="Rectangle 11"/>
            <p:cNvSpPr/>
            <p:nvPr/>
          </p:nvSpPr>
          <p:spPr>
            <a:xfrm>
              <a:off x="187127" y="4042415"/>
              <a:ext cx="3893818" cy="572746"/>
            </a:xfrm>
            <a:prstGeom prst="rect">
              <a:avLst/>
            </a:prstGeom>
            <a:solidFill>
              <a:srgbClr val="FFE1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339725" algn="l"/>
                </a:tabLst>
              </a:pP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7127" y="4036401"/>
              <a:ext cx="36458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indent="-292100"/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d) 	Thus ‘B’ travels a distance of 4 km when it passes ‘C’ </a:t>
              </a:r>
              <a:endParaRPr lang="en-US" sz="1600" b="1" baseline="30000" dirty="0">
                <a:solidFill>
                  <a:prstClr val="black"/>
                </a:solidFill>
                <a:effectLst>
                  <a:glow rad="76200">
                    <a:srgbClr val="FFFF00"/>
                  </a:glow>
                </a:effectLst>
                <a:latin typeface="Book Antiqua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52099" y="1785086"/>
            <a:ext cx="3869403" cy="3391031"/>
            <a:chOff x="868469" y="1469405"/>
            <a:chExt cx="4496631" cy="3716559"/>
          </a:xfrm>
        </p:grpSpPr>
        <p:pic>
          <p:nvPicPr>
            <p:cNvPr id="15" name="Picture 14" descr="untitled.JPG"/>
            <p:cNvPicPr>
              <a:picLocks noChangeAspect="1"/>
            </p:cNvPicPr>
            <p:nvPr/>
          </p:nvPicPr>
          <p:blipFill rotWithShape="1">
            <a:blip r:embed="rId2" cstate="print"/>
            <a:srcRect l="-2686" t="15566" r="67409" b="-8533"/>
            <a:stretch/>
          </p:blipFill>
          <p:spPr>
            <a:xfrm>
              <a:off x="4112375" y="1469405"/>
              <a:ext cx="1252725" cy="3716559"/>
            </a:xfrm>
            <a:prstGeom prst="rect">
              <a:avLst/>
            </a:prstGeom>
          </p:spPr>
        </p:pic>
        <p:pic>
          <p:nvPicPr>
            <p:cNvPr id="16" name="Picture 15" descr="untitled.JPG"/>
            <p:cNvPicPr>
              <a:picLocks noChangeAspect="1"/>
            </p:cNvPicPr>
            <p:nvPr/>
          </p:nvPicPr>
          <p:blipFill rotWithShape="1">
            <a:blip r:embed="rId2" cstate="print"/>
            <a:srcRect l="-2686" t="15568" r="2686" b="-8532"/>
            <a:stretch/>
          </p:blipFill>
          <p:spPr>
            <a:xfrm>
              <a:off x="868469" y="1469405"/>
              <a:ext cx="3551131" cy="3716461"/>
            </a:xfrm>
            <a:prstGeom prst="rect">
              <a:avLst/>
            </a:prstGeom>
          </p:spPr>
        </p:pic>
      </p:grpSp>
      <p:cxnSp>
        <p:nvCxnSpPr>
          <p:cNvPr id="17" name="Straight Arrow Connector 16"/>
          <p:cNvCxnSpPr/>
          <p:nvPr/>
        </p:nvCxnSpPr>
        <p:spPr>
          <a:xfrm flipH="1">
            <a:off x="5549199" y="1873397"/>
            <a:ext cx="0" cy="274066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544787" y="4605506"/>
            <a:ext cx="303540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6200000">
            <a:off x="4163481" y="2972628"/>
            <a:ext cx="16682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</a:rPr>
              <a:t>Distance (km)</a:t>
            </a:r>
            <a:endParaRPr lang="en-US" sz="16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19752" y="4813685"/>
            <a:ext cx="1308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/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</a:rPr>
              <a:t>Time (hour)</a:t>
            </a:r>
            <a:endParaRPr lang="en-US" sz="16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20469" y="455530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87765" y="4555406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0.4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4665" y="4555510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0.8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138614" y="4510207"/>
            <a:ext cx="0" cy="182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754564" y="4510207"/>
            <a:ext cx="0" cy="182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32414" y="4510207"/>
            <a:ext cx="0" cy="182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935664" y="4510207"/>
            <a:ext cx="0" cy="182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90434" y="4553816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1.2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496203" y="4552122"/>
            <a:ext cx="441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1.6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16200000">
            <a:off x="5442654" y="3881433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>
            <a:off x="5442654" y="3025045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81092" y="380375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81092" y="295468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8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544787" y="2043926"/>
            <a:ext cx="2978252" cy="1503768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549200" y="2053442"/>
            <a:ext cx="1611764" cy="25481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>
            <a:off x="5446076" y="2151558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70214" y="20811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12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5547963" y="2135915"/>
            <a:ext cx="2568676" cy="2153248"/>
          </a:xfrm>
          <a:prstGeom prst="line">
            <a:avLst/>
          </a:prstGeom>
          <a:ln w="19050">
            <a:solidFill>
              <a:srgbClr val="D60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01796" y="1768807"/>
            <a:ext cx="332142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  <a:cs typeface="Arial" charset="0"/>
              </a:rPr>
              <a:t>B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23039" y="1741659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 Antiqua" pitchFamily="18" charset="0"/>
                <a:cs typeface="Arial" charset="0"/>
              </a:rPr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80923" y="1837387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  <a:cs typeface="Arial" charset="0"/>
              </a:rPr>
              <a:t>C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5534094" y="4605506"/>
            <a:ext cx="246888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  <a:effectLst>
            <a:glow rad="508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573363" y="4284546"/>
            <a:ext cx="2468880" cy="0"/>
          </a:xfrm>
          <a:prstGeom prst="line">
            <a:avLst/>
          </a:prstGeom>
          <a:ln w="19050">
            <a:solidFill>
              <a:srgbClr val="D60093"/>
            </a:solidFill>
            <a:prstDash val="dash"/>
          </a:ln>
          <a:effectLst>
            <a:glow rad="508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5544786" y="3547694"/>
            <a:ext cx="2468880" cy="0"/>
          </a:xfrm>
          <a:prstGeom prst="line">
            <a:avLst/>
          </a:prstGeom>
          <a:ln w="19050">
            <a:solidFill>
              <a:srgbClr val="0000FF"/>
            </a:solidFill>
            <a:prstDash val="dash"/>
          </a:ln>
          <a:effectLst>
            <a:glow rad="508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 rot="5400000">
            <a:off x="5312566" y="4345197"/>
            <a:ext cx="471243" cy="493589"/>
          </a:xfrm>
          <a:prstGeom prst="arc">
            <a:avLst>
              <a:gd name="adj1" fmla="val 12693540"/>
              <a:gd name="adj2" fmla="val 16211255"/>
            </a:avLst>
          </a:prstGeom>
          <a:solidFill>
            <a:srgbClr val="FF0000"/>
          </a:solidFill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46" name="Arc 45"/>
          <p:cNvSpPr/>
          <p:nvPr/>
        </p:nvSpPr>
        <p:spPr>
          <a:xfrm rot="5749791">
            <a:off x="5330451" y="4042194"/>
            <a:ext cx="452988" cy="465060"/>
          </a:xfrm>
          <a:prstGeom prst="arc">
            <a:avLst>
              <a:gd name="adj1" fmla="val 13323604"/>
              <a:gd name="adj2" fmla="val 16029276"/>
            </a:avLst>
          </a:prstGeom>
          <a:solidFill>
            <a:srgbClr val="D60093"/>
          </a:solidFill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Book Antiqua" pitchFamily="18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16200000" flipH="1">
            <a:off x="5737032" y="3821230"/>
            <a:ext cx="161027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519309" y="3437700"/>
            <a:ext cx="45719" cy="456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5537201" y="3460376"/>
            <a:ext cx="98591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 flipH="1">
            <a:off x="5613993" y="4288755"/>
            <a:ext cx="639488" cy="0"/>
          </a:xfrm>
          <a:prstGeom prst="line">
            <a:avLst/>
          </a:prstGeom>
          <a:ln w="19050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904392" y="3957056"/>
            <a:ext cx="45719" cy="456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5539736" y="3978941"/>
            <a:ext cx="36576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18424" y="1800892"/>
            <a:ext cx="328936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580189" y="44228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00659" y="4557538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88900">
                    <a:srgbClr val="FFFF00"/>
                  </a:glow>
                </a:effectLst>
                <a:latin typeface="Book Antiqua" pitchFamily="18" charset="0"/>
                <a:cs typeface="Arial" charset="0"/>
              </a:rPr>
              <a:t>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85712" y="4126176"/>
            <a:ext cx="320922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88900">
                    <a:srgbClr val="FFFF00"/>
                  </a:glow>
                </a:effectLst>
                <a:latin typeface="Book Antiqua" pitchFamily="18" charset="0"/>
                <a:cs typeface="Arial" charset="0"/>
              </a:rPr>
              <a:t>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72087" y="3348781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88900">
                    <a:srgbClr val="FFFF00"/>
                  </a:glow>
                </a:effectLst>
                <a:latin typeface="Book Antiqua" pitchFamily="18" charset="0"/>
                <a:cs typeface="Arial" charset="0"/>
              </a:rPr>
              <a:t>Q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843518" y="3244805"/>
            <a:ext cx="449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 Antiqua" pitchFamily="18" charset="0"/>
                <a:cs typeface="Arial" charset="0"/>
                <a:sym typeface="Symbol"/>
              </a:rPr>
              <a:t></a:t>
            </a:r>
            <a:r>
              <a:rPr lang="en-US" sz="1600" b="1" baseline="-25000" dirty="0" smtClean="0">
                <a:solidFill>
                  <a:srgbClr val="0000FF"/>
                </a:solidFill>
                <a:latin typeface="Book Antiqua" pitchFamily="18" charset="0"/>
                <a:cs typeface="Arial" charset="0"/>
                <a:sym typeface="Symbol"/>
              </a:rPr>
              <a:t>A</a:t>
            </a:r>
            <a:endParaRPr lang="en-US" sz="1600" b="1" baseline="-25000" dirty="0" smtClean="0">
              <a:solidFill>
                <a:srgbClr val="0000FF"/>
              </a:solidFill>
              <a:latin typeface="Book Antiqua" pitchFamily="18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70314" y="3957056"/>
            <a:ext cx="441146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  <a:cs typeface="Arial" charset="0"/>
                <a:sym typeface="Symbol"/>
              </a:rPr>
              <a:t></a:t>
            </a:r>
            <a:r>
              <a:rPr lang="en-US" sz="1600" b="1" baseline="-25000" dirty="0" smtClean="0">
                <a:solidFill>
                  <a:srgbClr val="D60093"/>
                </a:solidFill>
                <a:latin typeface="Book Antiqua" pitchFamily="18" charset="0"/>
                <a:cs typeface="Arial" charset="0"/>
                <a:sym typeface="Symbol"/>
              </a:rPr>
              <a:t>C</a:t>
            </a:r>
            <a:endParaRPr lang="en-US" sz="1600" b="1" baseline="-25000" dirty="0" smtClean="0">
              <a:solidFill>
                <a:srgbClr val="D60093"/>
              </a:solidFill>
              <a:latin typeface="Book Antiqua" pitchFamily="18" charset="0"/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13164" y="4248885"/>
            <a:ext cx="441146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  <a:cs typeface="Arial" charset="0"/>
                <a:sym typeface="Symbol"/>
              </a:rPr>
              <a:t></a:t>
            </a:r>
            <a:r>
              <a:rPr lang="en-US" sz="1600" b="1" baseline="-25000" dirty="0" smtClean="0">
                <a:solidFill>
                  <a:srgbClr val="FF0000"/>
                </a:solidFill>
                <a:latin typeface="Book Antiqua" pitchFamily="18" charset="0"/>
                <a:cs typeface="Arial" charset="0"/>
                <a:sym typeface="Symbol"/>
              </a:rPr>
              <a:t>B</a:t>
            </a:r>
            <a:endParaRPr lang="en-US" sz="1600" b="1" baseline="-25000" dirty="0" smtClean="0">
              <a:solidFill>
                <a:srgbClr val="FF0000"/>
              </a:solidFill>
              <a:latin typeface="Book Antiqua" pitchFamily="18" charset="0"/>
              <a:cs typeface="Arial" charset="0"/>
            </a:endParaRPr>
          </a:p>
        </p:txBody>
      </p:sp>
      <p:sp>
        <p:nvSpPr>
          <p:cNvPr id="61" name="Arc 60"/>
          <p:cNvSpPr/>
          <p:nvPr/>
        </p:nvSpPr>
        <p:spPr>
          <a:xfrm rot="5749791">
            <a:off x="5372698" y="3317881"/>
            <a:ext cx="426735" cy="438107"/>
          </a:xfrm>
          <a:prstGeom prst="arc">
            <a:avLst>
              <a:gd name="adj1" fmla="val 14109327"/>
              <a:gd name="adj2" fmla="val 16093834"/>
            </a:avLst>
          </a:prstGeom>
          <a:solidFill>
            <a:srgbClr val="0000FF"/>
          </a:solidFill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181300" y="3363838"/>
            <a:ext cx="1822748" cy="1130079"/>
            <a:chOff x="69532" y="1343560"/>
            <a:chExt cx="1822748" cy="1131125"/>
          </a:xfrm>
        </p:grpSpPr>
        <p:sp>
          <p:nvSpPr>
            <p:cNvPr id="63" name="Cloud Callout 62"/>
            <p:cNvSpPr/>
            <p:nvPr/>
          </p:nvSpPr>
          <p:spPr>
            <a:xfrm>
              <a:off x="69532" y="1343560"/>
              <a:ext cx="1822748" cy="1131125"/>
            </a:xfrm>
            <a:prstGeom prst="cloudCallout">
              <a:avLst>
                <a:gd name="adj1" fmla="val 74827"/>
                <a:gd name="adj2" fmla="val -28763"/>
              </a:avLst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1636" y="1493239"/>
              <a:ext cx="1818541" cy="831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</a:rPr>
                <a:t>“A” makes on angle </a:t>
              </a:r>
              <a:r>
                <a:rPr lang="en-US" sz="1600" b="1" dirty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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A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 with the X-axis 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398847" y="3852390"/>
            <a:ext cx="1657044" cy="1130079"/>
            <a:chOff x="142480" y="1311783"/>
            <a:chExt cx="1657044" cy="1131125"/>
          </a:xfrm>
        </p:grpSpPr>
        <p:sp>
          <p:nvSpPr>
            <p:cNvPr id="66" name="Cloud Callout 65"/>
            <p:cNvSpPr/>
            <p:nvPr/>
          </p:nvSpPr>
          <p:spPr>
            <a:xfrm>
              <a:off x="142480" y="1311783"/>
              <a:ext cx="1657044" cy="1131125"/>
            </a:xfrm>
            <a:prstGeom prst="cloudCallout">
              <a:avLst>
                <a:gd name="adj1" fmla="val 73321"/>
                <a:gd name="adj2" fmla="val 51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44393" y="1461462"/>
              <a:ext cx="1653219" cy="831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</a:rPr>
                <a:t>“B” makes on angle 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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B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 with the X-axis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</a:rPr>
                <a:t>  </a:t>
              </a:r>
              <a:endParaRPr lang="en-US" sz="1600" b="1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479379" y="3363838"/>
            <a:ext cx="2668685" cy="933951"/>
            <a:chOff x="-383504" y="1250337"/>
            <a:chExt cx="2668685" cy="934815"/>
          </a:xfrm>
        </p:grpSpPr>
        <p:sp>
          <p:nvSpPr>
            <p:cNvPr id="69" name="Cloud Callout 68"/>
            <p:cNvSpPr/>
            <p:nvPr/>
          </p:nvSpPr>
          <p:spPr>
            <a:xfrm>
              <a:off x="-383504" y="1250337"/>
              <a:ext cx="2668685" cy="934815"/>
            </a:xfrm>
            <a:prstGeom prst="cloudCallout">
              <a:avLst>
                <a:gd name="adj1" fmla="val 72945"/>
                <a:gd name="adj2" fmla="val 24538"/>
              </a:avLst>
            </a:prstGeom>
            <a:solidFill>
              <a:srgbClr val="D60093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185949" y="1379232"/>
              <a:ext cx="2200435" cy="58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</a:rPr>
                <a:t>“C” makes on angle 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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C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  <a:cs typeface="Arial" charset="0"/>
                  <a:sym typeface="Symbol"/>
                </a:rPr>
                <a:t> with the X-axis</a:t>
              </a:r>
              <a:r>
                <a:rPr lang="en-US" sz="1600" b="1" dirty="0" smtClean="0">
                  <a:solidFill>
                    <a:prstClr val="white"/>
                  </a:solidFill>
                  <a:latin typeface="Book Antiqua" pitchFamily="18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450554" y="4212692"/>
            <a:ext cx="1265462" cy="387568"/>
            <a:chOff x="609714" y="1524632"/>
            <a:chExt cx="1265462" cy="387928"/>
          </a:xfrm>
        </p:grpSpPr>
        <p:sp>
          <p:nvSpPr>
            <p:cNvPr id="72" name="Rounded Rectangular Callout 71"/>
            <p:cNvSpPr/>
            <p:nvPr/>
          </p:nvSpPr>
          <p:spPr>
            <a:xfrm>
              <a:off x="616294" y="1524632"/>
              <a:ext cx="1252302" cy="387928"/>
            </a:xfrm>
            <a:prstGeom prst="wedgeRoundRectCallout">
              <a:avLst>
                <a:gd name="adj1" fmla="val 104167"/>
                <a:gd name="adj2" fmla="val -30598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09714" y="1549162"/>
              <a:ext cx="1265462" cy="3388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Yes, it’s ‘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</a:t>
              </a:r>
              <a:r>
                <a:rPr lang="en-US" sz="1600" b="1" baseline="-25000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B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’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2158" y="2005479"/>
            <a:ext cx="3893818" cy="338554"/>
            <a:chOff x="152402" y="1914038"/>
            <a:chExt cx="3893818" cy="338554"/>
          </a:xfrm>
        </p:grpSpPr>
        <p:sp>
          <p:nvSpPr>
            <p:cNvPr id="75" name="Rectangle 74"/>
            <p:cNvSpPr/>
            <p:nvPr/>
          </p:nvSpPr>
          <p:spPr>
            <a:xfrm>
              <a:off x="152402" y="1942543"/>
              <a:ext cx="3893818" cy="309272"/>
            </a:xfrm>
            <a:prstGeom prst="rect">
              <a:avLst/>
            </a:prstGeom>
            <a:solidFill>
              <a:srgbClr val="FFE1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339725" algn="l"/>
                </a:tabLst>
              </a:pP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52402" y="1914038"/>
              <a:ext cx="32012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a)  ‘B’ travelling the fastest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62158" y="2414312"/>
            <a:ext cx="3893818" cy="584234"/>
            <a:chOff x="152402" y="2494577"/>
            <a:chExt cx="3893818" cy="584234"/>
          </a:xfrm>
        </p:grpSpPr>
        <p:sp>
          <p:nvSpPr>
            <p:cNvPr id="78" name="Rectangle 77"/>
            <p:cNvSpPr/>
            <p:nvPr/>
          </p:nvSpPr>
          <p:spPr>
            <a:xfrm>
              <a:off x="152402" y="2500321"/>
              <a:ext cx="3893818" cy="572746"/>
            </a:xfrm>
            <a:prstGeom prst="rect">
              <a:avLst/>
            </a:prstGeom>
            <a:solidFill>
              <a:srgbClr val="FFE1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tabLst>
                  <a:tab pos="339725" algn="l"/>
                </a:tabLst>
              </a:pP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52402" y="2494577"/>
              <a:ext cx="3874019" cy="584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indent="-292100"/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b) 	Thus no, there are never at the same point on the road</a:t>
              </a:r>
              <a:endParaRPr lang="en-US" sz="1600" b="1" baseline="30000" dirty="0">
                <a:solidFill>
                  <a:prstClr val="black"/>
                </a:solidFill>
                <a:effectLst>
                  <a:glow rad="76200">
                    <a:srgbClr val="FFFF00"/>
                  </a:glow>
                </a:effectLst>
                <a:latin typeface="Book Antiqua" pitchFamily="18" charset="0"/>
              </a:endParaRPr>
            </a:p>
          </p:txBody>
        </p:sp>
      </p:grpSp>
      <p:sp>
        <p:nvSpPr>
          <p:cNvPr id="80" name="Oval 79"/>
          <p:cNvSpPr/>
          <p:nvPr/>
        </p:nvSpPr>
        <p:spPr>
          <a:xfrm>
            <a:off x="6520816" y="3005978"/>
            <a:ext cx="45719" cy="456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092788" y="2929317"/>
            <a:ext cx="2526375" cy="716977"/>
            <a:chOff x="-89740" y="1405357"/>
            <a:chExt cx="2381580" cy="717640"/>
          </a:xfrm>
        </p:grpSpPr>
        <p:sp>
          <p:nvSpPr>
            <p:cNvPr id="82" name="Rounded Rectangular Callout 81"/>
            <p:cNvSpPr/>
            <p:nvPr/>
          </p:nvSpPr>
          <p:spPr>
            <a:xfrm>
              <a:off x="-80559" y="1405357"/>
              <a:ext cx="2363218" cy="717640"/>
            </a:xfrm>
            <a:prstGeom prst="wedgeRoundRectCallout">
              <a:avLst>
                <a:gd name="adj1" fmla="val 90376"/>
                <a:gd name="adj2" fmla="val -31692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-89740" y="1471519"/>
              <a:ext cx="2381580" cy="58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Point of intersection for the object ‘B’, &amp; ‘A’?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515526" y="3322310"/>
            <a:ext cx="2645238" cy="919474"/>
            <a:chOff x="-104367" y="1356055"/>
            <a:chExt cx="2493632" cy="920327"/>
          </a:xfrm>
        </p:grpSpPr>
        <p:sp>
          <p:nvSpPr>
            <p:cNvPr id="85" name="Rounded Rectangular Callout 84"/>
            <p:cNvSpPr/>
            <p:nvPr/>
          </p:nvSpPr>
          <p:spPr>
            <a:xfrm>
              <a:off x="-34214" y="1356055"/>
              <a:ext cx="2353326" cy="920327"/>
            </a:xfrm>
            <a:prstGeom prst="wedgeRoundRectCallout">
              <a:avLst>
                <a:gd name="adj1" fmla="val 92587"/>
                <a:gd name="adj2" fmla="val -22891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-104367" y="1400335"/>
              <a:ext cx="2493632" cy="831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From the point of intersection draw a line perpendicular to X-axis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718850" y="3075806"/>
            <a:ext cx="2645238" cy="919401"/>
            <a:chOff x="-68638" y="1377017"/>
            <a:chExt cx="2493632" cy="920252"/>
          </a:xfrm>
        </p:grpSpPr>
        <p:sp>
          <p:nvSpPr>
            <p:cNvPr id="88" name="Cloud Callout 123"/>
            <p:cNvSpPr/>
            <p:nvPr/>
          </p:nvSpPr>
          <p:spPr>
            <a:xfrm>
              <a:off x="-41140" y="1419912"/>
              <a:ext cx="2438636" cy="834462"/>
            </a:xfrm>
            <a:prstGeom prst="wedgeRoundRectCallout">
              <a:avLst>
                <a:gd name="adj1" fmla="val 94697"/>
                <a:gd name="adj2" fmla="val -63717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89" name="Rectangle 124"/>
            <p:cNvSpPr/>
            <p:nvPr/>
          </p:nvSpPr>
          <p:spPr>
            <a:xfrm>
              <a:off x="-68638" y="1377017"/>
              <a:ext cx="2493632" cy="920252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From the point of intersection draw a line perpendicular to Y-axis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946747" y="3491276"/>
            <a:ext cx="1913285" cy="584774"/>
            <a:chOff x="220051" y="1518822"/>
            <a:chExt cx="1803628" cy="585316"/>
          </a:xfrm>
        </p:grpSpPr>
        <p:sp>
          <p:nvSpPr>
            <p:cNvPr id="91" name="Rounded Rectangular Callout 90"/>
            <p:cNvSpPr/>
            <p:nvPr/>
          </p:nvSpPr>
          <p:spPr>
            <a:xfrm>
              <a:off x="220051" y="1525309"/>
              <a:ext cx="1803628" cy="572344"/>
            </a:xfrm>
            <a:prstGeom prst="wedgeRoundRectCallout">
              <a:avLst>
                <a:gd name="adj1" fmla="val 79150"/>
                <a:gd name="adj2" fmla="val -24895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70273" y="1518822"/>
              <a:ext cx="1703184" cy="58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Which intersects Y- axis at 6.4 km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19877" y="1069815"/>
            <a:ext cx="1829096" cy="853863"/>
            <a:chOff x="406091" y="1606841"/>
            <a:chExt cx="1829096" cy="854656"/>
          </a:xfrm>
        </p:grpSpPr>
        <p:sp>
          <p:nvSpPr>
            <p:cNvPr id="94" name="Rounded Rectangular Callout 93"/>
            <p:cNvSpPr/>
            <p:nvPr/>
          </p:nvSpPr>
          <p:spPr>
            <a:xfrm>
              <a:off x="406091" y="1606841"/>
              <a:ext cx="1829096" cy="854656"/>
            </a:xfrm>
            <a:prstGeom prst="wedgeRoundRectCallout">
              <a:avLst>
                <a:gd name="adj1" fmla="val -24655"/>
                <a:gd name="adj2" fmla="val 151391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5146" y="1618285"/>
              <a:ext cx="1810986" cy="831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Among ‘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</a:t>
              </a:r>
              <a:r>
                <a:rPr lang="en-US" sz="1600" b="1" baseline="-25000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A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’,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 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‘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</a:t>
              </a:r>
              <a:r>
                <a:rPr lang="en-US" sz="1600" b="1" baseline="-25000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B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’ and </a:t>
              </a:r>
              <a:r>
                <a:rPr lang="en-US" sz="1600" b="1" dirty="0">
                  <a:solidFill>
                    <a:prstClr val="black"/>
                  </a:solidFill>
                  <a:latin typeface="Book Antiqua" pitchFamily="18" charset="0"/>
                </a:rPr>
                <a:t>‘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</a:t>
              </a:r>
              <a:r>
                <a:rPr lang="en-US" sz="1600" b="1" baseline="-25000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C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  <a:cs typeface="Arial" charset="0"/>
                  <a:sym typeface="Symbol"/>
                </a:rPr>
                <a:t>’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 which angle is greater?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522539" y="1605560"/>
            <a:ext cx="569741" cy="343054"/>
            <a:chOff x="929332" y="1514807"/>
            <a:chExt cx="569741" cy="343373"/>
          </a:xfrm>
        </p:grpSpPr>
        <p:sp>
          <p:nvSpPr>
            <p:cNvPr id="97" name="Rounded Rectangular Callout 96"/>
            <p:cNvSpPr/>
            <p:nvPr/>
          </p:nvSpPr>
          <p:spPr>
            <a:xfrm>
              <a:off x="929332" y="1514807"/>
              <a:ext cx="569741" cy="343373"/>
            </a:xfrm>
            <a:prstGeom prst="wedgeRoundRectCallout">
              <a:avLst>
                <a:gd name="adj1" fmla="val -11261"/>
                <a:gd name="adj2" fmla="val 153758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54096" y="1517061"/>
              <a:ext cx="520212" cy="338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No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775793" y="1160469"/>
            <a:ext cx="2036567" cy="619193"/>
            <a:chOff x="-33712" y="1485111"/>
            <a:chExt cx="2410983" cy="619768"/>
          </a:xfrm>
        </p:grpSpPr>
        <p:sp>
          <p:nvSpPr>
            <p:cNvPr id="100" name="Rounded Rectangular Callout 99"/>
            <p:cNvSpPr/>
            <p:nvPr/>
          </p:nvSpPr>
          <p:spPr>
            <a:xfrm>
              <a:off x="47520" y="1485111"/>
              <a:ext cx="2248519" cy="619768"/>
            </a:xfrm>
            <a:prstGeom prst="wedgeRoundRectCallout">
              <a:avLst>
                <a:gd name="adj1" fmla="val 70669"/>
                <a:gd name="adj2" fmla="val 65414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-33712" y="1502336"/>
              <a:ext cx="2410983" cy="585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To find how far ‘C’ has travelled ?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796136" y="1050871"/>
            <a:ext cx="1646129" cy="584775"/>
            <a:chOff x="105579" y="1666032"/>
            <a:chExt cx="1295179" cy="519081"/>
          </a:xfrm>
        </p:grpSpPr>
        <p:sp>
          <p:nvSpPr>
            <p:cNvPr id="103" name="Rounded Rectangular Callout 102"/>
            <p:cNvSpPr/>
            <p:nvPr/>
          </p:nvSpPr>
          <p:spPr>
            <a:xfrm>
              <a:off x="127883" y="1673360"/>
              <a:ext cx="1250572" cy="504428"/>
            </a:xfrm>
            <a:prstGeom prst="wedgeRoundRectCallout">
              <a:avLst>
                <a:gd name="adj1" fmla="val -34979"/>
                <a:gd name="adj2" fmla="val 120486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05579" y="1666032"/>
              <a:ext cx="1295179" cy="519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From points  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O, P and Q 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576723" y="2615844"/>
            <a:ext cx="2805624" cy="881862"/>
            <a:chOff x="-147987" y="1389839"/>
            <a:chExt cx="2644827" cy="882678"/>
          </a:xfrm>
        </p:grpSpPr>
        <p:sp>
          <p:nvSpPr>
            <p:cNvPr id="106" name="Rounded Rectangular Callout 105"/>
            <p:cNvSpPr/>
            <p:nvPr/>
          </p:nvSpPr>
          <p:spPr>
            <a:xfrm>
              <a:off x="-147987" y="1389839"/>
              <a:ext cx="2644827" cy="882678"/>
            </a:xfrm>
            <a:prstGeom prst="wedgeRoundRectCallout">
              <a:avLst>
                <a:gd name="adj1" fmla="val 92427"/>
                <a:gd name="adj2" fmla="val -1785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-72389" y="1415296"/>
              <a:ext cx="2493632" cy="8317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Is there is a common point of intersection for the objects ‘A’, ‘B’ &amp; ‘C’?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34720" y="1256041"/>
            <a:ext cx="2383211" cy="667637"/>
            <a:chOff x="-243236" y="1329953"/>
            <a:chExt cx="2383211" cy="668254"/>
          </a:xfrm>
        </p:grpSpPr>
        <p:sp>
          <p:nvSpPr>
            <p:cNvPr id="109" name="Rounded Rectangular Callout 108"/>
            <p:cNvSpPr/>
            <p:nvPr/>
          </p:nvSpPr>
          <p:spPr>
            <a:xfrm>
              <a:off x="-238299" y="1329953"/>
              <a:ext cx="2378274" cy="668254"/>
            </a:xfrm>
            <a:prstGeom prst="wedgeRoundRectCallout">
              <a:avLst>
                <a:gd name="adj1" fmla="val 36731"/>
                <a:gd name="adj2" fmla="val -101536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-243236" y="1362696"/>
              <a:ext cx="2337080" cy="58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To find this we draw a line parallel to X- Axis 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402176" y="4147216"/>
            <a:ext cx="1529864" cy="584774"/>
            <a:chOff x="610863" y="1388977"/>
            <a:chExt cx="1529864" cy="585317"/>
          </a:xfrm>
        </p:grpSpPr>
        <p:sp>
          <p:nvSpPr>
            <p:cNvPr id="112" name="Rounded Rectangular Callout 111"/>
            <p:cNvSpPr/>
            <p:nvPr/>
          </p:nvSpPr>
          <p:spPr>
            <a:xfrm>
              <a:off x="646537" y="1403250"/>
              <a:ext cx="1458516" cy="556774"/>
            </a:xfrm>
            <a:prstGeom prst="wedgeRoundRectCallout">
              <a:avLst>
                <a:gd name="adj1" fmla="val 81432"/>
                <a:gd name="adj2" fmla="val -28553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10863" y="1388977"/>
              <a:ext cx="1529864" cy="585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Made by the object B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3218451" y="3591359"/>
            <a:ext cx="1916913" cy="584776"/>
            <a:chOff x="322011" y="1485660"/>
            <a:chExt cx="1807050" cy="585316"/>
          </a:xfrm>
        </p:grpSpPr>
        <p:sp>
          <p:nvSpPr>
            <p:cNvPr id="115" name="Rounded Rectangular Callout 114"/>
            <p:cNvSpPr/>
            <p:nvPr/>
          </p:nvSpPr>
          <p:spPr>
            <a:xfrm>
              <a:off x="352542" y="1507175"/>
              <a:ext cx="1745987" cy="542286"/>
            </a:xfrm>
            <a:prstGeom prst="wedgeRoundRectCallout">
              <a:avLst>
                <a:gd name="adj1" fmla="val 73975"/>
                <a:gd name="adj2" fmla="val -16621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22011" y="1485660"/>
              <a:ext cx="1807050" cy="585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Which intersects Y- axis at 4 km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30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500"/>
                            </p:stCondLst>
                            <p:childTnLst>
                              <p:par>
                                <p:cTn id="3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500"/>
                            </p:stCondLst>
                            <p:childTnLst>
                              <p:par>
                                <p:cTn id="3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8" grpId="0"/>
      <p:bldP spid="29" grpId="0"/>
      <p:bldP spid="32" grpId="0"/>
      <p:bldP spid="33" grpId="0"/>
      <p:bldP spid="37" grpId="0"/>
      <p:bldP spid="39" grpId="0"/>
      <p:bldP spid="40" grpId="0"/>
      <p:bldP spid="41" grpId="0"/>
      <p:bldP spid="45" grpId="0" animBg="1"/>
      <p:bldP spid="45" grpId="1" animBg="1"/>
      <p:bldP spid="46" grpId="0" animBg="1"/>
      <p:bldP spid="46" grpId="1" animBg="1"/>
      <p:bldP spid="48" grpId="0" animBg="1"/>
      <p:bldP spid="51" grpId="0" animBg="1"/>
      <p:bldP spid="53" grpId="0"/>
      <p:bldP spid="54" grpId="0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 animBg="1"/>
      <p:bldP spid="61" grpId="1" animBg="1"/>
      <p:bldP spid="8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Numerical based on graph</a:t>
            </a:r>
          </a:p>
        </p:txBody>
      </p:sp>
    </p:spTree>
    <p:extLst>
      <p:ext uri="{BB962C8B-B14F-4D97-AF65-F5344CB8AC3E}">
        <p14:creationId xmlns:p14="http://schemas.microsoft.com/office/powerpoint/2010/main" val="36854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720" y="159239"/>
            <a:ext cx="7858636" cy="1351847"/>
            <a:chOff x="426720" y="51470"/>
            <a:chExt cx="7858636" cy="1351847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51470"/>
              <a:ext cx="7511614" cy="1351847"/>
              <a:chOff x="762088" y="-240043"/>
              <a:chExt cx="7266478" cy="1351847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240043"/>
                <a:ext cx="7177725" cy="135184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-187359"/>
                <a:ext cx="7121848" cy="12289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driver of a car travelling at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52 kmh</a:t>
                </a:r>
                <a:r>
                  <a:rPr lang="en-IN" sz="1600" baseline="30000" dirty="0" smtClean="0">
                    <a:solidFill>
                      <a:prstClr val="black"/>
                    </a:solidFill>
                    <a:latin typeface="Book Antiqua" pitchFamily="18" charset="0"/>
                  </a:rPr>
                  <a:t>-1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applies the brakes &amp; accelerator uniformly in the opposite direction, the car stops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in 5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sec. Another driver going  at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34 kmh</a:t>
                </a:r>
                <a:r>
                  <a:rPr lang="en-IN" sz="1600" baseline="30000" dirty="0" smtClean="0">
                    <a:solidFill>
                      <a:prstClr val="black"/>
                    </a:solidFill>
                    <a:latin typeface="Book Antiqua" pitchFamily="18" charset="0"/>
                  </a:rPr>
                  <a:t>-1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in another car applies his brakes slowly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&amp;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stops in 10 sec. On the same graph paper plot the speed versus time graphs for two cars. Which of the two cars travelled further after the brakes were applied? 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407353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prstClr val="black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</a:p>
            </p:txBody>
          </p:sp>
        </p:grpSp>
      </p:grpSp>
      <p:sp>
        <p:nvSpPr>
          <p:cNvPr id="9" name="Rounded Rectangle 8"/>
          <p:cNvSpPr/>
          <p:nvPr/>
        </p:nvSpPr>
        <p:spPr>
          <a:xfrm>
            <a:off x="251520" y="3197958"/>
            <a:ext cx="1181381" cy="374571"/>
          </a:xfrm>
          <a:prstGeom prst="roundRect">
            <a:avLst/>
          </a:prstGeom>
          <a:gradFill flip="none" rotWithShape="1">
            <a:gsLst>
              <a:gs pos="19000">
                <a:srgbClr val="19EB41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  <a:tileRect/>
          </a:gradFill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50690" y="3120987"/>
            <a:ext cx="3172650" cy="584183"/>
          </a:xfrm>
          <a:prstGeom prst="roundRect">
            <a:avLst/>
          </a:prstGeom>
          <a:solidFill>
            <a:srgbClr val="FFE1FF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370862" y="1693690"/>
            <a:ext cx="3534191" cy="3391031"/>
            <a:chOff x="868469" y="1469405"/>
            <a:chExt cx="4107081" cy="3716559"/>
          </a:xfrm>
        </p:grpSpPr>
        <p:pic>
          <p:nvPicPr>
            <p:cNvPr id="12" name="Picture 11" descr="untitled.JPG"/>
            <p:cNvPicPr>
              <a:picLocks noChangeAspect="1"/>
            </p:cNvPicPr>
            <p:nvPr/>
          </p:nvPicPr>
          <p:blipFill rotWithShape="1">
            <a:blip r:embed="rId2" cstate="print"/>
            <a:srcRect l="-2686" t="15566" r="78379" b="-8533"/>
            <a:stretch/>
          </p:blipFill>
          <p:spPr>
            <a:xfrm>
              <a:off x="4112376" y="1469405"/>
              <a:ext cx="863174" cy="3716559"/>
            </a:xfrm>
            <a:prstGeom prst="rect">
              <a:avLst/>
            </a:prstGeom>
          </p:spPr>
        </p:pic>
        <p:pic>
          <p:nvPicPr>
            <p:cNvPr id="13" name="Picture 12" descr="untitled.JPG"/>
            <p:cNvPicPr>
              <a:picLocks noChangeAspect="1"/>
            </p:cNvPicPr>
            <p:nvPr/>
          </p:nvPicPr>
          <p:blipFill rotWithShape="1">
            <a:blip r:embed="rId2" cstate="print"/>
            <a:srcRect l="-2686" t="15568" r="2686" b="-8532"/>
            <a:stretch/>
          </p:blipFill>
          <p:spPr>
            <a:xfrm>
              <a:off x="868469" y="1469405"/>
              <a:ext cx="3551131" cy="3716461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 flipH="1">
            <a:off x="5874063" y="1779181"/>
            <a:ext cx="0" cy="274066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869652" y="4511290"/>
            <a:ext cx="2839946" cy="855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43288" y="1706676"/>
            <a:ext cx="328936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3667" y="41481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X</a:t>
            </a:r>
          </a:p>
        </p:txBody>
      </p:sp>
      <p:sp>
        <p:nvSpPr>
          <p:cNvPr id="18" name="Rectangle 17"/>
          <p:cNvSpPr/>
          <p:nvPr/>
        </p:nvSpPr>
        <p:spPr>
          <a:xfrm rot="16200000">
            <a:off x="4561184" y="2666357"/>
            <a:ext cx="1522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</a:rPr>
              <a:t>Speed (km/h)</a:t>
            </a:r>
            <a:endParaRPr lang="en-US" sz="16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52764" y="446886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06542" y="446886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12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272683" y="4410166"/>
            <a:ext cx="0" cy="149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5876285" y="2079534"/>
            <a:ext cx="0" cy="150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17492" y="24145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7468" y="199503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60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869650" y="2480543"/>
            <a:ext cx="1014764" cy="2052936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14437" y="2428818"/>
            <a:ext cx="113284" cy="123235"/>
          </a:xfrm>
          <a:prstGeom prst="ellipse">
            <a:avLst/>
          </a:prstGeom>
          <a:solidFill>
            <a:srgbClr val="F5FB1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869650" y="3285272"/>
            <a:ext cx="2018064" cy="1229175"/>
          </a:xfrm>
          <a:prstGeom prst="line">
            <a:avLst/>
          </a:prstGeom>
          <a:ln w="28575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917272" y="2307067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76200">
                    <a:srgbClr val="FFC000"/>
                  </a:glow>
                </a:effectLst>
                <a:latin typeface="Book Antiqua" pitchFamily="18" charset="0"/>
                <a:cs typeface="Arial" charset="0"/>
              </a:rPr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55472" y="4115143"/>
            <a:ext cx="332142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76200">
                    <a:srgbClr val="FF0000"/>
                  </a:glow>
                </a:effectLst>
                <a:latin typeface="Book Antiqua" pitchFamily="18" charset="0"/>
                <a:cs typeface="Arial" charset="0"/>
              </a:rPr>
              <a:t>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87464" y="3044988"/>
            <a:ext cx="336952" cy="338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76200">
                    <a:srgbClr val="FF0000"/>
                  </a:glow>
                </a:effectLst>
                <a:latin typeface="Book Antiqua" pitchFamily="18" charset="0"/>
                <a:cs typeface="Arial" charset="0"/>
              </a:rPr>
              <a:t>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11514" y="4172240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76200">
                    <a:srgbClr val="FFC000"/>
                  </a:glow>
                </a:effectLst>
                <a:latin typeface="Book Antiqua" pitchFamily="18" charset="0"/>
                <a:cs typeface="Arial" charset="0"/>
              </a:rPr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11456" y="4148113"/>
            <a:ext cx="567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(5 s)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39222" y="4003120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(10 s)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49415" y="295790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(34 kmh</a:t>
            </a:r>
            <a:r>
              <a:rPr lang="en-US" sz="1600" b="1" baseline="30000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-1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78228" y="2259697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(52 kmh</a:t>
            </a:r>
            <a:r>
              <a:rPr lang="en-US" sz="1600" b="1" baseline="30000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-1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4978" y="3120691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Distance covered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by the first car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59632" y="319247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556870" y="3058208"/>
            <a:ext cx="292869" cy="583153"/>
            <a:chOff x="2429827" y="3196885"/>
            <a:chExt cx="292869" cy="583693"/>
          </a:xfrm>
        </p:grpSpPr>
        <p:sp>
          <p:nvSpPr>
            <p:cNvPr id="39" name="TextBox 38"/>
            <p:cNvSpPr txBox="1"/>
            <p:nvPr/>
          </p:nvSpPr>
          <p:spPr>
            <a:xfrm>
              <a:off x="2435438" y="3196885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487031" y="3494565"/>
              <a:ext cx="187365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429827" y="3441711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791553" y="3197326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AO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× OB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16583" y="3243801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= </a:t>
            </a:r>
            <a:r>
              <a:rPr lang="en-US" sz="1600" b="1" dirty="0" err="1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Ar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∆AOB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77716" y="367986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556403" y="3533689"/>
            <a:ext cx="287259" cy="612430"/>
            <a:chOff x="2382701" y="3184962"/>
            <a:chExt cx="287259" cy="612998"/>
          </a:xfrm>
        </p:grpSpPr>
        <p:sp>
          <p:nvSpPr>
            <p:cNvPr id="46" name="TextBox 45"/>
            <p:cNvSpPr txBox="1"/>
            <p:nvPr/>
          </p:nvSpPr>
          <p:spPr>
            <a:xfrm>
              <a:off x="2382701" y="3184962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441164" y="3494565"/>
              <a:ext cx="170332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382702" y="3459092"/>
              <a:ext cx="287258" cy="33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758142" y="367862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52kmh</a:t>
            </a:r>
            <a:r>
              <a:rPr lang="en-US" sz="1600" b="1" baseline="30000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-1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× 5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72953" y="417739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572996" y="4049644"/>
            <a:ext cx="287258" cy="604833"/>
            <a:chOff x="2432632" y="3203405"/>
            <a:chExt cx="287258" cy="605393"/>
          </a:xfrm>
        </p:grpSpPr>
        <p:sp>
          <p:nvSpPr>
            <p:cNvPr id="52" name="TextBox 51"/>
            <p:cNvSpPr txBox="1"/>
            <p:nvPr/>
          </p:nvSpPr>
          <p:spPr>
            <a:xfrm>
              <a:off x="2432632" y="3203405"/>
              <a:ext cx="287258" cy="338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482579" y="3506101"/>
              <a:ext cx="187365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432632" y="3469931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792050" y="418200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52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122280" y="4020153"/>
            <a:ext cx="389850" cy="663739"/>
            <a:chOff x="2429827" y="3158749"/>
            <a:chExt cx="389850" cy="664354"/>
          </a:xfrm>
        </p:grpSpPr>
        <p:sp>
          <p:nvSpPr>
            <p:cNvPr id="57" name="TextBox 56"/>
            <p:cNvSpPr txBox="1"/>
            <p:nvPr/>
          </p:nvSpPr>
          <p:spPr>
            <a:xfrm>
              <a:off x="2481123" y="3158749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5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2487352" y="3490925"/>
              <a:ext cx="274801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429827" y="3484236"/>
              <a:ext cx="389850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18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40122" y="418200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ms</a:t>
            </a:r>
            <a:r>
              <a:rPr lang="en-US" sz="1600" b="1" baseline="30000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-1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× 5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77716" y="455132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82517" y="4551326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36.1m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3285382" y="2967150"/>
            <a:ext cx="8346" cy="1909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41074" y="308871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8312" y="2944906"/>
            <a:ext cx="292869" cy="625642"/>
            <a:chOff x="2429827" y="3187345"/>
            <a:chExt cx="292869" cy="626225"/>
          </a:xfrm>
        </p:grpSpPr>
        <p:sp>
          <p:nvSpPr>
            <p:cNvPr id="66" name="TextBox 65"/>
            <p:cNvSpPr txBox="1"/>
            <p:nvPr/>
          </p:nvSpPr>
          <p:spPr>
            <a:xfrm>
              <a:off x="2435438" y="3187345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2477663" y="3494565"/>
              <a:ext cx="206101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2429827" y="3474703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855095" y="3090395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OC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× OD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36527" y="358146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842394" y="3586320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34kmh</a:t>
            </a:r>
            <a:r>
              <a:rPr lang="en-US" sz="1600" b="1" baseline="30000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-1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 × 10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36527" y="4080135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3636570" y="3955614"/>
            <a:ext cx="287258" cy="604211"/>
            <a:chOff x="2432632" y="3196877"/>
            <a:chExt cx="287258" cy="604776"/>
          </a:xfrm>
        </p:grpSpPr>
        <p:sp>
          <p:nvSpPr>
            <p:cNvPr id="74" name="TextBox 73"/>
            <p:cNvSpPr txBox="1"/>
            <p:nvPr/>
          </p:nvSpPr>
          <p:spPr>
            <a:xfrm>
              <a:off x="2432632" y="3196877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2482579" y="3499266"/>
              <a:ext cx="187365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432632" y="3462786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851920" y="408013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34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139952" y="3946103"/>
            <a:ext cx="389850" cy="635167"/>
            <a:chOff x="2429964" y="3187345"/>
            <a:chExt cx="389850" cy="635758"/>
          </a:xfrm>
        </p:grpSpPr>
        <p:sp>
          <p:nvSpPr>
            <p:cNvPr id="79" name="TextBox 78"/>
            <p:cNvSpPr txBox="1"/>
            <p:nvPr/>
          </p:nvSpPr>
          <p:spPr>
            <a:xfrm>
              <a:off x="2481260" y="3187345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5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2499980" y="3505225"/>
              <a:ext cx="249819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429964" y="3484236"/>
              <a:ext cx="389850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18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427984" y="40801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ms</a:t>
            </a:r>
            <a:r>
              <a:rPr lang="en-US" sz="1600" b="1" baseline="30000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-1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× 10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6527" y="447931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41328" y="4479318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sym typeface="Symbol"/>
              </a:rPr>
              <a:t>47.2m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645215" y="3467028"/>
            <a:ext cx="292869" cy="600239"/>
            <a:chOff x="2429827" y="3196885"/>
            <a:chExt cx="292869" cy="600794"/>
          </a:xfrm>
        </p:grpSpPr>
        <p:sp>
          <p:nvSpPr>
            <p:cNvPr id="86" name="TextBox 85"/>
            <p:cNvSpPr txBox="1"/>
            <p:nvPr/>
          </p:nvSpPr>
          <p:spPr>
            <a:xfrm>
              <a:off x="2435438" y="3196885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1</a:t>
              </a:r>
              <a:endParaRPr lang="en-US" sz="1600" b="1" i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2477663" y="3494565"/>
              <a:ext cx="206101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429827" y="3458812"/>
              <a:ext cx="287258" cy="338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2</a:t>
              </a:r>
              <a:endParaRPr lang="en-US" sz="1600" b="1" baseline="300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317498" y="3380076"/>
            <a:ext cx="1781484" cy="625794"/>
            <a:chOff x="1921096" y="3937512"/>
            <a:chExt cx="1610043" cy="626373"/>
          </a:xfrm>
        </p:grpSpPr>
        <p:sp>
          <p:nvSpPr>
            <p:cNvPr id="90" name="Rounded Rectangular Callout 89"/>
            <p:cNvSpPr/>
            <p:nvPr/>
          </p:nvSpPr>
          <p:spPr>
            <a:xfrm>
              <a:off x="1922473" y="3987540"/>
              <a:ext cx="1594343" cy="523778"/>
            </a:xfrm>
            <a:prstGeom prst="wedgeRoundRectCallout">
              <a:avLst>
                <a:gd name="adj1" fmla="val -45130"/>
                <a:gd name="adj2" fmla="val 91623"/>
                <a:gd name="adj3" fmla="val 16667"/>
              </a:avLst>
            </a:prstGeom>
            <a:solidFill>
              <a:srgbClr val="00FFFF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921096" y="3937512"/>
              <a:ext cx="1610043" cy="626373"/>
              <a:chOff x="1921096" y="3937512"/>
              <a:chExt cx="1610043" cy="626373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744729" y="3937512"/>
                <a:ext cx="352333" cy="626373"/>
                <a:chOff x="2120847" y="3177815"/>
                <a:chExt cx="352333" cy="626373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2167207" y="3177815"/>
                  <a:ext cx="259614" cy="338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black"/>
                      </a:solidFill>
                      <a:latin typeface="Book Antiqua" pitchFamily="18" charset="0"/>
                    </a:rPr>
                    <a:t>5</a:t>
                  </a:r>
                  <a:endParaRPr lang="en-US" sz="1600" b="1" i="1" baseline="30000" dirty="0">
                    <a:solidFill>
                      <a:prstClr val="black"/>
                    </a:solidFill>
                    <a:latin typeface="Book Antiqua" pitchFamily="18" charset="0"/>
                  </a:endParaRPr>
                </a:p>
              </p:txBody>
            </p: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2172104" y="3491001"/>
                  <a:ext cx="249818" cy="0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/>
                <p:cNvSpPr txBox="1"/>
                <p:nvPr/>
              </p:nvSpPr>
              <p:spPr>
                <a:xfrm>
                  <a:off x="2120847" y="3465320"/>
                  <a:ext cx="352333" cy="338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black"/>
                      </a:solidFill>
                      <a:latin typeface="Book Antiqua" pitchFamily="18" charset="0"/>
                    </a:rPr>
                    <a:t>18</a:t>
                  </a:r>
                  <a:endParaRPr lang="en-US" sz="1600" b="1" baseline="30000" dirty="0">
                    <a:solidFill>
                      <a:prstClr val="black"/>
                    </a:solidFill>
                    <a:latin typeface="Book Antiqua" pitchFamily="18" charset="0"/>
                  </a:endParaRP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1921096" y="4083427"/>
                <a:ext cx="912994" cy="33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1kmh</a:t>
                </a:r>
                <a:r>
                  <a:rPr lang="en-US" sz="1600" b="1" baseline="30000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-1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 =</a:t>
                </a:r>
                <a:endParaRPr lang="en-US" sz="1600" b="1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013650" y="4077407"/>
                <a:ext cx="517489" cy="33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ms</a:t>
                </a:r>
                <a:r>
                  <a:rPr lang="en-US" sz="1600" b="1" baseline="30000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-1</a:t>
                </a:r>
                <a:endParaRPr lang="en-US" sz="1600" b="1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</p:grpSp>
      <p:sp>
        <p:nvSpPr>
          <p:cNvPr id="98" name="Right Triangle 144"/>
          <p:cNvSpPr/>
          <p:nvPr/>
        </p:nvSpPr>
        <p:spPr>
          <a:xfrm>
            <a:off x="5879844" y="2540155"/>
            <a:ext cx="1013460" cy="1971753"/>
          </a:xfrm>
          <a:custGeom>
            <a:avLst/>
            <a:gdLst>
              <a:gd name="connsiteX0" fmla="*/ 0 w 1021763"/>
              <a:gd name="connsiteY0" fmla="*/ 2211215 h 2211215"/>
              <a:gd name="connsiteX1" fmla="*/ 0 w 1021763"/>
              <a:gd name="connsiteY1" fmla="*/ 0 h 2211215"/>
              <a:gd name="connsiteX2" fmla="*/ 1021763 w 1021763"/>
              <a:gd name="connsiteY2" fmla="*/ 2211215 h 2211215"/>
              <a:gd name="connsiteX3" fmla="*/ 0 w 1021763"/>
              <a:gd name="connsiteY3" fmla="*/ 2211215 h 2211215"/>
              <a:gd name="connsiteX0" fmla="*/ 0 w 1021763"/>
              <a:gd name="connsiteY0" fmla="*/ 2039765 h 2039765"/>
              <a:gd name="connsiteX1" fmla="*/ 38100 w 1021763"/>
              <a:gd name="connsiteY1" fmla="*/ 0 h 2039765"/>
              <a:gd name="connsiteX2" fmla="*/ 1021763 w 1021763"/>
              <a:gd name="connsiteY2" fmla="*/ 2039765 h 2039765"/>
              <a:gd name="connsiteX3" fmla="*/ 0 w 1021763"/>
              <a:gd name="connsiteY3" fmla="*/ 2039765 h 2039765"/>
              <a:gd name="connsiteX0" fmla="*/ 0 w 1021763"/>
              <a:gd name="connsiteY0" fmla="*/ 1922290 h 1922290"/>
              <a:gd name="connsiteX1" fmla="*/ 47625 w 1021763"/>
              <a:gd name="connsiteY1" fmla="*/ 0 h 1922290"/>
              <a:gd name="connsiteX2" fmla="*/ 1021763 w 1021763"/>
              <a:gd name="connsiteY2" fmla="*/ 1922290 h 1922290"/>
              <a:gd name="connsiteX3" fmla="*/ 0 w 1021763"/>
              <a:gd name="connsiteY3" fmla="*/ 1922290 h 1922290"/>
              <a:gd name="connsiteX0" fmla="*/ 0 w 1021763"/>
              <a:gd name="connsiteY0" fmla="*/ 1988965 h 1988965"/>
              <a:gd name="connsiteX1" fmla="*/ 12700 w 1021763"/>
              <a:gd name="connsiteY1" fmla="*/ 0 h 1988965"/>
              <a:gd name="connsiteX2" fmla="*/ 1021763 w 1021763"/>
              <a:gd name="connsiteY2" fmla="*/ 1988965 h 1988965"/>
              <a:gd name="connsiteX3" fmla="*/ 0 w 1021763"/>
              <a:gd name="connsiteY3" fmla="*/ 1988965 h 1988965"/>
              <a:gd name="connsiteX0" fmla="*/ 0 w 1012238"/>
              <a:gd name="connsiteY0" fmla="*/ 1982615 h 1988965"/>
              <a:gd name="connsiteX1" fmla="*/ 3175 w 1012238"/>
              <a:gd name="connsiteY1" fmla="*/ 0 h 1988965"/>
              <a:gd name="connsiteX2" fmla="*/ 1012238 w 1012238"/>
              <a:gd name="connsiteY2" fmla="*/ 1988965 h 1988965"/>
              <a:gd name="connsiteX3" fmla="*/ 0 w 1012238"/>
              <a:gd name="connsiteY3" fmla="*/ 1982615 h 1988965"/>
              <a:gd name="connsiteX0" fmla="*/ 0 w 1012238"/>
              <a:gd name="connsiteY0" fmla="*/ 2022394 h 2028744"/>
              <a:gd name="connsiteX1" fmla="*/ 25836 w 1012238"/>
              <a:gd name="connsiteY1" fmla="*/ 0 h 2028744"/>
              <a:gd name="connsiteX2" fmla="*/ 1012238 w 1012238"/>
              <a:gd name="connsiteY2" fmla="*/ 2028744 h 2028744"/>
              <a:gd name="connsiteX3" fmla="*/ 0 w 1012238"/>
              <a:gd name="connsiteY3" fmla="*/ 2022394 h 2028744"/>
              <a:gd name="connsiteX0" fmla="*/ 0 w 1012238"/>
              <a:gd name="connsiteY0" fmla="*/ 2054217 h 2060567"/>
              <a:gd name="connsiteX1" fmla="*/ 3175 w 1012238"/>
              <a:gd name="connsiteY1" fmla="*/ 0 h 2060567"/>
              <a:gd name="connsiteX2" fmla="*/ 1012238 w 1012238"/>
              <a:gd name="connsiteY2" fmla="*/ 2060567 h 2060567"/>
              <a:gd name="connsiteX3" fmla="*/ 0 w 1012238"/>
              <a:gd name="connsiteY3" fmla="*/ 2054217 h 206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238" h="2060567">
                <a:moveTo>
                  <a:pt x="0" y="2054217"/>
                </a:moveTo>
                <a:cubicBezTo>
                  <a:pt x="4233" y="1391229"/>
                  <a:pt x="-1058" y="662988"/>
                  <a:pt x="3175" y="0"/>
                </a:cubicBezTo>
                <a:lnTo>
                  <a:pt x="1012238" y="2060567"/>
                </a:lnTo>
                <a:lnTo>
                  <a:pt x="0" y="2054217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rot="16200000" flipH="1">
            <a:off x="5876285" y="2513088"/>
            <a:ext cx="0" cy="150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6200000" flipH="1">
            <a:off x="5876285" y="2946641"/>
            <a:ext cx="0" cy="150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417516" y="285308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40</a:t>
            </a:r>
          </a:p>
        </p:txBody>
      </p:sp>
      <p:sp>
        <p:nvSpPr>
          <p:cNvPr id="102" name="Oval 101"/>
          <p:cNvSpPr/>
          <p:nvPr/>
        </p:nvSpPr>
        <p:spPr>
          <a:xfrm>
            <a:off x="5814437" y="3223655"/>
            <a:ext cx="113284" cy="123235"/>
          </a:xfrm>
          <a:prstGeom prst="ellipse">
            <a:avLst/>
          </a:prstGeom>
          <a:solidFill>
            <a:srgbClr val="F5FB1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17540" y="32979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30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1610147" y="3039158"/>
            <a:ext cx="3342853" cy="584183"/>
          </a:xfrm>
          <a:prstGeom prst="roundRect">
            <a:avLst/>
          </a:prstGeom>
          <a:solidFill>
            <a:srgbClr val="7DFBF8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770376" y="3049581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Distance covered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by the second car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547170" y="3166966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  </a:t>
            </a:r>
            <a:r>
              <a:rPr lang="en-US" sz="1600" b="1" dirty="0" err="1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Ar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 ∆OCD</a:t>
            </a:r>
            <a:endParaRPr lang="en-US" sz="1600" b="1" dirty="0">
              <a:solidFill>
                <a:prstClr val="black"/>
              </a:solidFill>
              <a:latin typeface="Book Antiqua" pitchFamily="18" charset="0"/>
              <a:cs typeface="Arial" charset="0"/>
            </a:endParaRPr>
          </a:p>
        </p:txBody>
      </p:sp>
      <p:sp>
        <p:nvSpPr>
          <p:cNvPr id="107" name="Right Triangle 144"/>
          <p:cNvSpPr/>
          <p:nvPr/>
        </p:nvSpPr>
        <p:spPr>
          <a:xfrm>
            <a:off x="5882703" y="3313822"/>
            <a:ext cx="1976436" cy="1194444"/>
          </a:xfrm>
          <a:custGeom>
            <a:avLst/>
            <a:gdLst>
              <a:gd name="connsiteX0" fmla="*/ 0 w 1021763"/>
              <a:gd name="connsiteY0" fmla="*/ 2211215 h 2211215"/>
              <a:gd name="connsiteX1" fmla="*/ 0 w 1021763"/>
              <a:gd name="connsiteY1" fmla="*/ 0 h 2211215"/>
              <a:gd name="connsiteX2" fmla="*/ 1021763 w 1021763"/>
              <a:gd name="connsiteY2" fmla="*/ 2211215 h 2211215"/>
              <a:gd name="connsiteX3" fmla="*/ 0 w 1021763"/>
              <a:gd name="connsiteY3" fmla="*/ 2211215 h 2211215"/>
              <a:gd name="connsiteX0" fmla="*/ 0 w 1021763"/>
              <a:gd name="connsiteY0" fmla="*/ 2039765 h 2039765"/>
              <a:gd name="connsiteX1" fmla="*/ 38100 w 1021763"/>
              <a:gd name="connsiteY1" fmla="*/ 0 h 2039765"/>
              <a:gd name="connsiteX2" fmla="*/ 1021763 w 1021763"/>
              <a:gd name="connsiteY2" fmla="*/ 2039765 h 2039765"/>
              <a:gd name="connsiteX3" fmla="*/ 0 w 1021763"/>
              <a:gd name="connsiteY3" fmla="*/ 2039765 h 2039765"/>
              <a:gd name="connsiteX0" fmla="*/ 0 w 1021763"/>
              <a:gd name="connsiteY0" fmla="*/ 1922290 h 1922290"/>
              <a:gd name="connsiteX1" fmla="*/ 47625 w 1021763"/>
              <a:gd name="connsiteY1" fmla="*/ 0 h 1922290"/>
              <a:gd name="connsiteX2" fmla="*/ 1021763 w 1021763"/>
              <a:gd name="connsiteY2" fmla="*/ 1922290 h 1922290"/>
              <a:gd name="connsiteX3" fmla="*/ 0 w 1021763"/>
              <a:gd name="connsiteY3" fmla="*/ 1922290 h 1922290"/>
              <a:gd name="connsiteX0" fmla="*/ 0 w 1021763"/>
              <a:gd name="connsiteY0" fmla="*/ 1988965 h 1988965"/>
              <a:gd name="connsiteX1" fmla="*/ 12700 w 1021763"/>
              <a:gd name="connsiteY1" fmla="*/ 0 h 1988965"/>
              <a:gd name="connsiteX2" fmla="*/ 1021763 w 1021763"/>
              <a:gd name="connsiteY2" fmla="*/ 1988965 h 1988965"/>
              <a:gd name="connsiteX3" fmla="*/ 0 w 1021763"/>
              <a:gd name="connsiteY3" fmla="*/ 1988965 h 1988965"/>
              <a:gd name="connsiteX0" fmla="*/ 0 w 1012238"/>
              <a:gd name="connsiteY0" fmla="*/ 1982615 h 1988965"/>
              <a:gd name="connsiteX1" fmla="*/ 3175 w 1012238"/>
              <a:gd name="connsiteY1" fmla="*/ 0 h 1988965"/>
              <a:gd name="connsiteX2" fmla="*/ 1012238 w 1012238"/>
              <a:gd name="connsiteY2" fmla="*/ 1988965 h 1988965"/>
              <a:gd name="connsiteX3" fmla="*/ 0 w 1012238"/>
              <a:gd name="connsiteY3" fmla="*/ 1982615 h 1988965"/>
              <a:gd name="connsiteX0" fmla="*/ 0 w 1012238"/>
              <a:gd name="connsiteY0" fmla="*/ 2022394 h 2028744"/>
              <a:gd name="connsiteX1" fmla="*/ 25836 w 1012238"/>
              <a:gd name="connsiteY1" fmla="*/ 0 h 2028744"/>
              <a:gd name="connsiteX2" fmla="*/ 1012238 w 1012238"/>
              <a:gd name="connsiteY2" fmla="*/ 2028744 h 2028744"/>
              <a:gd name="connsiteX3" fmla="*/ 0 w 1012238"/>
              <a:gd name="connsiteY3" fmla="*/ 2022394 h 2028744"/>
              <a:gd name="connsiteX0" fmla="*/ 0 w 1012238"/>
              <a:gd name="connsiteY0" fmla="*/ 2054217 h 2060567"/>
              <a:gd name="connsiteX1" fmla="*/ 3175 w 1012238"/>
              <a:gd name="connsiteY1" fmla="*/ 0 h 2060567"/>
              <a:gd name="connsiteX2" fmla="*/ 1012238 w 1012238"/>
              <a:gd name="connsiteY2" fmla="*/ 2060567 h 2060567"/>
              <a:gd name="connsiteX3" fmla="*/ 0 w 1012238"/>
              <a:gd name="connsiteY3" fmla="*/ 2054217 h 206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238" h="2060567">
                <a:moveTo>
                  <a:pt x="0" y="2054217"/>
                </a:moveTo>
                <a:cubicBezTo>
                  <a:pt x="4233" y="1391229"/>
                  <a:pt x="-1058" y="662988"/>
                  <a:pt x="3175" y="0"/>
                </a:cubicBezTo>
                <a:lnTo>
                  <a:pt x="1012238" y="2060567"/>
                </a:lnTo>
                <a:lnTo>
                  <a:pt x="0" y="2054217"/>
                </a:ln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049760" y="4749190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/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</a:rPr>
              <a:t>Time</a:t>
            </a:r>
            <a:endParaRPr lang="en-US" sz="16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02323" y="44688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2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912742" y="44688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6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7078883" y="4410166"/>
            <a:ext cx="0" cy="149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328420" y="44688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8</a:t>
            </a:r>
          </a:p>
        </p:txBody>
      </p:sp>
      <p:cxnSp>
        <p:nvCxnSpPr>
          <p:cNvPr id="113" name="Straight Connector 112"/>
          <p:cNvCxnSpPr/>
          <p:nvPr/>
        </p:nvCxnSpPr>
        <p:spPr>
          <a:xfrm flipH="1">
            <a:off x="7481861" y="4410166"/>
            <a:ext cx="0" cy="149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7878489" y="4410166"/>
            <a:ext cx="0" cy="149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6268464" y="4410166"/>
            <a:ext cx="0" cy="149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497064" y="446886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4</a:t>
            </a:r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6663205" y="4410166"/>
            <a:ext cx="0" cy="149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6806316" y="4443739"/>
            <a:ext cx="113284" cy="123235"/>
          </a:xfrm>
          <a:prstGeom prst="ellipse">
            <a:avLst/>
          </a:prstGeom>
          <a:solidFill>
            <a:srgbClr val="F5FB1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rot="16200000" flipH="1">
            <a:off x="5876285" y="3380195"/>
            <a:ext cx="0" cy="150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417564" y="37111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20</a:t>
            </a:r>
          </a:p>
        </p:txBody>
      </p:sp>
      <p:cxnSp>
        <p:nvCxnSpPr>
          <p:cNvPr id="121" name="Straight Connector 120"/>
          <p:cNvCxnSpPr/>
          <p:nvPr/>
        </p:nvCxnSpPr>
        <p:spPr>
          <a:xfrm rot="16200000" flipH="1">
            <a:off x="5876285" y="3813748"/>
            <a:ext cx="0" cy="150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673905" y="44632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0</a:t>
            </a:r>
          </a:p>
        </p:txBody>
      </p:sp>
      <p:cxnSp>
        <p:nvCxnSpPr>
          <p:cNvPr id="123" name="Straight Connector 122"/>
          <p:cNvCxnSpPr/>
          <p:nvPr/>
        </p:nvCxnSpPr>
        <p:spPr>
          <a:xfrm rot="16200000" flipH="1">
            <a:off x="5876285" y="4241657"/>
            <a:ext cx="0" cy="150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417588" y="414965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  <a:cs typeface="Arial" charset="0"/>
              </a:rPr>
              <a:t>10</a:t>
            </a:r>
          </a:p>
        </p:txBody>
      </p:sp>
      <p:sp>
        <p:nvSpPr>
          <p:cNvPr id="125" name="Oval 124"/>
          <p:cNvSpPr/>
          <p:nvPr/>
        </p:nvSpPr>
        <p:spPr>
          <a:xfrm>
            <a:off x="7824710" y="4443739"/>
            <a:ext cx="113284" cy="123235"/>
          </a:xfrm>
          <a:prstGeom prst="ellipse">
            <a:avLst/>
          </a:prstGeom>
          <a:solidFill>
            <a:srgbClr val="F5FB1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 Antiqua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379149" y="3363838"/>
            <a:ext cx="2007486" cy="653647"/>
            <a:chOff x="1935332" y="3918446"/>
            <a:chExt cx="2007486" cy="654254"/>
          </a:xfrm>
        </p:grpSpPr>
        <p:sp>
          <p:nvSpPr>
            <p:cNvPr id="127" name="Rounded Rectangular Callout 126"/>
            <p:cNvSpPr/>
            <p:nvPr/>
          </p:nvSpPr>
          <p:spPr>
            <a:xfrm>
              <a:off x="1935332" y="3937539"/>
              <a:ext cx="2007486" cy="579482"/>
            </a:xfrm>
            <a:prstGeom prst="wedgeRoundRectCallout">
              <a:avLst>
                <a:gd name="adj1" fmla="val -48971"/>
                <a:gd name="adj2" fmla="val 74233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2004165" y="3918446"/>
              <a:ext cx="1893416" cy="654254"/>
              <a:chOff x="2004165" y="3918446"/>
              <a:chExt cx="1893416" cy="65425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3000966" y="3918446"/>
                <a:ext cx="389850" cy="654254"/>
                <a:chOff x="2377084" y="3158749"/>
                <a:chExt cx="389850" cy="654254"/>
              </a:xfrm>
            </p:grpSpPr>
            <p:sp>
              <p:nvSpPr>
                <p:cNvPr id="132" name="TextBox 131"/>
                <p:cNvSpPr txBox="1"/>
                <p:nvPr/>
              </p:nvSpPr>
              <p:spPr>
                <a:xfrm>
                  <a:off x="2428380" y="3158749"/>
                  <a:ext cx="287258" cy="338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black"/>
                      </a:solidFill>
                      <a:latin typeface="Book Antiqua" pitchFamily="18" charset="0"/>
                    </a:rPr>
                    <a:t>5</a:t>
                  </a:r>
                  <a:endParaRPr lang="en-US" sz="1600" b="1" i="1" baseline="30000" dirty="0">
                    <a:solidFill>
                      <a:prstClr val="black"/>
                    </a:solidFill>
                    <a:latin typeface="Book Antiqua" pitchFamily="18" charset="0"/>
                  </a:endParaRPr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434609" y="3485876"/>
                  <a:ext cx="274801" cy="0"/>
                </a:xfrm>
                <a:prstGeom prst="line">
                  <a:avLst/>
                </a:prstGeom>
                <a:ln w="1270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TextBox 133"/>
                <p:cNvSpPr txBox="1"/>
                <p:nvPr/>
              </p:nvSpPr>
              <p:spPr>
                <a:xfrm>
                  <a:off x="2377084" y="3474135"/>
                  <a:ext cx="389850" cy="338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black"/>
                      </a:solidFill>
                      <a:latin typeface="Book Antiqua" pitchFamily="18" charset="0"/>
                    </a:rPr>
                    <a:t>18</a:t>
                  </a:r>
                  <a:endParaRPr lang="en-US" sz="1600" b="1" baseline="30000" dirty="0">
                    <a:solidFill>
                      <a:prstClr val="black"/>
                    </a:solidFill>
                    <a:latin typeface="Book Antiqua" pitchFamily="18" charset="0"/>
                  </a:endParaRPr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>
                <a:off x="2004165" y="4083427"/>
                <a:ext cx="1077539" cy="33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1 kmh</a:t>
                </a:r>
                <a:r>
                  <a:rPr lang="en-US" sz="1600" b="1" baseline="30000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-1  </a:t>
                </a:r>
                <a:r>
                  <a:rPr lang="en-US" sz="1600" b="1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=</a:t>
                </a:r>
                <a:endParaRPr lang="en-US" sz="1600" b="1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324988" y="4083498"/>
                <a:ext cx="572593" cy="33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ms</a:t>
                </a:r>
                <a:r>
                  <a:rPr lang="en-US" sz="1600" b="1" baseline="30000" dirty="0" smtClean="0">
                    <a:solidFill>
                      <a:prstClr val="black"/>
                    </a:solidFill>
                    <a:latin typeface="Book Antiqua" pitchFamily="18" charset="0"/>
                    <a:sym typeface="Symbol"/>
                  </a:rPr>
                  <a:t>-1</a:t>
                </a:r>
                <a:endParaRPr lang="en-US" sz="1600" b="1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</p:grpSp>
      <p:sp>
        <p:nvSpPr>
          <p:cNvPr id="135" name="Rounded Rectangle 134"/>
          <p:cNvSpPr/>
          <p:nvPr/>
        </p:nvSpPr>
        <p:spPr>
          <a:xfrm>
            <a:off x="251520" y="1473862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1066800" y="1455966"/>
            <a:ext cx="19772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Velocity of car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1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(u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2959360" y="1455966"/>
            <a:ext cx="134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52 km h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1066800" y="1701815"/>
            <a:ext cx="19628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Velocity of car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2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(u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>
            <a:off x="2944903" y="1701815"/>
            <a:ext cx="134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34 km h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1115616" y="1932808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(t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2934017" y="1932808"/>
            <a:ext cx="902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5 sec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1115616" y="2182851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(t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2934017" y="2182851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10 sec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51520" y="2439618"/>
            <a:ext cx="1068491" cy="338554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45" name="Rectangle 144"/>
          <p:cNvSpPr>
            <a:spLocks noChangeArrowheads="1"/>
          </p:cNvSpPr>
          <p:nvPr/>
        </p:nvSpPr>
        <p:spPr bwMode="auto">
          <a:xfrm>
            <a:off x="1082957" y="2439618"/>
            <a:ext cx="32277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covered by first car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4305072" y="2439618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1141902" y="2666417"/>
            <a:ext cx="3168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covered by second car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305072" y="2666417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421384" y="54520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7" name="Rectangle 156"/>
          <p:cNvSpPr>
            <a:spLocks noChangeArrowheads="1"/>
          </p:cNvSpPr>
          <p:nvPr/>
        </p:nvSpPr>
        <p:spPr bwMode="auto">
          <a:xfrm>
            <a:off x="244085" y="3214566"/>
            <a:ext cx="3251839" cy="584775"/>
          </a:xfrm>
          <a:prstGeom prst="rect">
            <a:avLst/>
          </a:prstGeom>
          <a:solidFill>
            <a:srgbClr val="7DFBF8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The area under speed time graph represents distance travelled.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234508" y="4068408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833208" y="4105328"/>
            <a:ext cx="4026823" cy="52855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The second car travels further after the brakes are applied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72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0"/>
                            </p:stCondLst>
                            <p:childTnLst>
                              <p:par>
                                <p:cTn id="4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6" grpId="0"/>
      <p:bldP spid="17" grpId="0"/>
      <p:bldP spid="18" grpId="0"/>
      <p:bldP spid="19" grpId="0"/>
      <p:bldP spid="20" grpId="0"/>
      <p:bldP spid="23" grpId="0"/>
      <p:bldP spid="24" grpId="0"/>
      <p:bldP spid="26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6" grpId="1"/>
      <p:bldP spid="37" grpId="0"/>
      <p:bldP spid="42" grpId="0"/>
      <p:bldP spid="43" grpId="0"/>
      <p:bldP spid="43" grpId="1"/>
      <p:bldP spid="44" grpId="0"/>
      <p:bldP spid="49" grpId="0"/>
      <p:bldP spid="50" grpId="0"/>
      <p:bldP spid="55" grpId="0"/>
      <p:bldP spid="60" grpId="0"/>
      <p:bldP spid="61" grpId="0"/>
      <p:bldP spid="62" grpId="0"/>
      <p:bldP spid="64" grpId="0"/>
      <p:bldP spid="69" grpId="0"/>
      <p:bldP spid="70" grpId="0"/>
      <p:bldP spid="71" grpId="0"/>
      <p:bldP spid="72" grpId="0"/>
      <p:bldP spid="77" grpId="0"/>
      <p:bldP spid="82" grpId="0"/>
      <p:bldP spid="83" grpId="0"/>
      <p:bldP spid="84" grpId="0"/>
      <p:bldP spid="98" grpId="0" animBg="1"/>
      <p:bldP spid="98" grpId="1" animBg="1"/>
      <p:bldP spid="101" grpId="0"/>
      <p:bldP spid="102" grpId="0" animBg="1"/>
      <p:bldP spid="103" grpId="0"/>
      <p:bldP spid="104" grpId="0" animBg="1"/>
      <p:bldP spid="104" grpId="1" animBg="1"/>
      <p:bldP spid="105" grpId="0"/>
      <p:bldP spid="105" grpId="1"/>
      <p:bldP spid="106" grpId="0"/>
      <p:bldP spid="106" grpId="1"/>
      <p:bldP spid="107" grpId="0" animBg="1"/>
      <p:bldP spid="107" grpId="1" animBg="1"/>
      <p:bldP spid="108" grpId="0"/>
      <p:bldP spid="109" grpId="0"/>
      <p:bldP spid="110" grpId="0"/>
      <p:bldP spid="112" grpId="0"/>
      <p:bldP spid="116" grpId="0"/>
      <p:bldP spid="118" grpId="0" animBg="1"/>
      <p:bldP spid="120" grpId="0"/>
      <p:bldP spid="122" grpId="0"/>
      <p:bldP spid="124" grpId="0"/>
      <p:bldP spid="125" grpId="0" animBg="1"/>
      <p:bldP spid="135" grpId="0" animBg="1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 animBg="1"/>
      <p:bldP spid="145" grpId="0"/>
      <p:bldP spid="146" grpId="0"/>
      <p:bldP spid="147" grpId="0"/>
      <p:bldP spid="148" grpId="0"/>
      <p:bldP spid="157" grpId="0" animBg="1"/>
      <p:bldP spid="157" grpId="1" animBg="1"/>
      <p:bldP spid="158" grpId="0" animBg="1"/>
      <p:bldP spid="15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720" y="232069"/>
            <a:ext cx="8207326" cy="1107348"/>
            <a:chOff x="426720" y="88457"/>
            <a:chExt cx="8207326" cy="1107348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88457"/>
              <a:ext cx="7860304" cy="1107348"/>
              <a:chOff x="762088" y="-108269"/>
              <a:chExt cx="7776964" cy="1107348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26529"/>
                <a:ext cx="7750867" cy="995155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1063232" y="-108269"/>
                <a:ext cx="7475820" cy="11073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The speed-time graph for a car is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shown below. </a:t>
                </a:r>
              </a:p>
              <a:p>
                <a:pPr marL="360363" indent="-360363" algn="l"/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(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a)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Find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how far does the car travel in the first 4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seconds. Shade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the area on the graph that represents the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distance travelled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by the car during the period.</a:t>
                </a:r>
              </a:p>
              <a:p>
                <a:pPr marL="360363" indent="-360363" algn="l"/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(b)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	Which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part of the graph represents uniform motion of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car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?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13199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pic>
        <p:nvPicPr>
          <p:cNvPr id="82" name="Picture 81" descr="untitled.JPG"/>
          <p:cNvPicPr>
            <a:picLocks noChangeAspect="1"/>
          </p:cNvPicPr>
          <p:nvPr/>
        </p:nvPicPr>
        <p:blipFill rotWithShape="1">
          <a:blip r:embed="rId3" cstate="print"/>
          <a:srcRect l="-2686" t="28860" r="2686" b="-8532"/>
          <a:stretch/>
        </p:blipFill>
        <p:spPr>
          <a:xfrm>
            <a:off x="5292080" y="1426314"/>
            <a:ext cx="3334596" cy="3255794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 rot="16200000">
            <a:off x="4766156" y="2296443"/>
            <a:ext cx="1463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Speed (ms</a:t>
            </a:r>
            <a:r>
              <a:rPr lang="en-US" sz="1400" b="1" baseline="30000" dirty="0" smtClean="0">
                <a:solidFill>
                  <a:srgbClr val="FF0000"/>
                </a:solidFill>
                <a:latin typeface="Book Antiqua" pitchFamily="18" charset="0"/>
              </a:rPr>
              <a:t>–1</a:t>
            </a: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)</a:t>
            </a:r>
            <a:endParaRPr lang="en-US" sz="1400" b="1" baseline="30000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786508" y="4068244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/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Time (s)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03015" y="376118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753586" y="387314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4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7357988" y="3811218"/>
            <a:ext cx="0" cy="106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198853" y="385885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6</a:t>
            </a:r>
          </a:p>
        </p:txBody>
      </p:sp>
      <p:cxnSp>
        <p:nvCxnSpPr>
          <p:cNvPr id="89" name="Straight Connector 88"/>
          <p:cNvCxnSpPr/>
          <p:nvPr/>
        </p:nvCxnSpPr>
        <p:spPr>
          <a:xfrm rot="16200000">
            <a:off x="5939489" y="3249963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16200000">
            <a:off x="5934726" y="2766633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63638" y="31627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563638" y="269627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4</a:t>
            </a:r>
          </a:p>
        </p:txBody>
      </p:sp>
      <p:cxnSp>
        <p:nvCxnSpPr>
          <p:cNvPr id="93" name="Straight Connector 92"/>
          <p:cNvCxnSpPr/>
          <p:nvPr/>
        </p:nvCxnSpPr>
        <p:spPr>
          <a:xfrm rot="16200000">
            <a:off x="5928622" y="1805164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58199" y="173480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8</a:t>
            </a:r>
          </a:p>
        </p:txBody>
      </p:sp>
      <p:cxnSp>
        <p:nvCxnSpPr>
          <p:cNvPr id="95" name="Straight Connector 94"/>
          <p:cNvCxnSpPr/>
          <p:nvPr/>
        </p:nvCxnSpPr>
        <p:spPr>
          <a:xfrm rot="16200000">
            <a:off x="5939489" y="2285355"/>
            <a:ext cx="0" cy="182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63638" y="220070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6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7790543" y="3802605"/>
            <a:ext cx="0" cy="1144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634582" y="383980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8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8230131" y="3809601"/>
            <a:ext cx="0" cy="109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003834" y="3839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10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314653" y="386859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rial" charset="0"/>
              </a:rPr>
              <a:t>2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6473095" y="3806219"/>
            <a:ext cx="0" cy="1167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916553" y="3798408"/>
            <a:ext cx="0" cy="125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696729" y="4185204"/>
            <a:ext cx="32186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6031745" y="1646654"/>
            <a:ext cx="10757" cy="21732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6027334" y="3811386"/>
            <a:ext cx="2470286" cy="27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14209" y="2468780"/>
            <a:ext cx="43397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The area under speed time graph represents distance travelled.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04683" y="3328974"/>
            <a:ext cx="2319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Area of shaded region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46834" y="3327118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2981474" y="3188860"/>
            <a:ext cx="238541" cy="616219"/>
            <a:chOff x="4397809" y="2636263"/>
            <a:chExt cx="238541" cy="616219"/>
          </a:xfrm>
        </p:grpSpPr>
        <p:sp>
          <p:nvSpPr>
            <p:cNvPr id="46" name="TextBox 45"/>
            <p:cNvSpPr txBox="1"/>
            <p:nvPr/>
          </p:nvSpPr>
          <p:spPr>
            <a:xfrm>
              <a:off x="4419410" y="2636263"/>
              <a:ext cx="1953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97809" y="2913928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423518" y="2944372"/>
              <a:ext cx="187123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3160414" y="3325733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b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10930" y="3324348"/>
            <a:ext cx="486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h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73504" y="3818835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013408" y="3680577"/>
            <a:ext cx="238541" cy="616219"/>
            <a:chOff x="4397809" y="2636263"/>
            <a:chExt cx="238541" cy="616219"/>
          </a:xfrm>
        </p:grpSpPr>
        <p:sp>
          <p:nvSpPr>
            <p:cNvPr id="53" name="TextBox 52"/>
            <p:cNvSpPr txBox="1"/>
            <p:nvPr/>
          </p:nvSpPr>
          <p:spPr>
            <a:xfrm>
              <a:off x="4419410" y="2636263"/>
              <a:ext cx="1953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97809" y="2913928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4423518" y="2944372"/>
              <a:ext cx="187123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3187084" y="3817450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4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537600" y="3816065"/>
            <a:ext cx="463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6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3071644" y="4039724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34847" y="3870252"/>
            <a:ext cx="135177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494430" y="363348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2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154700" y="408263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16308" y="383802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200912" y="3836638"/>
            <a:ext cx="623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12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14210" y="4319577"/>
            <a:ext cx="4006990" cy="584775"/>
          </a:xfrm>
          <a:prstGeom prst="rect">
            <a:avLst/>
          </a:prstGeom>
          <a:solidFill>
            <a:srgbClr val="7DFBF8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  <a:latin typeface="Book Antiqua" pitchFamily="18" charset="0"/>
              </a:rPr>
              <a:t>For uniform motion speed-time graph is a straight line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parallel </a:t>
            </a:r>
            <a:r>
              <a:rPr lang="en-US" sz="1600" b="1" dirty="0">
                <a:solidFill>
                  <a:schemeClr val="dk1"/>
                </a:solidFill>
                <a:latin typeface="Book Antiqua" pitchFamily="18" charset="0"/>
              </a:rPr>
              <a:t>to x-axis.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514209" y="4340988"/>
            <a:ext cx="41263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Part of graph between 6 s to 10 s represents uniform motion of car.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88416" y="139204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1331640" y="1374146"/>
            <a:ext cx="3570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(i)  Distance travelled 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in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first 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4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s = ?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335068" y="1679510"/>
            <a:ext cx="34562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(ii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Part which represents 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uniform motion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 = ?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95536" y="2180748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59909" y="2468780"/>
            <a:ext cx="4258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(i)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514209" y="2991789"/>
            <a:ext cx="32132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Distance travelled in first 4 s</a:t>
            </a:r>
            <a:endParaRPr lang="en-US" sz="16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2934866" y="3320158"/>
            <a:ext cx="16860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Area of triangle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3" name="Freeform 112"/>
          <p:cNvSpPr/>
          <p:nvPr/>
        </p:nvSpPr>
        <p:spPr>
          <a:xfrm>
            <a:off x="6042502" y="2347218"/>
            <a:ext cx="876300" cy="1439673"/>
          </a:xfrm>
          <a:custGeom>
            <a:avLst/>
            <a:gdLst>
              <a:gd name="connsiteX0" fmla="*/ 876300 w 876300"/>
              <a:gd name="connsiteY0" fmla="*/ 0 h 1447800"/>
              <a:gd name="connsiteX1" fmla="*/ 876300 w 876300"/>
              <a:gd name="connsiteY1" fmla="*/ 1447800 h 1447800"/>
              <a:gd name="connsiteX2" fmla="*/ 0 w 876300"/>
              <a:gd name="connsiteY2" fmla="*/ 1447800 h 1447800"/>
              <a:gd name="connsiteX3" fmla="*/ 876300 w 876300"/>
              <a:gd name="connsiteY3" fmla="*/ 0 h 1447800"/>
              <a:gd name="connsiteX0" fmla="*/ 876300 w 876300"/>
              <a:gd name="connsiteY0" fmla="*/ 0 h 1447800"/>
              <a:gd name="connsiteX1" fmla="*/ 876300 w 876300"/>
              <a:gd name="connsiteY1" fmla="*/ 1447800 h 1447800"/>
              <a:gd name="connsiteX2" fmla="*/ 0 w 876300"/>
              <a:gd name="connsiteY2" fmla="*/ 1447800 h 1447800"/>
              <a:gd name="connsiteX3" fmla="*/ 876300 w 876300"/>
              <a:gd name="connsiteY3" fmla="*/ 0 h 1447800"/>
              <a:gd name="connsiteX0" fmla="*/ 876300 w 876300"/>
              <a:gd name="connsiteY0" fmla="*/ 0 h 1447800"/>
              <a:gd name="connsiteX1" fmla="*/ 876300 w 876300"/>
              <a:gd name="connsiteY1" fmla="*/ 1447800 h 1447800"/>
              <a:gd name="connsiteX2" fmla="*/ 0 w 876300"/>
              <a:gd name="connsiteY2" fmla="*/ 1447800 h 1447800"/>
              <a:gd name="connsiteX3" fmla="*/ 876300 w 876300"/>
              <a:gd name="connsiteY3" fmla="*/ 0 h 1447800"/>
              <a:gd name="connsiteX0" fmla="*/ 876300 w 876300"/>
              <a:gd name="connsiteY0" fmla="*/ 0 h 1447800"/>
              <a:gd name="connsiteX1" fmla="*/ 876300 w 876300"/>
              <a:gd name="connsiteY1" fmla="*/ 1447800 h 1447800"/>
              <a:gd name="connsiteX2" fmla="*/ 0 w 876300"/>
              <a:gd name="connsiteY2" fmla="*/ 1447800 h 1447800"/>
              <a:gd name="connsiteX3" fmla="*/ 876300 w 876300"/>
              <a:gd name="connsiteY3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300" h="1447800">
                <a:moveTo>
                  <a:pt x="876300" y="0"/>
                </a:moveTo>
                <a:lnTo>
                  <a:pt x="876300" y="1447800"/>
                </a:lnTo>
                <a:lnTo>
                  <a:pt x="0" y="1447800"/>
                </a:lnTo>
                <a:cubicBezTo>
                  <a:pt x="82550" y="969962"/>
                  <a:pt x="341313" y="368300"/>
                  <a:pt x="876300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6337380" y="3493072"/>
            <a:ext cx="303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 Antiqua" pitchFamily="18" charset="0"/>
              </a:rPr>
              <a:t>b</a:t>
            </a:r>
            <a:endParaRPr lang="en-US" sz="1600" b="1" dirty="0">
              <a:solidFill>
                <a:srgbClr val="FFFF00"/>
              </a:solidFill>
              <a:latin typeface="Book Antiqua" pitchFamily="18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6610190" y="2942798"/>
            <a:ext cx="303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 Antiqua" pitchFamily="18" charset="0"/>
              </a:rPr>
              <a:t>h</a:t>
            </a:r>
            <a:endParaRPr lang="en-US" sz="1600" b="1" dirty="0">
              <a:solidFill>
                <a:srgbClr val="FFFF00"/>
              </a:solidFill>
              <a:latin typeface="Book Antiqua" pitchFamily="18" charset="0"/>
            </a:endParaRPr>
          </a:p>
        </p:txBody>
      </p:sp>
      <p:sp>
        <p:nvSpPr>
          <p:cNvPr id="112" name="Freeform 111"/>
          <p:cNvSpPr/>
          <p:nvPr/>
        </p:nvSpPr>
        <p:spPr>
          <a:xfrm>
            <a:off x="6032979" y="2237576"/>
            <a:ext cx="2214562" cy="1574081"/>
          </a:xfrm>
          <a:custGeom>
            <a:avLst/>
            <a:gdLst>
              <a:gd name="connsiteX0" fmla="*/ 0 w 2219325"/>
              <a:gd name="connsiteY0" fmla="*/ 1438275 h 1438275"/>
              <a:gd name="connsiteX1" fmla="*/ 1347787 w 2219325"/>
              <a:gd name="connsiteY1" fmla="*/ 0 h 1438275"/>
              <a:gd name="connsiteX2" fmla="*/ 2219325 w 2219325"/>
              <a:gd name="connsiteY2" fmla="*/ 0 h 1438275"/>
              <a:gd name="connsiteX0" fmla="*/ 0 w 2219325"/>
              <a:gd name="connsiteY0" fmla="*/ 1438275 h 1438275"/>
              <a:gd name="connsiteX1" fmla="*/ 1347787 w 2219325"/>
              <a:gd name="connsiteY1" fmla="*/ 0 h 1438275"/>
              <a:gd name="connsiteX2" fmla="*/ 2219325 w 2219325"/>
              <a:gd name="connsiteY2" fmla="*/ 0 h 1438275"/>
              <a:gd name="connsiteX0" fmla="*/ 0 w 2219325"/>
              <a:gd name="connsiteY0" fmla="*/ 1438275 h 1438275"/>
              <a:gd name="connsiteX1" fmla="*/ 1347787 w 2219325"/>
              <a:gd name="connsiteY1" fmla="*/ 0 h 1438275"/>
              <a:gd name="connsiteX2" fmla="*/ 2219325 w 2219325"/>
              <a:gd name="connsiteY2" fmla="*/ 0 h 1438275"/>
              <a:gd name="connsiteX0" fmla="*/ 0 w 2219325"/>
              <a:gd name="connsiteY0" fmla="*/ 1438275 h 1438275"/>
              <a:gd name="connsiteX1" fmla="*/ 1347787 w 2219325"/>
              <a:gd name="connsiteY1" fmla="*/ 0 h 1438275"/>
              <a:gd name="connsiteX2" fmla="*/ 2219325 w 2219325"/>
              <a:gd name="connsiteY2" fmla="*/ 0 h 1438275"/>
              <a:gd name="connsiteX0" fmla="*/ 0 w 2214562"/>
              <a:gd name="connsiteY0" fmla="*/ 1457325 h 1457325"/>
              <a:gd name="connsiteX1" fmla="*/ 1343024 w 2214562"/>
              <a:gd name="connsiteY1" fmla="*/ 0 h 1457325"/>
              <a:gd name="connsiteX2" fmla="*/ 2214562 w 2214562"/>
              <a:gd name="connsiteY2" fmla="*/ 0 h 1457325"/>
              <a:gd name="connsiteX0" fmla="*/ 0 w 2214562"/>
              <a:gd name="connsiteY0" fmla="*/ 1466197 h 1466197"/>
              <a:gd name="connsiteX1" fmla="*/ 1290637 w 2214562"/>
              <a:gd name="connsiteY1" fmla="*/ 0 h 1466197"/>
              <a:gd name="connsiteX2" fmla="*/ 2214562 w 2214562"/>
              <a:gd name="connsiteY2" fmla="*/ 8872 h 146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4562" h="1466197">
                <a:moveTo>
                  <a:pt x="0" y="1466197"/>
                </a:moveTo>
                <a:cubicBezTo>
                  <a:pt x="111124" y="834372"/>
                  <a:pt x="646113" y="3175"/>
                  <a:pt x="1290637" y="0"/>
                </a:cubicBezTo>
                <a:lnTo>
                  <a:pt x="2214562" y="887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Freeform 115"/>
          <p:cNvSpPr/>
          <p:nvPr/>
        </p:nvSpPr>
        <p:spPr>
          <a:xfrm>
            <a:off x="6034565" y="2385214"/>
            <a:ext cx="882650" cy="1417636"/>
          </a:xfrm>
          <a:custGeom>
            <a:avLst/>
            <a:gdLst>
              <a:gd name="connsiteX0" fmla="*/ 882650 w 882650"/>
              <a:gd name="connsiteY0" fmla="*/ 0 h 1612900"/>
              <a:gd name="connsiteX1" fmla="*/ 882650 w 882650"/>
              <a:gd name="connsiteY1" fmla="*/ 1612900 h 1612900"/>
              <a:gd name="connsiteX2" fmla="*/ 0 w 882650"/>
              <a:gd name="connsiteY2" fmla="*/ 1612900 h 1612900"/>
              <a:gd name="connsiteX3" fmla="*/ 882650 w 882650"/>
              <a:gd name="connsiteY3" fmla="*/ 0 h 161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650" h="1612900">
                <a:moveTo>
                  <a:pt x="882650" y="0"/>
                </a:moveTo>
                <a:lnTo>
                  <a:pt x="882650" y="1612900"/>
                </a:lnTo>
                <a:lnTo>
                  <a:pt x="0" y="1612900"/>
                </a:lnTo>
                <a:lnTo>
                  <a:pt x="882650" y="0"/>
                </a:ln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7361720" y="2237576"/>
            <a:ext cx="0" cy="1584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8242929" y="2242509"/>
            <a:ext cx="0" cy="158400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7356952" y="2237576"/>
            <a:ext cx="895350" cy="0"/>
          </a:xfrm>
          <a:custGeom>
            <a:avLst/>
            <a:gdLst>
              <a:gd name="connsiteX0" fmla="*/ 0 w 895350"/>
              <a:gd name="connsiteY0" fmla="*/ 0 h 0"/>
              <a:gd name="connsiteX1" fmla="*/ 895350 w 8953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95350">
                <a:moveTo>
                  <a:pt x="0" y="0"/>
                </a:moveTo>
                <a:lnTo>
                  <a:pt x="895350" y="0"/>
                </a:lnTo>
              </a:path>
            </a:pathLst>
          </a:custGeom>
          <a:noFill/>
          <a:ln>
            <a:solidFill>
              <a:srgbClr val="FFFF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209562" y="4340988"/>
            <a:ext cx="4735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(ii)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3822891" y="4340634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421592" y="4377554"/>
            <a:ext cx="4201616" cy="52855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400050" indent="-400050">
              <a:buAutoNum type="romanLcParenBoth"/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Distance travelled in first 4 s is 12 m</a:t>
            </a:r>
          </a:p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(ii)  Motion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is uniform after the 6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th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 second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rot="16200000">
            <a:off x="5354522" y="1646654"/>
            <a:ext cx="32186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ular Callout 75"/>
          <p:cNvSpPr>
            <a:spLocks noChangeArrowheads="1"/>
          </p:cNvSpPr>
          <p:nvPr/>
        </p:nvSpPr>
        <p:spPr bwMode="auto">
          <a:xfrm>
            <a:off x="6366056" y="1553103"/>
            <a:ext cx="1952851" cy="578882"/>
          </a:xfrm>
          <a:prstGeom prst="wedgeRoundRectCallout">
            <a:avLst>
              <a:gd name="adj1" fmla="val -21859"/>
              <a:gd name="adj2" fmla="val 101488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Shaded region is similar to a triangle </a:t>
            </a:r>
            <a:endParaRPr lang="en-US" sz="1400" b="1" dirty="0">
              <a:solidFill>
                <a:sysClr val="windowText" lastClr="0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3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8" grpId="0"/>
      <p:bldP spid="91" grpId="0"/>
      <p:bldP spid="92" grpId="0"/>
      <p:bldP spid="94" grpId="0"/>
      <p:bldP spid="96" grpId="0"/>
      <p:bldP spid="98" grpId="0"/>
      <p:bldP spid="100" grpId="0"/>
      <p:bldP spid="101" grpId="0"/>
      <p:bldP spid="42" grpId="0"/>
      <p:bldP spid="43" grpId="0"/>
      <p:bldP spid="44" grpId="0"/>
      <p:bldP spid="49" grpId="0"/>
      <p:bldP spid="50" grpId="0"/>
      <p:bldP spid="51" grpId="0"/>
      <p:bldP spid="56" grpId="0"/>
      <p:bldP spid="57" grpId="0"/>
      <p:bldP spid="60" grpId="0"/>
      <p:bldP spid="61" grpId="0"/>
      <p:bldP spid="62" grpId="0"/>
      <p:bldP spid="63" grpId="0"/>
      <p:bldP spid="64" grpId="0" animBg="1"/>
      <p:bldP spid="64" grpId="1" animBg="1"/>
      <p:bldP spid="65" grpId="0"/>
      <p:bldP spid="66" grpId="0" animBg="1"/>
      <p:bldP spid="67" grpId="0"/>
      <p:bldP spid="68" grpId="0"/>
      <p:bldP spid="72" grpId="0" animBg="1"/>
      <p:bldP spid="73" grpId="0"/>
      <p:bldP spid="74" grpId="0"/>
      <p:bldP spid="77" grpId="0"/>
      <p:bldP spid="77" grpId="1"/>
      <p:bldP spid="113" grpId="0" animBg="1"/>
      <p:bldP spid="78" grpId="0"/>
      <p:bldP spid="79" grpId="0"/>
      <p:bldP spid="112" grpId="0" animBg="1"/>
      <p:bldP spid="116" grpId="0" animBg="1"/>
      <p:bldP spid="14" grpId="0" animBg="1"/>
      <p:bldP spid="118" grpId="0"/>
      <p:bldP spid="109" grpId="0" animBg="1"/>
      <p:bldP spid="110" grpId="0" animBg="1"/>
      <p:bldP spid="76" grpId="0" animBg="1"/>
      <p:bldP spid="76" grpId="1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62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5" name="Cloud Callout 3"/>
            <p:cNvSpPr/>
            <p:nvPr/>
          </p:nvSpPr>
          <p:spPr>
            <a:xfrm>
              <a:off x="1028890" y="454939"/>
              <a:ext cx="7359534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What can you say about the motion of an object </a:t>
              </a:r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whose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distance time graph is a straight lint parallel to the time axis?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841" y="1203598"/>
            <a:ext cx="48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The object is stationary, i.e., at rest.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15816" y="2078697"/>
            <a:ext cx="2092596" cy="1584944"/>
            <a:chOff x="2362200" y="-1682750"/>
            <a:chExt cx="2092596" cy="1584944"/>
          </a:xfrm>
        </p:grpSpPr>
        <p:sp>
          <p:nvSpPr>
            <p:cNvPr id="10" name="Freeform 9"/>
            <p:cNvSpPr/>
            <p:nvPr/>
          </p:nvSpPr>
          <p:spPr>
            <a:xfrm>
              <a:off x="2662794" y="-1620605"/>
              <a:ext cx="1511300" cy="1238250"/>
            </a:xfrm>
            <a:custGeom>
              <a:avLst/>
              <a:gdLst>
                <a:gd name="connsiteX0" fmla="*/ 0 w 1511300"/>
                <a:gd name="connsiteY0" fmla="*/ 0 h 1066800"/>
                <a:gd name="connsiteX1" fmla="*/ 0 w 1511300"/>
                <a:gd name="connsiteY1" fmla="*/ 1066800 h 1066800"/>
                <a:gd name="connsiteX2" fmla="*/ 1511300 w 1511300"/>
                <a:gd name="connsiteY2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1300" h="1066800">
                  <a:moveTo>
                    <a:pt x="0" y="0"/>
                  </a:moveTo>
                  <a:lnTo>
                    <a:pt x="0" y="1066800"/>
                  </a:lnTo>
                  <a:lnTo>
                    <a:pt x="1511300" y="1066800"/>
                  </a:lnTo>
                </a:path>
              </a:pathLst>
            </a:custGeom>
            <a:noFill/>
            <a:ln w="19050">
              <a:solidFill>
                <a:srgbClr val="3333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662794" y="-971550"/>
              <a:ext cx="1504744" cy="0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 bwMode="auto">
            <a:xfrm>
              <a:off x="4167538" y="-513304"/>
              <a:ext cx="28725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X</a:t>
              </a:r>
              <a:endParaRPr lang="en-US" sz="1200" b="1" dirty="0">
                <a:latin typeface="Book Antiqua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2362200" y="-1682750"/>
              <a:ext cx="28725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Y</a:t>
              </a:r>
              <a:endParaRPr lang="en-US" sz="1200" b="1" dirty="0">
                <a:latin typeface="Book Antiqua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246948" y="-236305"/>
              <a:ext cx="269200" cy="0"/>
            </a:xfrm>
            <a:prstGeom prst="straightConnector1">
              <a:avLst/>
            </a:prstGeom>
            <a:ln>
              <a:solidFill>
                <a:srgbClr val="9900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 bwMode="auto">
            <a:xfrm>
              <a:off x="3074486" y="-374805"/>
              <a:ext cx="2359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t</a:t>
              </a:r>
              <a:endParaRPr lang="en-US" sz="1200" b="1" dirty="0">
                <a:latin typeface="Book Antiqua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16200000">
              <a:off x="2396798" y="-1105005"/>
              <a:ext cx="269200" cy="0"/>
            </a:xfrm>
            <a:prstGeom prst="straightConnector1">
              <a:avLst/>
            </a:prstGeom>
            <a:ln>
              <a:solidFill>
                <a:srgbClr val="9900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 bwMode="auto">
            <a:xfrm>
              <a:off x="2390752" y="-1006446"/>
              <a:ext cx="25359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>
                  <a:latin typeface="Book Antiqua" pitchFamily="18" charset="0"/>
                </a:rPr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2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862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3" name="Cloud Callout 3"/>
            <p:cNvSpPr/>
            <p:nvPr/>
          </p:nvSpPr>
          <p:spPr>
            <a:xfrm>
              <a:off x="1028890" y="464315"/>
              <a:ext cx="7359534" cy="677585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What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can you say about the motion of an object if its speed-time graph is a straight line parallel to time axis?	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841" y="1203598"/>
            <a:ext cx="691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It indicates that the object is moving with uniform speed.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15816" y="2078697"/>
            <a:ext cx="2092596" cy="1584944"/>
            <a:chOff x="2362200" y="-1682750"/>
            <a:chExt cx="2092596" cy="1584944"/>
          </a:xfrm>
        </p:grpSpPr>
        <p:sp>
          <p:nvSpPr>
            <p:cNvPr id="10" name="Freeform 9"/>
            <p:cNvSpPr/>
            <p:nvPr/>
          </p:nvSpPr>
          <p:spPr>
            <a:xfrm>
              <a:off x="2662794" y="-1620605"/>
              <a:ext cx="1511300" cy="1238250"/>
            </a:xfrm>
            <a:custGeom>
              <a:avLst/>
              <a:gdLst>
                <a:gd name="connsiteX0" fmla="*/ 0 w 1511300"/>
                <a:gd name="connsiteY0" fmla="*/ 0 h 1066800"/>
                <a:gd name="connsiteX1" fmla="*/ 0 w 1511300"/>
                <a:gd name="connsiteY1" fmla="*/ 1066800 h 1066800"/>
                <a:gd name="connsiteX2" fmla="*/ 1511300 w 1511300"/>
                <a:gd name="connsiteY2" fmla="*/ 10668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1300" h="1066800">
                  <a:moveTo>
                    <a:pt x="0" y="0"/>
                  </a:moveTo>
                  <a:lnTo>
                    <a:pt x="0" y="1066800"/>
                  </a:lnTo>
                  <a:lnTo>
                    <a:pt x="1511300" y="1066800"/>
                  </a:lnTo>
                </a:path>
              </a:pathLst>
            </a:custGeom>
            <a:noFill/>
            <a:ln w="19050">
              <a:solidFill>
                <a:srgbClr val="3333FF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662794" y="-971550"/>
              <a:ext cx="1504744" cy="0"/>
            </a:xfrm>
            <a:prstGeom prst="line">
              <a:avLst/>
            </a:prstGeom>
            <a:ln w="1905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 bwMode="auto">
            <a:xfrm>
              <a:off x="4167538" y="-513304"/>
              <a:ext cx="28725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X</a:t>
              </a:r>
              <a:endParaRPr lang="en-US" sz="1200" b="1" dirty="0">
                <a:latin typeface="Book Antiqua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2362200" y="-1682750"/>
              <a:ext cx="28725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Y</a:t>
              </a:r>
              <a:endParaRPr lang="en-US" sz="1200" b="1" dirty="0">
                <a:latin typeface="Book Antiqua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246948" y="-236305"/>
              <a:ext cx="269200" cy="0"/>
            </a:xfrm>
            <a:prstGeom prst="straightConnector1">
              <a:avLst/>
            </a:prstGeom>
            <a:ln>
              <a:solidFill>
                <a:srgbClr val="9900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 bwMode="auto">
            <a:xfrm>
              <a:off x="3074486" y="-374805"/>
              <a:ext cx="2359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t</a:t>
              </a:r>
              <a:endParaRPr lang="en-US" sz="1200" b="1" dirty="0">
                <a:latin typeface="Book Antiqua" pitchFamily="18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16200000">
              <a:off x="2396798" y="-1105005"/>
              <a:ext cx="269200" cy="0"/>
            </a:xfrm>
            <a:prstGeom prst="straightConnector1">
              <a:avLst/>
            </a:prstGeom>
            <a:ln>
              <a:solidFill>
                <a:srgbClr val="9900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 bwMode="auto">
            <a:xfrm>
              <a:off x="2390752" y="-1006446"/>
              <a:ext cx="26962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 dirty="0" smtClean="0">
                  <a:latin typeface="Book Antiqua" pitchFamily="18" charset="0"/>
                </a:rPr>
                <a:t>v</a:t>
              </a:r>
              <a:endParaRPr lang="en-US" sz="1200" b="1" dirty="0"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841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454939"/>
              <a:ext cx="7359534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What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is the shape of velocity-time graph for non-uniformly accelerated motion?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4841" y="1203598"/>
            <a:ext cx="731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The velocity-time graph for non-uniformly accelerated motion can have any shape.</a:t>
            </a:r>
          </a:p>
        </p:txBody>
      </p:sp>
    </p:spTree>
    <p:extLst>
      <p:ext uri="{BB962C8B-B14F-4D97-AF65-F5344CB8AC3E}">
        <p14:creationId xmlns:p14="http://schemas.microsoft.com/office/powerpoint/2010/main" val="157106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454939"/>
              <a:ext cx="7359534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Draw the distance-time graph for a car moving with non-uniform speed.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18888" y="1111901"/>
            <a:ext cx="2333962" cy="2395953"/>
            <a:chOff x="1418888" y="742951"/>
            <a:chExt cx="2333962" cy="2395953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819275" y="9276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724149" y="18420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565180" y="1596659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Distance (in m)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06880" y="2800350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(s)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4" name="Freeform 13"/>
          <p:cNvSpPr/>
          <p:nvPr/>
        </p:nvSpPr>
        <p:spPr>
          <a:xfrm>
            <a:off x="1821180" y="1572910"/>
            <a:ext cx="1440180" cy="1546860"/>
          </a:xfrm>
          <a:custGeom>
            <a:avLst/>
            <a:gdLst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 h="1546860">
                <a:moveTo>
                  <a:pt x="0" y="1546860"/>
                </a:moveTo>
                <a:cubicBezTo>
                  <a:pt x="487680" y="1358900"/>
                  <a:pt x="1325880" y="774700"/>
                  <a:pt x="144018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0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(VIII) Physics\Friction\NeoBack-6X12ftไวน-ลบางบทค-ดย-อเก-าปร-ญญาโทการถ-ายภาพพ-นหล-งพ-มพ-ด-จ-ตอลม-ออาช-พภาพสต.jpg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050" y="0"/>
            <a:ext cx="9182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24000" y="1038420"/>
            <a:ext cx="1155568" cy="584775"/>
            <a:chOff x="1987292" y="3870191"/>
            <a:chExt cx="1155568" cy="584775"/>
          </a:xfrm>
        </p:grpSpPr>
        <p:sp>
          <p:nvSpPr>
            <p:cNvPr id="6" name="Rounded Rectangle 5"/>
            <p:cNvSpPr/>
            <p:nvPr/>
          </p:nvSpPr>
          <p:spPr>
            <a:xfrm>
              <a:off x="1987292" y="3881758"/>
              <a:ext cx="1155568" cy="545208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19807" y="3870191"/>
              <a:ext cx="11053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3300"/>
                  </a:solidFill>
                  <a:latin typeface="Comic Sans MS" pitchFamily="66" charset="0"/>
                </a:rPr>
                <a:t>Uniform Motion</a:t>
              </a:r>
              <a:endParaRPr lang="en-US" sz="1600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endParaRPr>
            </a:p>
          </p:txBody>
        </p:sp>
      </p:grpSp>
      <p:sp>
        <p:nvSpPr>
          <p:cNvPr id="4" name="Bent-Up Arrow 3"/>
          <p:cNvSpPr/>
          <p:nvPr/>
        </p:nvSpPr>
        <p:spPr>
          <a:xfrm flipH="1" flipV="1">
            <a:off x="2009778" y="514657"/>
            <a:ext cx="1506520" cy="499638"/>
          </a:xfrm>
          <a:prstGeom prst="bentUpArrow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-Up Arrow 8"/>
          <p:cNvSpPr/>
          <p:nvPr/>
        </p:nvSpPr>
        <p:spPr>
          <a:xfrm flipV="1">
            <a:off x="5623954" y="514657"/>
            <a:ext cx="1506520" cy="499638"/>
          </a:xfrm>
          <a:prstGeom prst="bentUpArrow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C:\Users\200113\Desktop\STB IXth 17-18\MOTI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792" y="256722"/>
            <a:ext cx="2454417" cy="5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205764" y="1038420"/>
            <a:ext cx="1623786" cy="584775"/>
            <a:chOff x="1987292" y="3870191"/>
            <a:chExt cx="1623786" cy="584775"/>
          </a:xfrm>
        </p:grpSpPr>
        <p:sp>
          <p:nvSpPr>
            <p:cNvPr id="14" name="Rounded Rectangle 13"/>
            <p:cNvSpPr/>
            <p:nvPr/>
          </p:nvSpPr>
          <p:spPr>
            <a:xfrm>
              <a:off x="1987292" y="3881758"/>
              <a:ext cx="1623786" cy="545208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19806" y="3870191"/>
              <a:ext cx="15912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3300"/>
                  </a:solidFill>
                  <a:latin typeface="Comic Sans MS" pitchFamily="66" charset="0"/>
                </a:rPr>
                <a:t>Non-Uniform Motion</a:t>
              </a:r>
              <a:endParaRPr lang="en-US" sz="1600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3400" y="1676221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ook Antiqua" pitchFamily="18" charset="0"/>
              </a:rPr>
              <a:t>1. The motion in which the object covers </a:t>
            </a:r>
            <a:r>
              <a:rPr lang="en-US" sz="2000" b="1" dirty="0" smtClean="0">
                <a:solidFill>
                  <a:srgbClr val="C00000"/>
                </a:solidFill>
                <a:latin typeface="Book Antiqua" pitchFamily="18" charset="0"/>
              </a:rPr>
              <a:t>equal distances in equal intervals of time</a:t>
            </a:r>
            <a:r>
              <a:rPr lang="en-US" sz="2000" b="1" dirty="0" smtClean="0">
                <a:latin typeface="Book Antiqua" pitchFamily="18" charset="0"/>
              </a:rPr>
              <a:t> is called </a:t>
            </a:r>
            <a:r>
              <a:rPr lang="en-US" sz="2000" b="1" dirty="0" smtClean="0">
                <a:solidFill>
                  <a:srgbClr val="0000CC"/>
                </a:solidFill>
                <a:latin typeface="Book Antiqua" pitchFamily="18" charset="0"/>
              </a:rPr>
              <a:t>uniform motion.</a:t>
            </a:r>
            <a:endParaRPr lang="en-US" sz="20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1676221"/>
            <a:ext cx="4038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ook Antiqua" pitchFamily="18" charset="0"/>
              </a:rPr>
              <a:t>1. The motion in which the object covers </a:t>
            </a:r>
            <a:r>
              <a:rPr lang="en-US" sz="2000" b="1" dirty="0" smtClean="0">
                <a:solidFill>
                  <a:srgbClr val="C00000"/>
                </a:solidFill>
                <a:latin typeface="Book Antiqua" pitchFamily="18" charset="0"/>
              </a:rPr>
              <a:t>unequal distances in equal intervals of time </a:t>
            </a:r>
            <a:r>
              <a:rPr lang="en-US" sz="2000" b="1" dirty="0" smtClean="0">
                <a:latin typeface="Book Antiqua" pitchFamily="18" charset="0"/>
              </a:rPr>
              <a:t>is called </a:t>
            </a:r>
            <a:r>
              <a:rPr lang="en-US" sz="2000" b="1" dirty="0" smtClean="0">
                <a:solidFill>
                  <a:srgbClr val="0000CC"/>
                </a:solidFill>
                <a:latin typeface="Book Antiqua" pitchFamily="18" charset="0"/>
              </a:rPr>
              <a:t>Non</a:t>
            </a:r>
            <a:r>
              <a:rPr lang="en-US" sz="2000" b="1" dirty="0" smtClean="0">
                <a:latin typeface="Book Antiqua" pitchFamily="18" charset="0"/>
              </a:rPr>
              <a:t>-</a:t>
            </a:r>
            <a:r>
              <a:rPr lang="en-US" sz="2000" b="1" dirty="0" smtClean="0">
                <a:solidFill>
                  <a:srgbClr val="0000CC"/>
                </a:solidFill>
                <a:latin typeface="Book Antiqua" pitchFamily="18" charset="0"/>
              </a:rPr>
              <a:t>uniform motion.</a:t>
            </a:r>
            <a:endParaRPr lang="en-US" sz="20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919977" y="2963793"/>
            <a:ext cx="2542047" cy="838200"/>
            <a:chOff x="4707221" y="-240176"/>
            <a:chExt cx="2542047" cy="838200"/>
          </a:xfrm>
        </p:grpSpPr>
        <p:sp>
          <p:nvSpPr>
            <p:cNvPr id="20" name="Rounded Rectangular Callout 19"/>
            <p:cNvSpPr/>
            <p:nvPr/>
          </p:nvSpPr>
          <p:spPr>
            <a:xfrm>
              <a:off x="4707221" y="-209937"/>
              <a:ext cx="2542047" cy="807961"/>
            </a:xfrm>
            <a:prstGeom prst="wedgeRoundRectCallout">
              <a:avLst>
                <a:gd name="adj1" fmla="val -59788"/>
                <a:gd name="adj2" fmla="val 42852"/>
                <a:gd name="adj3" fmla="val 16667"/>
              </a:avLst>
            </a:prstGeom>
            <a:solidFill>
              <a:srgbClr val="FFC000">
                <a:alpha val="53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07221" y="-240176"/>
              <a:ext cx="2465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The hands of the clock cover equal distances in equal intervals of time</a:t>
              </a:r>
            </a:p>
          </p:txBody>
        </p:sp>
      </p:grpSp>
      <p:pic>
        <p:nvPicPr>
          <p:cNvPr id="13315" name="Picture 3" descr="C:\Users\200113\Desktop\STB IXth 17-18\clock.gif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073932"/>
            <a:ext cx="1555218" cy="155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200113\Desktop\STB IXth 17-18\bird-animated-gif-26.gif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3028950"/>
            <a:ext cx="1420571" cy="1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3148065" y="3587686"/>
            <a:ext cx="2542047" cy="830997"/>
            <a:chOff x="4707221" y="-544976"/>
            <a:chExt cx="2542047" cy="830997"/>
          </a:xfrm>
        </p:grpSpPr>
        <p:sp>
          <p:nvSpPr>
            <p:cNvPr id="25" name="Rounded Rectangular Callout 24"/>
            <p:cNvSpPr/>
            <p:nvPr/>
          </p:nvSpPr>
          <p:spPr>
            <a:xfrm>
              <a:off x="4707221" y="-526255"/>
              <a:ext cx="2542047" cy="807961"/>
            </a:xfrm>
            <a:prstGeom prst="wedgeRoundRectCallout">
              <a:avLst>
                <a:gd name="adj1" fmla="val 74461"/>
                <a:gd name="adj2" fmla="val -64371"/>
                <a:gd name="adj3" fmla="val 16667"/>
              </a:avLst>
            </a:prstGeom>
            <a:solidFill>
              <a:srgbClr val="FFC000">
                <a:alpha val="53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7221" y="-544976"/>
              <a:ext cx="24658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A flying bird covers unequal distances in equal intervals of </a:t>
              </a:r>
              <a:r>
                <a:rPr lang="en-US" sz="1600" b="1" dirty="0" smtClean="0">
                  <a:latin typeface="Book Antiqua" pitchFamily="18" charset="0"/>
                </a:rPr>
                <a:t>time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3400" y="304304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ook Antiqua" pitchFamily="18" charset="0"/>
              </a:rPr>
              <a:t>2. In uniform motion </a:t>
            </a:r>
            <a:r>
              <a:rPr lang="en-US" sz="2000" b="1" dirty="0">
                <a:latin typeface="Book Antiqua" pitchFamily="18" charset="0"/>
              </a:rPr>
              <a:t> </a:t>
            </a:r>
            <a:r>
              <a:rPr lang="en-US" sz="2000" b="1" dirty="0" smtClean="0">
                <a:latin typeface="Book Antiqua" pitchFamily="18" charset="0"/>
              </a:rPr>
              <a:t>              </a:t>
            </a:r>
            <a:r>
              <a:rPr lang="en-US" sz="2000" b="1" dirty="0" smtClean="0">
                <a:solidFill>
                  <a:srgbClr val="C00000"/>
                </a:solidFill>
                <a:latin typeface="Book Antiqua" pitchFamily="18" charset="0"/>
              </a:rPr>
              <a:t>acceleration is zero</a:t>
            </a:r>
            <a:endParaRPr lang="en-US" sz="20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48414" y="304304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Book Antiqua" pitchFamily="18" charset="0"/>
              </a:rPr>
              <a:t>2. In non-uniform motion </a:t>
            </a:r>
            <a:r>
              <a:rPr lang="en-US" sz="2000" b="1" dirty="0" smtClean="0">
                <a:solidFill>
                  <a:srgbClr val="C00000"/>
                </a:solidFill>
                <a:latin typeface="Book Antiqua" pitchFamily="18" charset="0"/>
              </a:rPr>
              <a:t>acceleration is not constant</a:t>
            </a:r>
            <a:endParaRPr lang="en-US" sz="20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331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7" grpId="0"/>
      <p:bldP spid="18" grpId="0"/>
      <p:bldP spid="27" grpId="0"/>
      <p:bldP spid="2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454939"/>
              <a:ext cx="7359534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Draw the velocity-time graph of an object moving with uniform velocity.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03648" y="1224558"/>
            <a:ext cx="2277994" cy="2211288"/>
            <a:chOff x="1474856" y="927616"/>
            <a:chExt cx="2277994" cy="221128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819275" y="9276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724149" y="18420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875549" y="1723257"/>
              <a:ext cx="153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Velocity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06880" y="2800350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1738541" y="1725692"/>
            <a:ext cx="17373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5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454939"/>
              <a:ext cx="7359534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Plot a speed-time graph when the body is under non-uniform acceleration?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03648" y="1039893"/>
            <a:ext cx="2277994" cy="2395953"/>
            <a:chOff x="1474856" y="742951"/>
            <a:chExt cx="2277994" cy="2395953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1819275" y="9276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 flipH="1" flipV="1">
              <a:off x="2724149" y="18420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6200000">
              <a:off x="621148" y="1596659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Speed 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06880" y="2800350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20" name="Freeform 19"/>
          <p:cNvSpPr/>
          <p:nvPr/>
        </p:nvSpPr>
        <p:spPr>
          <a:xfrm>
            <a:off x="1749972" y="1500902"/>
            <a:ext cx="1440180" cy="1546860"/>
          </a:xfrm>
          <a:custGeom>
            <a:avLst/>
            <a:gdLst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6"/>
              <a:gd name="connsiteX1" fmla="*/ 1440180 w 1440180"/>
              <a:gd name="connsiteY1" fmla="*/ 0 h 1546866"/>
              <a:gd name="connsiteX0" fmla="*/ 0 w 1440180"/>
              <a:gd name="connsiteY0" fmla="*/ 1546860 h 1546871"/>
              <a:gd name="connsiteX1" fmla="*/ 1440180 w 1440180"/>
              <a:gd name="connsiteY1" fmla="*/ 0 h 1546871"/>
              <a:gd name="connsiteX0" fmla="*/ 0 w 1440180"/>
              <a:gd name="connsiteY0" fmla="*/ 1546860 h 1546860"/>
              <a:gd name="connsiteX1" fmla="*/ 1440180 w 1440180"/>
              <a:gd name="connsiteY1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 h="1546860">
                <a:moveTo>
                  <a:pt x="0" y="1546860"/>
                </a:moveTo>
                <a:cubicBezTo>
                  <a:pt x="1163955" y="1511300"/>
                  <a:pt x="1430655" y="1146175"/>
                  <a:pt x="144018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454939"/>
              <a:ext cx="7359534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Plot a speed-time graph when the body is under non-uniform retardation?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15777" y="1152550"/>
            <a:ext cx="2163693" cy="2211288"/>
            <a:chOff x="1474856" y="927616"/>
            <a:chExt cx="2163693" cy="221128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819275" y="9276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724149" y="18420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1066685" y="1596659"/>
              <a:ext cx="1154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Speed 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52417" y="2800350"/>
              <a:ext cx="1154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4" name="Freeform 13"/>
          <p:cNvSpPr/>
          <p:nvPr/>
        </p:nvSpPr>
        <p:spPr>
          <a:xfrm flipV="1">
            <a:off x="1762101" y="1428894"/>
            <a:ext cx="1440180" cy="1546860"/>
          </a:xfrm>
          <a:custGeom>
            <a:avLst/>
            <a:gdLst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6"/>
              <a:gd name="connsiteX1" fmla="*/ 1440180 w 1440180"/>
              <a:gd name="connsiteY1" fmla="*/ 0 h 1546866"/>
              <a:gd name="connsiteX0" fmla="*/ 0 w 1440180"/>
              <a:gd name="connsiteY0" fmla="*/ 1546860 h 1546871"/>
              <a:gd name="connsiteX1" fmla="*/ 1440180 w 1440180"/>
              <a:gd name="connsiteY1" fmla="*/ 0 h 1546871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  <a:gd name="connsiteX0" fmla="*/ 0 w 1440180"/>
              <a:gd name="connsiteY0" fmla="*/ 1546860 h 1546860"/>
              <a:gd name="connsiteX1" fmla="*/ 1440180 w 1440180"/>
              <a:gd name="connsiteY1" fmla="*/ 0 h 15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 h="1546860">
                <a:moveTo>
                  <a:pt x="0" y="1546860"/>
                </a:moveTo>
                <a:cubicBezTo>
                  <a:pt x="773430" y="1416050"/>
                  <a:pt x="1335405" y="993775"/>
                  <a:pt x="1440180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35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64896" cy="841004"/>
            <a:chOff x="323528" y="382604"/>
            <a:chExt cx="8064896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604154"/>
              <a:ext cx="7359534" cy="39790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</a:t>
              </a:r>
              <a:r>
                <a:rPr lang="en-IN" b="1" dirty="0">
                  <a:solidFill>
                    <a:srgbClr val="0000CC"/>
                  </a:solidFill>
                  <a:latin typeface="Cambria" panose="02040503050406030204" pitchFamily="18" charset="0"/>
                  <a:cs typeface="AkrutiDevSanjayUnicode" pitchFamily="2" charset="0"/>
                </a:rPr>
                <a:t>Draw a velocity-time graph when the speed changes alternatively.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03648" y="1008641"/>
            <a:ext cx="2277994" cy="2211288"/>
            <a:chOff x="1474856" y="927616"/>
            <a:chExt cx="2277994" cy="221128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819275" y="9276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724149" y="18420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875549" y="1723257"/>
              <a:ext cx="153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Velocity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06880" y="2800350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4" name="Freeform 13"/>
          <p:cNvSpPr/>
          <p:nvPr/>
        </p:nvSpPr>
        <p:spPr>
          <a:xfrm>
            <a:off x="1757592" y="1492575"/>
            <a:ext cx="1722268" cy="1322772"/>
          </a:xfrm>
          <a:custGeom>
            <a:avLst/>
            <a:gdLst>
              <a:gd name="connsiteX0" fmla="*/ 0 w 1722268"/>
              <a:gd name="connsiteY0" fmla="*/ 1322772 h 1322772"/>
              <a:gd name="connsiteX1" fmla="*/ 443883 w 1722268"/>
              <a:gd name="connsiteY1" fmla="*/ 452761 h 1322772"/>
              <a:gd name="connsiteX2" fmla="*/ 763480 w 1722268"/>
              <a:gd name="connsiteY2" fmla="*/ 665825 h 1322772"/>
              <a:gd name="connsiteX3" fmla="*/ 1074198 w 1722268"/>
              <a:gd name="connsiteY3" fmla="*/ 168675 h 1322772"/>
              <a:gd name="connsiteX4" fmla="*/ 1331650 w 1722268"/>
              <a:gd name="connsiteY4" fmla="*/ 346229 h 1322772"/>
              <a:gd name="connsiteX5" fmla="*/ 1722268 w 1722268"/>
              <a:gd name="connsiteY5" fmla="*/ 0 h 132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2268" h="1322772">
                <a:moveTo>
                  <a:pt x="0" y="1322772"/>
                </a:moveTo>
                <a:lnTo>
                  <a:pt x="443883" y="452761"/>
                </a:lnTo>
                <a:lnTo>
                  <a:pt x="763480" y="665825"/>
                </a:lnTo>
                <a:lnTo>
                  <a:pt x="1074198" y="168675"/>
                </a:lnTo>
                <a:lnTo>
                  <a:pt x="1331650" y="346229"/>
                </a:lnTo>
                <a:lnTo>
                  <a:pt x="1722268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2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8362"/>
            <a:chOff x="0" y="0"/>
            <a:chExt cx="9144000" cy="5148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4862"/>
              <a:ext cx="9144000" cy="5143500"/>
            </a:xfrm>
            <a:prstGeom prst="rect">
              <a:avLst/>
            </a:prstGeom>
            <a:solidFill>
              <a:srgbClr val="DAFBF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5760" y="267494"/>
            <a:ext cx="8022664" cy="841004"/>
            <a:chOff x="323528" y="382604"/>
            <a:chExt cx="8022664" cy="841004"/>
          </a:xfrm>
        </p:grpSpPr>
        <p:sp>
          <p:nvSpPr>
            <p:cNvPr id="6" name="Cloud Callout 3"/>
            <p:cNvSpPr/>
            <p:nvPr/>
          </p:nvSpPr>
          <p:spPr>
            <a:xfrm>
              <a:off x="1028890" y="454939"/>
              <a:ext cx="7317302" cy="696337"/>
            </a:xfrm>
            <a:prstGeom prst="roundRect">
              <a:avLst>
                <a:gd name="adj" fmla="val 13683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</a:t>
              </a:r>
              <a:r>
                <a:rPr lang="en-IN" b="1" dirty="0">
                  <a:solidFill>
                    <a:srgbClr val="0000CC"/>
                  </a:solidFill>
                  <a:latin typeface="Cambria" panose="02040503050406030204" pitchFamily="18" charset="0"/>
                  <a:cs typeface="AkrutiDevSanjayUnicode" pitchFamily="2" charset="0"/>
                </a:rPr>
                <a:t>Plot the velocity-time graph when the velocity increases in a stepwise manner.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15223" y="1236133"/>
            <a:ext cx="2277994" cy="2211288"/>
            <a:chOff x="1474856" y="927616"/>
            <a:chExt cx="2277994" cy="221128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1819275" y="9276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724149" y="1842016"/>
              <a:ext cx="0" cy="182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875549" y="1723257"/>
              <a:ext cx="1537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Velocity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06880" y="2800350"/>
              <a:ext cx="204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457200" indent="-457200">
                <a:defRPr b="1">
                  <a:solidFill>
                    <a:schemeClr val="bg1"/>
                  </a:solidFill>
                  <a:latin typeface="Book Antiqua" panose="02040602050305030304" pitchFamily="18" charset="0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Time </a:t>
              </a:r>
              <a:r>
                <a:rPr lang="en-US" sz="1600" dirty="0" smtClean="0">
                  <a:solidFill>
                    <a:schemeClr val="tx1"/>
                  </a:solidFill>
                  <a:latin typeface="Cambria" panose="02040503050406030204" pitchFamily="18" charset="0"/>
                  <a:sym typeface="Symbol"/>
                </a:rPr>
                <a:t>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4" name="Elbow Connector 13"/>
          <p:cNvCxnSpPr/>
          <p:nvPr/>
        </p:nvCxnSpPr>
        <p:spPr>
          <a:xfrm flipV="1">
            <a:off x="1770322" y="2529791"/>
            <a:ext cx="531091" cy="2929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2040197" y="2234516"/>
            <a:ext cx="531091" cy="2929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303722" y="1939241"/>
            <a:ext cx="531091" cy="2929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2570422" y="1637616"/>
            <a:ext cx="531091" cy="2929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2840297" y="1348691"/>
            <a:ext cx="531091" cy="2929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3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(VIII) Physics\Friction\NeoBack-6X12ftไวน-ลบางบทค-ดย-อเก-าปร-ญญาโทการถ-ายภาพพ-นหล-งพ-มพ-ด-จ-ตอลม-ออาช-พภาพสต.jpg"/>
          <p:cNvPicPr>
            <a:picLocks noChangeAspect="1" noChangeArrowheads="1"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050" y="0"/>
            <a:ext cx="9182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89122" y="699019"/>
            <a:ext cx="1625323" cy="724906"/>
          </a:xfrm>
          <a:prstGeom prst="roundRect">
            <a:avLst>
              <a:gd name="adj" fmla="val 7564"/>
            </a:avLst>
          </a:prstGeom>
          <a:solidFill>
            <a:schemeClr val="bg1">
              <a:alpha val="94000"/>
            </a:scheme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90800" y="266453"/>
            <a:ext cx="412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IDENTIFY THE TYPE OF MOTION</a:t>
            </a:r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0" y="767775"/>
            <a:ext cx="1155568" cy="584775"/>
            <a:chOff x="1987292" y="3870191"/>
            <a:chExt cx="1155568" cy="584775"/>
          </a:xfrm>
        </p:grpSpPr>
        <p:sp>
          <p:nvSpPr>
            <p:cNvPr id="5" name="Rounded Rectangle 4"/>
            <p:cNvSpPr/>
            <p:nvPr/>
          </p:nvSpPr>
          <p:spPr>
            <a:xfrm>
              <a:off x="1987292" y="3881758"/>
              <a:ext cx="1155568" cy="545208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19807" y="3870191"/>
              <a:ext cx="11053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3300"/>
                  </a:solidFill>
                  <a:latin typeface="Comic Sans MS" pitchFamily="66" charset="0"/>
                </a:rPr>
                <a:t>Uniform Motion</a:t>
              </a:r>
              <a:endParaRPr lang="en-US" sz="1600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6014451" y="704347"/>
            <a:ext cx="1966641" cy="731520"/>
          </a:xfrm>
          <a:prstGeom prst="roundRect">
            <a:avLst>
              <a:gd name="adj" fmla="val 756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05764" y="767775"/>
            <a:ext cx="1623786" cy="584775"/>
            <a:chOff x="1987292" y="3870191"/>
            <a:chExt cx="1623786" cy="584775"/>
          </a:xfrm>
        </p:grpSpPr>
        <p:sp>
          <p:nvSpPr>
            <p:cNvPr id="8" name="Rounded Rectangle 7"/>
            <p:cNvSpPr/>
            <p:nvPr/>
          </p:nvSpPr>
          <p:spPr>
            <a:xfrm>
              <a:off x="1987292" y="3881758"/>
              <a:ext cx="1623786" cy="545208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019806" y="3870191"/>
              <a:ext cx="159127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3300"/>
                  </a:solidFill>
                  <a:latin typeface="Comic Sans MS" pitchFamily="66" charset="0"/>
                </a:rPr>
                <a:t>Non-Uniform Motion</a:t>
              </a:r>
              <a:endParaRPr lang="en-US" sz="1600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200400" y="1400175"/>
            <a:ext cx="2676525" cy="2695575"/>
            <a:chOff x="5791200" y="895350"/>
            <a:chExt cx="2676525" cy="2695575"/>
          </a:xfrm>
        </p:grpSpPr>
        <p:pic>
          <p:nvPicPr>
            <p:cNvPr id="11" name="Picture 10" descr="neon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200" y="895350"/>
              <a:ext cx="2676525" cy="2695575"/>
            </a:xfrm>
            <a:prstGeom prst="roundRect">
              <a:avLst>
                <a:gd name="adj" fmla="val 7272"/>
              </a:avLst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2" name="Rectangle 6"/>
            <p:cNvSpPr/>
            <p:nvPr/>
          </p:nvSpPr>
          <p:spPr>
            <a:xfrm>
              <a:off x="7875130" y="971550"/>
              <a:ext cx="516453" cy="568762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Bookman Old Style" pitchFamily="18" charset="0"/>
                  <a:cs typeface="Times New Roman" pitchFamily="18" charset="0"/>
                </a:rPr>
                <a:t>e</a:t>
              </a:r>
              <a:r>
                <a:rPr lang="en-US" sz="2800" baseline="30000" dirty="0" smtClean="0">
                  <a:solidFill>
                    <a:schemeClr val="bg1"/>
                  </a:solidFill>
                  <a:latin typeface="Bookman Old Style" pitchFamily="18" charset="0"/>
                  <a:cs typeface="Times New Roman" pitchFamily="18" charset="0"/>
                </a:rPr>
                <a:t>-</a:t>
              </a:r>
              <a:endParaRPr lang="en-US" sz="2800" baseline="3000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/>
            <p:nvPr/>
          </p:nvSpPr>
          <p:spPr>
            <a:xfrm>
              <a:off x="6864550" y="2096628"/>
              <a:ext cx="605115" cy="578882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Bookman Old Style" pitchFamily="18" charset="0"/>
                  <a:cs typeface="Times New Roman" pitchFamily="18" charset="0"/>
                </a:rPr>
                <a:t>p</a:t>
              </a:r>
              <a:r>
                <a:rPr lang="en-US" sz="2800" baseline="30000" dirty="0" smtClean="0">
                  <a:solidFill>
                    <a:srgbClr val="C00000"/>
                  </a:solidFill>
                  <a:latin typeface="Bookman Old Style" pitchFamily="18" charset="0"/>
                  <a:cs typeface="Times New Roman" pitchFamily="18" charset="0"/>
                </a:rPr>
                <a:t>+</a:t>
              </a:r>
              <a:endParaRPr lang="en-US" sz="2800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4" name="Rectangle 8"/>
            <p:cNvSpPr/>
            <p:nvPr/>
          </p:nvSpPr>
          <p:spPr>
            <a:xfrm>
              <a:off x="6858000" y="1614603"/>
              <a:ext cx="466794" cy="563701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Bookman Old Style" pitchFamily="18" charset="0"/>
                  <a:cs typeface="Times New Roman" pitchFamily="18" charset="0"/>
                </a:rPr>
                <a:t>n</a:t>
              </a:r>
              <a:endParaRPr lang="en-US" sz="2800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2176236" y="4248150"/>
            <a:ext cx="4834164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</a:rPr>
              <a:t>Motion of electrons round the nucleus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019800" y="1751048"/>
            <a:ext cx="2433747" cy="896902"/>
          </a:xfrm>
          <a:prstGeom prst="wedgeRoundRectCallout">
            <a:avLst>
              <a:gd name="adj1" fmla="val -61576"/>
              <a:gd name="adj2" fmla="val 96733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Equal distances in equal intervals of time.</a:t>
            </a:r>
          </a:p>
        </p:txBody>
      </p:sp>
      <p:pic>
        <p:nvPicPr>
          <p:cNvPr id="18" name="Picture 17" descr="Taiwan-train-never-ending-train-ride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1504950"/>
            <a:ext cx="3169227" cy="2488045"/>
          </a:xfrm>
          <a:prstGeom prst="roundRect">
            <a:avLst>
              <a:gd name="adj" fmla="val 9706"/>
            </a:avLst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ounded Rectangle 19"/>
          <p:cNvSpPr/>
          <p:nvPr/>
        </p:nvSpPr>
        <p:spPr>
          <a:xfrm>
            <a:off x="2543819" y="4248150"/>
            <a:ext cx="3989686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</a:rPr>
              <a:t>Train arriving / Leaving the station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381000" y="1751048"/>
            <a:ext cx="2433747" cy="896902"/>
          </a:xfrm>
          <a:prstGeom prst="wedgeRoundRectCallout">
            <a:avLst>
              <a:gd name="adj1" fmla="val 54121"/>
              <a:gd name="adj2" fmla="val 93496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Unequal distances in equal intervals of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time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pic>
        <p:nvPicPr>
          <p:cNvPr id="22" name="Picture 3" descr="C:\Users\200113\Desktop\STB IXth 17-18\clock.gif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4270" y="1314437"/>
            <a:ext cx="2476513" cy="24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ular Callout 22"/>
          <p:cNvSpPr/>
          <p:nvPr/>
        </p:nvSpPr>
        <p:spPr>
          <a:xfrm>
            <a:off x="6009631" y="1752600"/>
            <a:ext cx="2433747" cy="896902"/>
          </a:xfrm>
          <a:prstGeom prst="wedgeRoundRectCallout">
            <a:avLst>
              <a:gd name="adj1" fmla="val -61576"/>
              <a:gd name="adj2" fmla="val 96733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Equal distances in equal intervals of time.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12296" y="4248150"/>
            <a:ext cx="3989686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</a:rPr>
              <a:t>Motion of the hands of the clock</a:t>
            </a:r>
          </a:p>
        </p:txBody>
      </p:sp>
      <p:pic>
        <p:nvPicPr>
          <p:cNvPr id="2050" name="Picture 2" descr="C:\Users\200113\Desktop\STB IXth 17-18\traffic-congestion-prediction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1733550"/>
            <a:ext cx="3945445" cy="20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ular Callout 27"/>
          <p:cNvSpPr/>
          <p:nvPr/>
        </p:nvSpPr>
        <p:spPr>
          <a:xfrm>
            <a:off x="342900" y="1714500"/>
            <a:ext cx="2433747" cy="896902"/>
          </a:xfrm>
          <a:prstGeom prst="wedgeRoundRectCallout">
            <a:avLst>
              <a:gd name="adj1" fmla="val 54121"/>
              <a:gd name="adj2" fmla="val 93496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Unequal distances in equal intervals of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time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723367" y="4193020"/>
            <a:ext cx="5255354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</a:rPr>
              <a:t>Motion of vehicles on an extremely busy road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33177" y="1581150"/>
            <a:ext cx="3771549" cy="22041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C:\Users\200113\Desktop\STB IXth 17-18\BirdsTransparant.gif"/>
          <p:cNvPicPr>
            <a:picLocks noChangeAspect="1" noChangeArrowheads="1" noCrop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8438" y="1352550"/>
            <a:ext cx="3935950" cy="32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ular Callout 31"/>
          <p:cNvSpPr/>
          <p:nvPr/>
        </p:nvSpPr>
        <p:spPr>
          <a:xfrm>
            <a:off x="495300" y="1866900"/>
            <a:ext cx="2433747" cy="896902"/>
          </a:xfrm>
          <a:prstGeom prst="wedgeRoundRectCallout">
            <a:avLst>
              <a:gd name="adj1" fmla="val 54121"/>
              <a:gd name="adj2" fmla="val 93496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Unequal distances in equal intervals of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time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052786" y="4183495"/>
            <a:ext cx="2747997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</a:rPr>
              <a:t>Motion of the bird</a:t>
            </a:r>
          </a:p>
        </p:txBody>
      </p:sp>
    </p:spTree>
    <p:extLst>
      <p:ext uri="{BB962C8B-B14F-4D97-AF65-F5344CB8AC3E}">
        <p14:creationId xmlns:p14="http://schemas.microsoft.com/office/powerpoint/2010/main" val="17061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3" presetClass="entr" presetSubtype="16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53" presetClass="entr" presetSubtype="16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5" dur="1000"/>
                                            <p:tgtEl>
                                              <p:spTgt spid="20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53" presetClass="entr" presetSubtype="16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1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5" grpId="1" animBg="1"/>
          <p:bldP spid="15" grpId="2" animBg="1"/>
          <p:bldP spid="15" grpId="3" animBg="1"/>
          <p:bldP spid="15" grpId="4" animBg="1"/>
          <p:bldP spid="3" grpId="0"/>
          <p:bldP spid="3" grpId="1"/>
          <p:bldP spid="3" grpId="2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3" grpId="0" animBg="1"/>
          <p:bldP spid="23" grpId="1" animBg="1"/>
          <p:bldP spid="24" grpId="0" animBg="1"/>
          <p:bldP spid="24" grpId="1" animBg="1"/>
          <p:bldP spid="28" grpId="0" animBg="1"/>
          <p:bldP spid="28" grpId="1" animBg="1"/>
          <p:bldP spid="29" grpId="0" animBg="1"/>
          <p:bldP spid="29" grpId="1" animBg="1"/>
          <p:bldP spid="27" grpId="0" animBg="1"/>
          <p:bldP spid="27" grpId="1" animBg="1"/>
          <p:bldP spid="32" grpId="0" animBg="1"/>
          <p:bldP spid="32" grpId="1" animBg="1"/>
          <p:bldP spid="33" grpId="0" animBg="1"/>
          <p:bldP spid="3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3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repeatCount="indefinite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5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3" presetClass="entr" presetSubtype="16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6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4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53" presetClass="entr" presetSubtype="16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5" dur="1000"/>
                                            <p:tgtEl>
                                              <p:spTgt spid="20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6" dur="10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10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8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53" presetClass="entr" presetSubtype="16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1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5" grpId="1" animBg="1"/>
          <p:bldP spid="15" grpId="2" animBg="1"/>
          <p:bldP spid="15" grpId="3" animBg="1"/>
          <p:bldP spid="15" grpId="4" animBg="1"/>
          <p:bldP spid="3" grpId="0"/>
          <p:bldP spid="3" grpId="1"/>
          <p:bldP spid="3" grpId="2"/>
          <p:bldP spid="19" grpId="0" animBg="1"/>
          <p:bldP spid="19" grpId="1" animBg="1"/>
          <p:bldP spid="19" grpId="2" animBg="1"/>
          <p:bldP spid="19" grpId="3" animBg="1"/>
          <p:bldP spid="19" grpId="4" animBg="1"/>
          <p:bldP spid="19" grpId="5" animBg="1"/>
          <p:bldP spid="19" grpId="6" animBg="1"/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3" grpId="0" animBg="1"/>
          <p:bldP spid="23" grpId="1" animBg="1"/>
          <p:bldP spid="24" grpId="0" animBg="1"/>
          <p:bldP spid="24" grpId="1" animBg="1"/>
          <p:bldP spid="28" grpId="0" animBg="1"/>
          <p:bldP spid="28" grpId="1" animBg="1"/>
          <p:bldP spid="29" grpId="0" animBg="1"/>
          <p:bldP spid="29" grpId="1" animBg="1"/>
          <p:bldP spid="27" grpId="0" animBg="1"/>
          <p:bldP spid="27" grpId="1" animBg="1"/>
          <p:bldP spid="32" grpId="0" animBg="1"/>
          <p:bldP spid="32" grpId="1" animBg="1"/>
          <p:bldP spid="33" grpId="0" animBg="1"/>
          <p:bldP spid="33" grpId="1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"/>
            <a:ext cx="9144000" cy="514349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4124" y="819494"/>
            <a:ext cx="512325" cy="118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d drive\MJ WORK\Pooja mam (physics)\State board\STB 9th 17-18\16pic_3467290_b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2299" y="873146"/>
            <a:ext cx="554403" cy="107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6545" y="826719"/>
            <a:ext cx="676696" cy="116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30718" y="285750"/>
            <a:ext cx="62988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660033"/>
                </a:solidFill>
                <a:latin typeface="Cambria" panose="02040503050406030204" pitchFamily="18" charset="0"/>
              </a:rPr>
              <a:t>Amar</a:t>
            </a:r>
            <a:r>
              <a:rPr lang="en-US" sz="1600" b="1" dirty="0" smtClean="0">
                <a:solidFill>
                  <a:srgbClr val="660033"/>
                </a:solidFill>
                <a:latin typeface="Cambria" panose="02040503050406030204" pitchFamily="18" charset="0"/>
              </a:rPr>
              <a:t> , Akbar and Anthony are travelling by their own cars.</a:t>
            </a:r>
          </a:p>
          <a:p>
            <a:r>
              <a:rPr lang="en-US" sz="1600" b="1" dirty="0" smtClean="0">
                <a:solidFill>
                  <a:srgbClr val="660033"/>
                </a:solidFill>
                <a:latin typeface="Cambria" panose="02040503050406030204" pitchFamily="18" charset="0"/>
              </a:rPr>
              <a:t>Lets us understand whose car is moving with uniform  motion.</a:t>
            </a:r>
            <a:endParaRPr lang="en-US" sz="1600" b="1" dirty="0">
              <a:solidFill>
                <a:srgbClr val="660033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8930" y="1911646"/>
            <a:ext cx="130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CC"/>
                </a:solidFill>
                <a:latin typeface="Cambria" panose="02040503050406030204" pitchFamily="18" charset="0"/>
              </a:rPr>
              <a:t>Anthony</a:t>
            </a:r>
            <a:endParaRPr lang="en-US" sz="1600" b="1" dirty="0">
              <a:solidFill>
                <a:srgbClr val="0000CC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8034" y="1911646"/>
            <a:ext cx="78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CC"/>
                </a:solidFill>
                <a:latin typeface="Cambria" panose="02040503050406030204" pitchFamily="18" charset="0"/>
              </a:rPr>
              <a:t>Akbar</a:t>
            </a:r>
            <a:endParaRPr lang="en-US" sz="1600" b="1" dirty="0">
              <a:solidFill>
                <a:srgbClr val="0000CC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69716" y="1911646"/>
            <a:ext cx="1301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0000CC"/>
                </a:solidFill>
                <a:latin typeface="Cambria" panose="02040503050406030204" pitchFamily="18" charset="0"/>
              </a:rPr>
              <a:t>Amar</a:t>
            </a:r>
            <a:endParaRPr lang="en-US" sz="1600" b="1" dirty="0">
              <a:solidFill>
                <a:srgbClr val="0000CC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25444"/>
              </p:ext>
            </p:extLst>
          </p:nvPr>
        </p:nvGraphicFramePr>
        <p:xfrm>
          <a:off x="762000" y="2292984"/>
          <a:ext cx="7620000" cy="25110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6825"/>
                <a:gridCol w="1818323"/>
                <a:gridCol w="2208952"/>
                <a:gridCol w="2325900"/>
              </a:tblGrid>
              <a:tr h="43075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 </a:t>
                      </a:r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  <a:tr h="291526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T="34290" marB="34290">
                    <a:solidFill>
                      <a:srgbClr val="FFFFE1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838200" y="2718792"/>
            <a:ext cx="640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5.00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" y="3014702"/>
            <a:ext cx="64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5.30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" y="3310612"/>
            <a:ext cx="64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6.00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" y="3606522"/>
            <a:ext cx="64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6.30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" y="3902432"/>
            <a:ext cx="64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7.00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" y="4198342"/>
            <a:ext cx="64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7.30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" y="4494252"/>
            <a:ext cx="640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8.00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62177" y="2339918"/>
            <a:ext cx="1268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Clock Time</a:t>
            </a:r>
            <a:endParaRPr lang="en-US" sz="16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21304" y="2247585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Distance covered by </a:t>
            </a:r>
          </a:p>
          <a:p>
            <a:pPr lvl="0" algn="ctr"/>
            <a:r>
              <a:rPr lang="en-US" sz="1400" b="1" dirty="0" err="1" smtClean="0">
                <a:solidFill>
                  <a:srgbClr val="C00000"/>
                </a:solidFill>
                <a:latin typeface="Cambria" panose="02040503050406030204" pitchFamily="18" charset="0"/>
              </a:rPr>
              <a:t>Amar</a:t>
            </a:r>
            <a:r>
              <a:rPr lang="en-US" sz="14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 in kilometer</a:t>
            </a:r>
            <a:endParaRPr lang="en-US" sz="1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050632" y="2247585"/>
            <a:ext cx="1828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Distance covered by Akbar in kilometer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160940" y="2247585"/>
            <a:ext cx="2095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4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Distance covered by Anthony in kilometer </a:t>
            </a:r>
            <a:endParaRPr lang="en-US" sz="1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Curved Left Arrow 49"/>
          <p:cNvSpPr/>
          <p:nvPr/>
        </p:nvSpPr>
        <p:spPr>
          <a:xfrm>
            <a:off x="1295400" y="2848332"/>
            <a:ext cx="243566" cy="329540"/>
          </a:xfrm>
          <a:prstGeom prst="curvedLeftArrow">
            <a:avLst/>
          </a:prstGeom>
          <a:solidFill>
            <a:schemeClr val="tx1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71205" y="2855285"/>
            <a:ext cx="365760" cy="276999"/>
          </a:xfrm>
          <a:prstGeom prst="rect">
            <a:avLst/>
          </a:prstGeom>
          <a:solidFill>
            <a:srgbClr val="66FFFF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mbria" panose="02040503050406030204" pitchFamily="18" charset="0"/>
              </a:rPr>
              <a:t>30 </a:t>
            </a:r>
            <a:endParaRPr lang="en-US" sz="1200" b="1" dirty="0">
              <a:latin typeface="Cambria" panose="02040503050406030204" pitchFamily="18" charset="0"/>
            </a:endParaRPr>
          </a:p>
        </p:txBody>
      </p:sp>
      <p:sp>
        <p:nvSpPr>
          <p:cNvPr id="52" name="Curved Left Arrow 51"/>
          <p:cNvSpPr/>
          <p:nvPr/>
        </p:nvSpPr>
        <p:spPr>
          <a:xfrm>
            <a:off x="1295400" y="31531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71205" y="3158468"/>
            <a:ext cx="365760" cy="276999"/>
          </a:xfrm>
          <a:prstGeom prst="rect">
            <a:avLst/>
          </a:prstGeom>
          <a:solidFill>
            <a:srgbClr val="66FF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30</a:t>
            </a:r>
          </a:p>
        </p:txBody>
      </p:sp>
      <p:sp>
        <p:nvSpPr>
          <p:cNvPr id="54" name="Curved Left Arrow 53"/>
          <p:cNvSpPr/>
          <p:nvPr/>
        </p:nvSpPr>
        <p:spPr>
          <a:xfrm>
            <a:off x="1295400" y="34579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71205" y="3460323"/>
            <a:ext cx="365760" cy="276999"/>
          </a:xfrm>
          <a:prstGeom prst="rect">
            <a:avLst/>
          </a:prstGeom>
          <a:solidFill>
            <a:srgbClr val="66FF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30</a:t>
            </a:r>
          </a:p>
        </p:txBody>
      </p:sp>
      <p:sp>
        <p:nvSpPr>
          <p:cNvPr id="56" name="Curved Left Arrow 55"/>
          <p:cNvSpPr/>
          <p:nvPr/>
        </p:nvSpPr>
        <p:spPr>
          <a:xfrm>
            <a:off x="1295400" y="377035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71205" y="3762178"/>
            <a:ext cx="365760" cy="276999"/>
          </a:xfrm>
          <a:prstGeom prst="rect">
            <a:avLst/>
          </a:prstGeom>
          <a:solidFill>
            <a:srgbClr val="66FF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30</a:t>
            </a:r>
          </a:p>
        </p:txBody>
      </p:sp>
      <p:sp>
        <p:nvSpPr>
          <p:cNvPr id="58" name="Curved Left Arrow 57"/>
          <p:cNvSpPr/>
          <p:nvPr/>
        </p:nvSpPr>
        <p:spPr>
          <a:xfrm>
            <a:off x="1295400" y="4042002"/>
            <a:ext cx="256092" cy="33033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71205" y="4064033"/>
            <a:ext cx="365760" cy="276999"/>
          </a:xfrm>
          <a:prstGeom prst="rect">
            <a:avLst/>
          </a:prstGeom>
          <a:solidFill>
            <a:srgbClr val="66FF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30</a:t>
            </a:r>
          </a:p>
        </p:txBody>
      </p:sp>
      <p:sp>
        <p:nvSpPr>
          <p:cNvPr id="60" name="Curved Left Arrow 59"/>
          <p:cNvSpPr/>
          <p:nvPr/>
        </p:nvSpPr>
        <p:spPr>
          <a:xfrm>
            <a:off x="1295400" y="434759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71205" y="4365889"/>
            <a:ext cx="365760" cy="276999"/>
          </a:xfrm>
          <a:prstGeom prst="rect">
            <a:avLst/>
          </a:prstGeom>
          <a:solidFill>
            <a:srgbClr val="66FF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30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628900" y="2709267"/>
            <a:ext cx="45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659369" y="2998827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659369" y="3296007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59369" y="3600807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60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659369" y="3905607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80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606469" y="4202787"/>
            <a:ext cx="502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100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606469" y="4484727"/>
            <a:ext cx="502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07" name="Curved Left Arrow 106"/>
          <p:cNvSpPr/>
          <p:nvPr/>
        </p:nvSpPr>
        <p:spPr>
          <a:xfrm>
            <a:off x="3124200" y="2848332"/>
            <a:ext cx="243566" cy="329540"/>
          </a:xfrm>
          <a:prstGeom prst="curvedLeftArrow">
            <a:avLst/>
          </a:prstGeom>
          <a:solidFill>
            <a:schemeClr val="tx1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99740" y="2871192"/>
            <a:ext cx="375706" cy="276999"/>
          </a:xfrm>
          <a:prstGeom prst="rect">
            <a:avLst/>
          </a:prstGeom>
          <a:solidFill>
            <a:srgbClr val="FFFF66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109" name="Curved Left Arrow 108"/>
          <p:cNvSpPr/>
          <p:nvPr/>
        </p:nvSpPr>
        <p:spPr>
          <a:xfrm>
            <a:off x="3124200" y="31531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399740" y="3160752"/>
            <a:ext cx="375706" cy="276999"/>
          </a:xfrm>
          <a:prstGeom prst="rect">
            <a:avLst/>
          </a:prstGeom>
          <a:solidFill>
            <a:srgbClr val="FFFF66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111" name="Curved Left Arrow 110"/>
          <p:cNvSpPr/>
          <p:nvPr/>
        </p:nvSpPr>
        <p:spPr>
          <a:xfrm>
            <a:off x="3124200" y="34579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399740" y="3465552"/>
            <a:ext cx="375706" cy="276999"/>
          </a:xfrm>
          <a:prstGeom prst="rect">
            <a:avLst/>
          </a:prstGeom>
          <a:solidFill>
            <a:srgbClr val="FFFF66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113" name="Curved Left Arrow 112"/>
          <p:cNvSpPr/>
          <p:nvPr/>
        </p:nvSpPr>
        <p:spPr>
          <a:xfrm>
            <a:off x="3124200" y="377035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399740" y="3770352"/>
            <a:ext cx="375706" cy="276999"/>
          </a:xfrm>
          <a:prstGeom prst="rect">
            <a:avLst/>
          </a:prstGeom>
          <a:solidFill>
            <a:srgbClr val="FFFF66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115" name="Curved Left Arrow 114"/>
          <p:cNvSpPr/>
          <p:nvPr/>
        </p:nvSpPr>
        <p:spPr>
          <a:xfrm>
            <a:off x="3124200" y="4042002"/>
            <a:ext cx="256092" cy="33033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399740" y="4075152"/>
            <a:ext cx="375706" cy="276999"/>
          </a:xfrm>
          <a:prstGeom prst="rect">
            <a:avLst/>
          </a:prstGeom>
          <a:solidFill>
            <a:srgbClr val="FFFF66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117" name="Curved Left Arrow 116"/>
          <p:cNvSpPr/>
          <p:nvPr/>
        </p:nvSpPr>
        <p:spPr>
          <a:xfrm>
            <a:off x="3124200" y="434759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99740" y="4379952"/>
            <a:ext cx="375706" cy="276999"/>
          </a:xfrm>
          <a:prstGeom prst="rect">
            <a:avLst/>
          </a:prstGeom>
          <a:solidFill>
            <a:srgbClr val="FFFF66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4553433" y="2718792"/>
            <a:ext cx="247789" cy="306467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0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4528630" y="3008352"/>
            <a:ext cx="297395" cy="306467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18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4528630" y="3305532"/>
            <a:ext cx="297395" cy="306467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36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4528630" y="3610332"/>
            <a:ext cx="297395" cy="306467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42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528630" y="3915132"/>
            <a:ext cx="297395" cy="306467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70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4528630" y="4212312"/>
            <a:ext cx="297395" cy="306467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95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494983" y="4494252"/>
            <a:ext cx="364689" cy="306467"/>
          </a:xfrm>
          <a:prstGeom prst="round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120</a:t>
            </a:r>
            <a:endParaRPr lang="en-US" sz="1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28" name="Curved Left Arrow 127"/>
          <p:cNvSpPr/>
          <p:nvPr/>
        </p:nvSpPr>
        <p:spPr>
          <a:xfrm>
            <a:off x="5001574" y="2848332"/>
            <a:ext cx="243566" cy="329540"/>
          </a:xfrm>
          <a:prstGeom prst="curvedLeftArrow">
            <a:avLst/>
          </a:prstGeom>
          <a:solidFill>
            <a:schemeClr val="tx1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311669" y="2855952"/>
            <a:ext cx="413277" cy="276999"/>
          </a:xfrm>
          <a:prstGeom prst="rect">
            <a:avLst/>
          </a:prstGeom>
          <a:solidFill>
            <a:srgbClr val="99CC00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18</a:t>
            </a:r>
          </a:p>
        </p:txBody>
      </p:sp>
      <p:sp>
        <p:nvSpPr>
          <p:cNvPr id="130" name="Curved Left Arrow 129"/>
          <p:cNvSpPr/>
          <p:nvPr/>
        </p:nvSpPr>
        <p:spPr>
          <a:xfrm>
            <a:off x="5001574" y="31531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311669" y="3145512"/>
            <a:ext cx="413277" cy="276999"/>
          </a:xfrm>
          <a:prstGeom prst="rect">
            <a:avLst/>
          </a:prstGeom>
          <a:solidFill>
            <a:srgbClr val="99CC00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18</a:t>
            </a:r>
          </a:p>
        </p:txBody>
      </p:sp>
      <p:sp>
        <p:nvSpPr>
          <p:cNvPr id="132" name="Curved Left Arrow 131"/>
          <p:cNvSpPr/>
          <p:nvPr/>
        </p:nvSpPr>
        <p:spPr>
          <a:xfrm>
            <a:off x="5001574" y="34579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311669" y="3450312"/>
            <a:ext cx="413277" cy="276999"/>
          </a:xfrm>
          <a:prstGeom prst="rect">
            <a:avLst/>
          </a:prstGeom>
          <a:solidFill>
            <a:srgbClr val="99CC00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134" name="Curved Left Arrow 133"/>
          <p:cNvSpPr/>
          <p:nvPr/>
        </p:nvSpPr>
        <p:spPr>
          <a:xfrm>
            <a:off x="5001574" y="377035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311669" y="3755112"/>
            <a:ext cx="413277" cy="276999"/>
          </a:xfrm>
          <a:prstGeom prst="rect">
            <a:avLst/>
          </a:prstGeom>
          <a:solidFill>
            <a:srgbClr val="99CC00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28</a:t>
            </a:r>
          </a:p>
        </p:txBody>
      </p:sp>
      <p:sp>
        <p:nvSpPr>
          <p:cNvPr id="136" name="Curved Left Arrow 135"/>
          <p:cNvSpPr/>
          <p:nvPr/>
        </p:nvSpPr>
        <p:spPr>
          <a:xfrm>
            <a:off x="5001574" y="4042002"/>
            <a:ext cx="256092" cy="33033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311669" y="4059912"/>
            <a:ext cx="413277" cy="276999"/>
          </a:xfrm>
          <a:prstGeom prst="rect">
            <a:avLst/>
          </a:prstGeom>
          <a:solidFill>
            <a:srgbClr val="99CC00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25</a:t>
            </a:r>
          </a:p>
        </p:txBody>
      </p:sp>
      <p:sp>
        <p:nvSpPr>
          <p:cNvPr id="138" name="Curved Left Arrow 137"/>
          <p:cNvSpPr/>
          <p:nvPr/>
        </p:nvSpPr>
        <p:spPr>
          <a:xfrm>
            <a:off x="5001574" y="434759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11669" y="4364712"/>
            <a:ext cx="413277" cy="276999"/>
          </a:xfrm>
          <a:prstGeom prst="rect">
            <a:avLst/>
          </a:prstGeom>
          <a:solidFill>
            <a:srgbClr val="99CC00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25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667500" y="2718792"/>
            <a:ext cx="365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652249" y="30083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14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652249" y="330553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28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652249" y="361033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42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652249" y="391513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56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652249" y="421231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70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652249" y="4494252"/>
            <a:ext cx="3962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84</a:t>
            </a:r>
            <a:endParaRPr lang="en-US" sz="1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Curved Left Arrow 148"/>
          <p:cNvSpPr/>
          <p:nvPr/>
        </p:nvSpPr>
        <p:spPr>
          <a:xfrm>
            <a:off x="7086600" y="2848332"/>
            <a:ext cx="243566" cy="329540"/>
          </a:xfrm>
          <a:prstGeom prst="curvedLeftArrow">
            <a:avLst/>
          </a:prstGeom>
          <a:solidFill>
            <a:schemeClr val="tx1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362140" y="2871192"/>
            <a:ext cx="375706" cy="276999"/>
          </a:xfrm>
          <a:prstGeom prst="rect">
            <a:avLst/>
          </a:prstGeom>
          <a:solidFill>
            <a:srgbClr val="CCCC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151" name="Curved Left Arrow 150"/>
          <p:cNvSpPr/>
          <p:nvPr/>
        </p:nvSpPr>
        <p:spPr>
          <a:xfrm>
            <a:off x="7086600" y="31531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362140" y="3160752"/>
            <a:ext cx="375706" cy="276999"/>
          </a:xfrm>
          <a:prstGeom prst="rect">
            <a:avLst/>
          </a:prstGeom>
          <a:solidFill>
            <a:srgbClr val="CCCC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153" name="Curved Left Arrow 152"/>
          <p:cNvSpPr/>
          <p:nvPr/>
        </p:nvSpPr>
        <p:spPr>
          <a:xfrm>
            <a:off x="7086600" y="345793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362140" y="3465552"/>
            <a:ext cx="375706" cy="276999"/>
          </a:xfrm>
          <a:prstGeom prst="rect">
            <a:avLst/>
          </a:prstGeom>
          <a:solidFill>
            <a:srgbClr val="CCCC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155" name="Curved Left Arrow 154"/>
          <p:cNvSpPr/>
          <p:nvPr/>
        </p:nvSpPr>
        <p:spPr>
          <a:xfrm>
            <a:off x="7086600" y="377035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362140" y="3770352"/>
            <a:ext cx="375706" cy="276999"/>
          </a:xfrm>
          <a:prstGeom prst="rect">
            <a:avLst/>
          </a:prstGeom>
          <a:solidFill>
            <a:srgbClr val="CCCC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157" name="Curved Left Arrow 156"/>
          <p:cNvSpPr/>
          <p:nvPr/>
        </p:nvSpPr>
        <p:spPr>
          <a:xfrm>
            <a:off x="7086600" y="4042002"/>
            <a:ext cx="256092" cy="33033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362140" y="4075152"/>
            <a:ext cx="375706" cy="276999"/>
          </a:xfrm>
          <a:prstGeom prst="rect">
            <a:avLst/>
          </a:prstGeom>
          <a:solidFill>
            <a:srgbClr val="CCCC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159" name="Curved Left Arrow 158"/>
          <p:cNvSpPr/>
          <p:nvPr/>
        </p:nvSpPr>
        <p:spPr>
          <a:xfrm>
            <a:off x="7086600" y="4347592"/>
            <a:ext cx="243566" cy="329540"/>
          </a:xfrm>
          <a:prstGeom prst="curvedLef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362140" y="4379952"/>
            <a:ext cx="375706" cy="276999"/>
          </a:xfrm>
          <a:prstGeom prst="rect">
            <a:avLst/>
          </a:prstGeom>
          <a:solidFill>
            <a:srgbClr val="CCCCFF"/>
          </a:solidFill>
          <a:effectLst>
            <a:softEdge rad="3175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14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587758" y="285750"/>
            <a:ext cx="185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  <a:cs typeface="Aharoni" pitchFamily="2" charset="-79"/>
              </a:rPr>
              <a:t>Activity</a:t>
            </a:r>
            <a:endParaRPr lang="en-US" sz="2400" b="1" dirty="0">
              <a:solidFill>
                <a:srgbClr val="C00000"/>
              </a:solidFill>
              <a:latin typeface="Book Antiqua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37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1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21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30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4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4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3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8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3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7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3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5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2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9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9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0" fill="hold">
                          <p:stCondLst>
                            <p:cond delay="indefinite"/>
                          </p:stCondLst>
                          <p:childTnLst>
                            <p:par>
                              <p:cTn id="2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7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5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9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7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5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2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3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7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8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0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1" fill="hold">
                          <p:stCondLst>
                            <p:cond delay="indefinite"/>
                          </p:stCondLst>
                          <p:childTnLst>
                            <p:par>
                              <p:cTn id="3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6" fill="hold">
                          <p:stCondLst>
                            <p:cond delay="indefinite"/>
                          </p:stCondLst>
                          <p:childTnLst>
                            <p:par>
                              <p:cTn id="3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0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1" fill="hold">
                          <p:stCondLst>
                            <p:cond delay="indefinite"/>
                          </p:stCondLst>
                          <p:childTnLst>
                            <p:par>
                              <p:cTn id="3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5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6" fill="hold">
                          <p:stCondLst>
                            <p:cond delay="indefinite"/>
                          </p:stCondLst>
                          <p:childTnLst>
                            <p:par>
                              <p:cTn id="3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1" fill="hold">
                          <p:stCondLst>
                            <p:cond delay="indefinite"/>
                          </p:stCondLst>
                          <p:childTnLst>
                            <p:par>
                              <p:cTn id="3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1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5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9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3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7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1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0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9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3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4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6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  <p:bldP spid="12" grpId="0"/>
          <p:bldP spid="15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47" grpId="0"/>
          <p:bldP spid="48" grpId="0"/>
          <p:bldP spid="49" grpId="0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5" grpId="1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100" grpId="0"/>
          <p:bldP spid="101" grpId="0"/>
          <p:bldP spid="102" grpId="0"/>
          <p:bldP spid="103" grpId="0"/>
          <p:bldP spid="104" grpId="0"/>
          <p:bldP spid="105" grpId="0"/>
          <p:bldP spid="106" grpId="0"/>
          <p:bldP spid="107" grpId="0" animBg="1"/>
          <p:bldP spid="108" grpId="0" animBg="1"/>
          <p:bldP spid="109" grpId="0" animBg="1"/>
          <p:bldP spid="110" grpId="0" animBg="1"/>
          <p:bldP spid="111" grpId="0" animBg="1"/>
          <p:bldP spid="112" grpId="0" animBg="1"/>
          <p:bldP spid="112" grpId="1" animBg="1"/>
          <p:bldP spid="113" grpId="0" animBg="1"/>
          <p:bldP spid="114" grpId="0" animBg="1"/>
          <p:bldP spid="115" grpId="0" animBg="1"/>
          <p:bldP spid="116" grpId="0" animBg="1"/>
          <p:bldP spid="117" grpId="0" animBg="1"/>
          <p:bldP spid="118" grpId="0" animBg="1"/>
          <p:bldP spid="121" grpId="0"/>
          <p:bldP spid="122" grpId="0"/>
          <p:bldP spid="123" grpId="0"/>
          <p:bldP spid="124" grpId="0"/>
          <p:bldP spid="125" grpId="0"/>
          <p:bldP spid="126" grpId="0"/>
          <p:bldP spid="127" grpId="0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133" grpId="0" animBg="1"/>
          <p:bldP spid="133" grpId="1" animBg="1"/>
          <p:bldP spid="134" grpId="0" animBg="1"/>
          <p:bldP spid="135" grpId="0" animBg="1"/>
          <p:bldP spid="136" grpId="0" animBg="1"/>
          <p:bldP spid="137" grpId="0" animBg="1"/>
          <p:bldP spid="138" grpId="0" animBg="1"/>
          <p:bldP spid="139" grpId="0" animBg="1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 animBg="1"/>
          <p:bldP spid="150" grpId="0" animBg="1"/>
          <p:bldP spid="151" grpId="0" animBg="1"/>
          <p:bldP spid="152" grpId="0" animBg="1"/>
          <p:bldP spid="153" grpId="0" animBg="1"/>
          <p:bldP spid="154" grpId="0" animBg="1"/>
          <p:bldP spid="154" grpId="1" animBg="1"/>
          <p:bldP spid="155" grpId="0" animBg="1"/>
          <p:bldP spid="156" grpId="0" animBg="1"/>
          <p:bldP spid="157" grpId="0" animBg="1"/>
          <p:bldP spid="158" grpId="0" animBg="1"/>
          <p:bldP spid="159" grpId="0" animBg="1"/>
          <p:bldP spid="160" grpId="0" animBg="1"/>
          <p:bldP spid="173" grpId="0"/>
          <p:bldP spid="17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Top)">
                                          <p:cBhvr>
                                            <p:cTn id="21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307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2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3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4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4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3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8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3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7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9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1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3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1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5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2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9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2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1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9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9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0" fill="hold">
                          <p:stCondLst>
                            <p:cond delay="indefinite"/>
                          </p:stCondLst>
                          <p:childTnLst>
                            <p:par>
                              <p:cTn id="2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4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9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7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5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9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7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1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5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3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9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2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3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7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8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0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1" fill="hold">
                          <p:stCondLst>
                            <p:cond delay="indefinite"/>
                          </p:stCondLst>
                          <p:childTnLst>
                            <p:par>
                              <p:cTn id="3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6" fill="hold">
                          <p:stCondLst>
                            <p:cond delay="indefinite"/>
                          </p:stCondLst>
                          <p:childTnLst>
                            <p:par>
                              <p:cTn id="3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0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1" fill="hold">
                          <p:stCondLst>
                            <p:cond delay="indefinite"/>
                          </p:stCondLst>
                          <p:childTnLst>
                            <p:par>
                              <p:cTn id="3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5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5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6" fill="hold">
                          <p:stCondLst>
                            <p:cond delay="indefinite"/>
                          </p:stCondLst>
                          <p:childTnLst>
                            <p:par>
                              <p:cTn id="3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1" fill="hold">
                          <p:stCondLst>
                            <p:cond delay="indefinite"/>
                          </p:stCondLst>
                          <p:childTnLst>
                            <p:par>
                              <p:cTn id="3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1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5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9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3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7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1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0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07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9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0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4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3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4" presetID="22" presetClass="entr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6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  <p:bldP spid="12" grpId="0"/>
          <p:bldP spid="15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47" grpId="0"/>
          <p:bldP spid="48" grpId="0"/>
          <p:bldP spid="49" grpId="0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5" grpId="1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100" grpId="0"/>
          <p:bldP spid="101" grpId="0"/>
          <p:bldP spid="102" grpId="0"/>
          <p:bldP spid="103" grpId="0"/>
          <p:bldP spid="104" grpId="0"/>
          <p:bldP spid="105" grpId="0"/>
          <p:bldP spid="106" grpId="0"/>
          <p:bldP spid="107" grpId="0" animBg="1"/>
          <p:bldP spid="108" grpId="0" animBg="1"/>
          <p:bldP spid="109" grpId="0" animBg="1"/>
          <p:bldP spid="110" grpId="0" animBg="1"/>
          <p:bldP spid="111" grpId="0" animBg="1"/>
          <p:bldP spid="112" grpId="0" animBg="1"/>
          <p:bldP spid="112" grpId="1" animBg="1"/>
          <p:bldP spid="113" grpId="0" animBg="1"/>
          <p:bldP spid="114" grpId="0" animBg="1"/>
          <p:bldP spid="115" grpId="0" animBg="1"/>
          <p:bldP spid="116" grpId="0" animBg="1"/>
          <p:bldP spid="117" grpId="0" animBg="1"/>
          <p:bldP spid="118" grpId="0" animBg="1"/>
          <p:bldP spid="121" grpId="0"/>
          <p:bldP spid="122" grpId="0"/>
          <p:bldP spid="123" grpId="0"/>
          <p:bldP spid="124" grpId="0"/>
          <p:bldP spid="125" grpId="0"/>
          <p:bldP spid="126" grpId="0"/>
          <p:bldP spid="127" grpId="0"/>
          <p:bldP spid="128" grpId="0" animBg="1"/>
          <p:bldP spid="129" grpId="0" animBg="1"/>
          <p:bldP spid="130" grpId="0" animBg="1"/>
          <p:bldP spid="131" grpId="0" animBg="1"/>
          <p:bldP spid="132" grpId="0" animBg="1"/>
          <p:bldP spid="133" grpId="0" animBg="1"/>
          <p:bldP spid="133" grpId="1" animBg="1"/>
          <p:bldP spid="134" grpId="0" animBg="1"/>
          <p:bldP spid="135" grpId="0" animBg="1"/>
          <p:bldP spid="136" grpId="0" animBg="1"/>
          <p:bldP spid="137" grpId="0" animBg="1"/>
          <p:bldP spid="138" grpId="0" animBg="1"/>
          <p:bldP spid="139" grpId="0" animBg="1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 animBg="1"/>
          <p:bldP spid="150" grpId="0" animBg="1"/>
          <p:bldP spid="151" grpId="0" animBg="1"/>
          <p:bldP spid="152" grpId="0" animBg="1"/>
          <p:bldP spid="153" grpId="0" animBg="1"/>
          <p:bldP spid="154" grpId="0" animBg="1"/>
          <p:bldP spid="154" grpId="1" animBg="1"/>
          <p:bldP spid="155" grpId="0" animBg="1"/>
          <p:bldP spid="156" grpId="0" animBg="1"/>
          <p:bldP spid="157" grpId="0" animBg="1"/>
          <p:bldP spid="158" grpId="0" animBg="1"/>
          <p:bldP spid="159" grpId="0" animBg="1"/>
          <p:bldP spid="160" grpId="0" animBg="1"/>
          <p:bldP spid="173" grpId="0"/>
          <p:bldP spid="173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2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09600" y="21907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860676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Physical quantities</a:t>
            </a:r>
          </a:p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System of Units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4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 descr="C:\Users\vedika\Desktop\Mother-and-Child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2724150"/>
            <a:ext cx="3119372" cy="2078281"/>
          </a:xfrm>
          <a:prstGeom prst="ellipse">
            <a:avLst/>
          </a:prstGeom>
          <a:noFill/>
        </p:spPr>
      </p:pic>
      <p:pic>
        <p:nvPicPr>
          <p:cNvPr id="34" name="Picture 2" descr="C:\Users\vedika\Desktop\blue-ice-watch-sili-collection-unisex-size-sibeus09-p1218-9236_zoom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895350"/>
            <a:ext cx="2734469" cy="2734469"/>
          </a:xfrm>
          <a:prstGeom prst="ellipse">
            <a:avLst/>
          </a:prstGeom>
          <a:noFill/>
        </p:spPr>
      </p:pic>
      <p:sp>
        <p:nvSpPr>
          <p:cNvPr id="69" name="Cloud Callout 68"/>
          <p:cNvSpPr/>
          <p:nvPr/>
        </p:nvSpPr>
        <p:spPr>
          <a:xfrm>
            <a:off x="5640513" y="1962151"/>
            <a:ext cx="2741487" cy="1371599"/>
          </a:xfrm>
          <a:prstGeom prst="cloudCallout">
            <a:avLst>
              <a:gd name="adj1" fmla="val -55686"/>
              <a:gd name="adj2" fmla="val 35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LOVE be measured?</a:t>
            </a:r>
            <a:endParaRPr lang="en-US" dirty="0"/>
          </a:p>
        </p:txBody>
      </p:sp>
      <p:sp>
        <p:nvSpPr>
          <p:cNvPr id="70" name="Cloud Callout 69"/>
          <p:cNvSpPr/>
          <p:nvPr/>
        </p:nvSpPr>
        <p:spPr>
          <a:xfrm>
            <a:off x="5640513" y="1962151"/>
            <a:ext cx="2741487" cy="1371599"/>
          </a:xfrm>
          <a:prstGeom prst="cloudCallout">
            <a:avLst>
              <a:gd name="adj1" fmla="val -55686"/>
              <a:gd name="adj2" fmla="val 35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NO</a:t>
            </a:r>
            <a:endParaRPr lang="en-US" sz="4000" b="1" dirty="0"/>
          </a:p>
        </p:txBody>
      </p:sp>
      <p:sp>
        <p:nvSpPr>
          <p:cNvPr id="71" name="Cloud Callout 70"/>
          <p:cNvSpPr/>
          <p:nvPr/>
        </p:nvSpPr>
        <p:spPr>
          <a:xfrm>
            <a:off x="5640513" y="1962151"/>
            <a:ext cx="2741487" cy="1371599"/>
          </a:xfrm>
          <a:prstGeom prst="cloudCallout">
            <a:avLst>
              <a:gd name="adj1" fmla="val -55686"/>
              <a:gd name="adj2" fmla="val 35534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LOVE is not a physical quantity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202109"/>
            <a:ext cx="67818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dirty="0" smtClean="0">
                <a:ln w="19050">
                  <a:solidFill>
                    <a:srgbClr val="D60093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  <a:cs typeface="Times New Roman" pitchFamily="18" charset="0"/>
              </a:rPr>
              <a:t>Physical Quantities</a:t>
            </a:r>
            <a:endParaRPr lang="en-US" sz="4400" b="1" dirty="0">
              <a:ln w="19050">
                <a:solidFill>
                  <a:srgbClr val="D60093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pic>
        <p:nvPicPr>
          <p:cNvPr id="33" name="Picture 1" descr="C:\Users\vedika\Desktop\06bolt-articleLarge-v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441" y="908050"/>
            <a:ext cx="3645959" cy="2145799"/>
          </a:xfrm>
          <a:prstGeom prst="ellipse">
            <a:avLst/>
          </a:prstGeom>
          <a:noFill/>
        </p:spPr>
      </p:pic>
      <p:sp>
        <p:nvSpPr>
          <p:cNvPr id="8" name="Cloud Callout 7"/>
          <p:cNvSpPr/>
          <p:nvPr/>
        </p:nvSpPr>
        <p:spPr>
          <a:xfrm>
            <a:off x="4540785" y="888031"/>
            <a:ext cx="2741487" cy="1371599"/>
          </a:xfrm>
          <a:prstGeom prst="cloudCallout">
            <a:avLst>
              <a:gd name="adj1" fmla="val -55686"/>
              <a:gd name="adj2" fmla="val 355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DISTANCE be measured?</a:t>
            </a:r>
            <a:endParaRPr lang="en-US" dirty="0"/>
          </a:p>
        </p:txBody>
      </p:sp>
      <p:sp>
        <p:nvSpPr>
          <p:cNvPr id="45" name="Cloud Callout 44"/>
          <p:cNvSpPr/>
          <p:nvPr/>
        </p:nvSpPr>
        <p:spPr>
          <a:xfrm>
            <a:off x="4540785" y="888031"/>
            <a:ext cx="2741487" cy="1371599"/>
          </a:xfrm>
          <a:prstGeom prst="cloudCallout">
            <a:avLst>
              <a:gd name="adj1" fmla="val -55686"/>
              <a:gd name="adj2" fmla="val 355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YES</a:t>
            </a:r>
            <a:endParaRPr lang="en-US" sz="4000" b="1" dirty="0"/>
          </a:p>
        </p:txBody>
      </p:sp>
      <p:sp>
        <p:nvSpPr>
          <p:cNvPr id="54" name="Cloud Callout 53"/>
          <p:cNvSpPr/>
          <p:nvPr/>
        </p:nvSpPr>
        <p:spPr>
          <a:xfrm>
            <a:off x="4540785" y="888031"/>
            <a:ext cx="2741487" cy="1371599"/>
          </a:xfrm>
          <a:prstGeom prst="cloudCallout">
            <a:avLst>
              <a:gd name="adj1" fmla="val -55686"/>
              <a:gd name="adj2" fmla="val 355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DISTANCE is a physical quantity</a:t>
            </a:r>
            <a:endParaRPr lang="en-US" dirty="0"/>
          </a:p>
        </p:txBody>
      </p:sp>
      <p:sp>
        <p:nvSpPr>
          <p:cNvPr id="63" name="Cloud Callout 62"/>
          <p:cNvSpPr/>
          <p:nvPr/>
        </p:nvSpPr>
        <p:spPr>
          <a:xfrm>
            <a:off x="3125057" y="938871"/>
            <a:ext cx="2741487" cy="1371599"/>
          </a:xfrm>
          <a:prstGeom prst="cloudCallout">
            <a:avLst>
              <a:gd name="adj1" fmla="val 69861"/>
              <a:gd name="adj2" fmla="val 430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 TIME be measured?</a:t>
            </a:r>
            <a:endParaRPr lang="en-US" dirty="0"/>
          </a:p>
        </p:txBody>
      </p:sp>
      <p:sp>
        <p:nvSpPr>
          <p:cNvPr id="64" name="Cloud Callout 63"/>
          <p:cNvSpPr/>
          <p:nvPr/>
        </p:nvSpPr>
        <p:spPr>
          <a:xfrm>
            <a:off x="3125057" y="938871"/>
            <a:ext cx="2741487" cy="1371599"/>
          </a:xfrm>
          <a:prstGeom prst="cloudCallout">
            <a:avLst>
              <a:gd name="adj1" fmla="val 70235"/>
              <a:gd name="adj2" fmla="val 430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YES</a:t>
            </a:r>
            <a:endParaRPr lang="en-US" sz="4000" b="1" dirty="0"/>
          </a:p>
        </p:txBody>
      </p:sp>
      <p:sp>
        <p:nvSpPr>
          <p:cNvPr id="65" name="Cloud Callout 64"/>
          <p:cNvSpPr/>
          <p:nvPr/>
        </p:nvSpPr>
        <p:spPr>
          <a:xfrm>
            <a:off x="3125057" y="938871"/>
            <a:ext cx="2741487" cy="1371599"/>
          </a:xfrm>
          <a:prstGeom prst="cloudCallout">
            <a:avLst>
              <a:gd name="adj1" fmla="val 69861"/>
              <a:gd name="adj2" fmla="val 4227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TIME is a physical quantity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3795274" y="1293605"/>
            <a:ext cx="3625407" cy="939299"/>
          </a:xfrm>
          <a:prstGeom prst="wedgeRoundRectCallout">
            <a:avLst>
              <a:gd name="adj1" fmla="val -32736"/>
              <a:gd name="adj2" fmla="val -9282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Anything that can be measured is a PHYSICAL QUANTITY.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800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2" grpId="0"/>
      <p:bldP spid="8" grpId="0" animBg="1"/>
      <p:bldP spid="8" grpId="1" animBg="1"/>
      <p:bldP spid="45" grpId="0" animBg="1"/>
      <p:bldP spid="45" grpId="1" animBg="1"/>
      <p:bldP spid="54" grpId="0" animBg="1"/>
      <p:bldP spid="54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14480" y="838200"/>
            <a:ext cx="5109130" cy="666750"/>
            <a:chOff x="1981200" y="1066800"/>
            <a:chExt cx="5109130" cy="1143000"/>
          </a:xfrm>
        </p:grpSpPr>
        <p:cxnSp>
          <p:nvCxnSpPr>
            <p:cNvPr id="4" name="Straight Arrow Connector 3"/>
            <p:cNvCxnSpPr/>
            <p:nvPr/>
          </p:nvCxnSpPr>
          <p:spPr>
            <a:xfrm rot="5400000">
              <a:off x="1690255" y="1904206"/>
              <a:ext cx="609600" cy="1588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arrow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>
              <a:off x="6784736" y="1904206"/>
              <a:ext cx="609600" cy="1588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arrow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981200" y="1600200"/>
              <a:ext cx="5105400" cy="1588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 flipH="1" flipV="1">
              <a:off x="4306094" y="1332706"/>
              <a:ext cx="533400" cy="1588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000100" y="1553759"/>
            <a:ext cx="1557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Scalars</a:t>
            </a:r>
            <a:endParaRPr lang="en-US" sz="2800" b="1" dirty="0">
              <a:solidFill>
                <a:srgbClr val="7030A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99008" y="1553759"/>
            <a:ext cx="1674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Vectors</a:t>
            </a:r>
            <a:endParaRPr lang="en-US" sz="2800" b="1" dirty="0">
              <a:solidFill>
                <a:srgbClr val="7030A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211455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Bookman Old Style" pitchFamily="18" charset="0"/>
              </a:rPr>
              <a:t>Physical quantities which can be completely described by their </a:t>
            </a:r>
            <a:r>
              <a:rPr lang="en-US" b="1" dirty="0" smtClean="0">
                <a:solidFill>
                  <a:srgbClr val="D60093"/>
                </a:solidFill>
                <a:latin typeface="Bookman Old Style" pitchFamily="18" charset="0"/>
              </a:rPr>
              <a:t>magnitude alone </a:t>
            </a:r>
            <a:r>
              <a:rPr lang="en-US" b="1" dirty="0" smtClean="0">
                <a:latin typeface="Bookman Old Style" pitchFamily="18" charset="0"/>
              </a:rPr>
              <a:t>are called </a:t>
            </a:r>
            <a:r>
              <a:rPr lang="en-US" b="1" dirty="0" smtClean="0">
                <a:solidFill>
                  <a:srgbClr val="0000CC"/>
                </a:solidFill>
                <a:latin typeface="Bookman Old Style" pitchFamily="18" charset="0"/>
              </a:rPr>
              <a:t>‘Scalar Quantities’.</a:t>
            </a:r>
            <a:endParaRPr lang="en-US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211455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Bookman Old Style" pitchFamily="18" charset="0"/>
              </a:rPr>
              <a:t>Physical quantities which possess </a:t>
            </a:r>
            <a:r>
              <a:rPr lang="en-US" b="1" dirty="0" smtClean="0">
                <a:solidFill>
                  <a:srgbClr val="D60093"/>
                </a:solidFill>
                <a:latin typeface="Bookman Old Style" pitchFamily="18" charset="0"/>
              </a:rPr>
              <a:t>magnitude</a:t>
            </a:r>
            <a:r>
              <a:rPr lang="en-US" b="1" dirty="0" smtClean="0">
                <a:latin typeface="Bookman Old Style" pitchFamily="18" charset="0"/>
              </a:rPr>
              <a:t> as well as </a:t>
            </a:r>
            <a:r>
              <a:rPr lang="en-US" b="1" dirty="0" smtClean="0">
                <a:solidFill>
                  <a:srgbClr val="D60093"/>
                </a:solidFill>
                <a:latin typeface="Bookman Old Style" pitchFamily="18" charset="0"/>
              </a:rPr>
              <a:t>direction</a:t>
            </a:r>
            <a:r>
              <a:rPr lang="en-US" b="1" dirty="0" smtClean="0">
                <a:latin typeface="Bookman Old Style" pitchFamily="18" charset="0"/>
              </a:rPr>
              <a:t> are called </a:t>
            </a:r>
            <a:r>
              <a:rPr lang="en-US" b="1" dirty="0" smtClean="0">
                <a:solidFill>
                  <a:srgbClr val="0000CC"/>
                </a:solidFill>
                <a:latin typeface="Bookman Old Style" pitchFamily="18" charset="0"/>
              </a:rPr>
              <a:t>‘Vector Quantities’.</a:t>
            </a:r>
            <a:endParaRPr lang="en-US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844" y="3667615"/>
            <a:ext cx="35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40000"/>
                </a:solidFill>
                <a:latin typeface="Bookman Old Style" pitchFamily="18" charset="0"/>
              </a:rPr>
              <a:t>Examples:</a:t>
            </a:r>
            <a:r>
              <a:rPr lang="en-US" b="1" dirty="0" smtClean="0">
                <a:solidFill>
                  <a:srgbClr val="055F43"/>
                </a:solidFill>
                <a:latin typeface="Bookman Old Style" pitchFamily="18" charset="0"/>
              </a:rPr>
              <a:t> 	</a:t>
            </a:r>
            <a:r>
              <a:rPr lang="en-US" b="1" dirty="0" smtClean="0">
                <a:latin typeface="Bookman Old Style" pitchFamily="18" charset="0"/>
              </a:rPr>
              <a:t>Time, </a:t>
            </a:r>
          </a:p>
          <a:p>
            <a:r>
              <a:rPr lang="en-US" b="1" dirty="0" smtClean="0">
                <a:latin typeface="Bookman Old Style" pitchFamily="18" charset="0"/>
              </a:rPr>
              <a:t>		Mass etc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3661003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40000"/>
                </a:solidFill>
                <a:latin typeface="Bookman Old Style" pitchFamily="18" charset="0"/>
              </a:rPr>
              <a:t>Examples: 	</a:t>
            </a:r>
            <a:r>
              <a:rPr lang="en-US" b="1" dirty="0" smtClean="0">
                <a:latin typeface="Bookman Old Style" pitchFamily="18" charset="0"/>
              </a:rPr>
              <a:t>Force, </a:t>
            </a:r>
          </a:p>
          <a:p>
            <a:r>
              <a:rPr lang="en-US" b="1" dirty="0" smtClean="0">
                <a:latin typeface="Bookman Old Style" pitchFamily="18" charset="0"/>
              </a:rPr>
              <a:t>		Displacement etc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3703862" y="1269815"/>
            <a:ext cx="2933700" cy="1091108"/>
          </a:xfrm>
          <a:prstGeom prst="cloudCallout">
            <a:avLst>
              <a:gd name="adj1" fmla="val -19330"/>
              <a:gd name="adj2" fmla="val -91176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Physical quantities are of two types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2579687" y="2279756"/>
            <a:ext cx="2286000" cy="715328"/>
          </a:xfrm>
          <a:prstGeom prst="wedgeRoundRectCallout">
            <a:avLst>
              <a:gd name="adj1" fmla="val -65402"/>
              <a:gd name="adj2" fmla="val 5722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Magnitude means </a:t>
            </a:r>
            <a:r>
              <a:rPr lang="en-US" i="1" dirty="0" smtClean="0">
                <a:solidFill>
                  <a:schemeClr val="bg1"/>
                </a:solidFill>
              </a:rPr>
              <a:t>value</a:t>
            </a:r>
            <a:r>
              <a:rPr lang="en-US" dirty="0" smtClean="0">
                <a:solidFill>
                  <a:schemeClr val="bg1"/>
                </a:solidFill>
              </a:rPr>
              <a:t> or </a:t>
            </a:r>
            <a:r>
              <a:rPr lang="en-US" i="1" dirty="0" smtClean="0">
                <a:solidFill>
                  <a:schemeClr val="bg1"/>
                </a:solidFill>
              </a:rPr>
              <a:t>a number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2661557" y="2321549"/>
            <a:ext cx="3516086" cy="1200329"/>
          </a:xfrm>
          <a:prstGeom prst="wedgeEllipseCallout">
            <a:avLst>
              <a:gd name="adj1" fmla="val -43627"/>
              <a:gd name="adj2" fmla="val 700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To measure time, direction is not required. So it is a scalar quantity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3083553" y="2144852"/>
            <a:ext cx="3098800" cy="1600200"/>
          </a:xfrm>
          <a:prstGeom prst="wedgeEllipseCallout">
            <a:avLst>
              <a:gd name="adj1" fmla="val -53541"/>
              <a:gd name="adj2" fmla="val 69464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measure mass, direction is not required.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o it is a scalar quantity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4930212" y="1681818"/>
            <a:ext cx="3886200" cy="1600200"/>
          </a:xfrm>
          <a:prstGeom prst="wedgeEllipseCallout">
            <a:avLst>
              <a:gd name="adj1" fmla="val -9869"/>
              <a:gd name="adj2" fmla="val 8013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measure force, both magnitude and direction are required.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o it is a vector quantity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Callout 19" hidden="1"/>
          <p:cNvSpPr/>
          <p:nvPr/>
        </p:nvSpPr>
        <p:spPr>
          <a:xfrm>
            <a:off x="1816100" y="2832407"/>
            <a:ext cx="4038600" cy="1600200"/>
          </a:xfrm>
          <a:prstGeom prst="wedgeEllipseCallout">
            <a:avLst>
              <a:gd name="adj1" fmla="val 62144"/>
              <a:gd name="adj2" fmla="val 323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measure displacement, both magnitude and direction are required. </a:t>
            </a:r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o it is a vector quantity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75114" y="202109"/>
            <a:ext cx="451757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9050">
                  <a:solidFill>
                    <a:srgbClr val="D60093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  <a:cs typeface="Times New Roman" pitchFamily="18" charset="0"/>
              </a:rPr>
              <a:t>Physical Quantities</a:t>
            </a:r>
            <a:endParaRPr lang="en-US" sz="3200" b="1" dirty="0">
              <a:ln w="19050">
                <a:solidFill>
                  <a:srgbClr val="D60093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221" y="1879901"/>
            <a:ext cx="2230711" cy="2230711"/>
          </a:xfrm>
          <a:prstGeom prst="rect">
            <a:avLst/>
          </a:prstGeom>
        </p:spPr>
      </p:pic>
      <p:pic>
        <p:nvPicPr>
          <p:cNvPr id="22" name="Picture 2" descr="C:\Users\201095\Desktop\clock-without-hands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0517" y="3305590"/>
            <a:ext cx="1490690" cy="1338562"/>
          </a:xfrm>
          <a:prstGeom prst="rect">
            <a:avLst/>
          </a:prstGeom>
          <a:noFill/>
        </p:spPr>
      </p:pic>
      <p:grpSp>
        <p:nvGrpSpPr>
          <p:cNvPr id="23" name="Group 32"/>
          <p:cNvGrpSpPr/>
          <p:nvPr/>
        </p:nvGrpSpPr>
        <p:grpSpPr>
          <a:xfrm>
            <a:off x="6719207" y="3546246"/>
            <a:ext cx="1588" cy="822960"/>
            <a:chOff x="2249088" y="1054259"/>
            <a:chExt cx="1588" cy="1662587"/>
          </a:xfrm>
        </p:grpSpPr>
        <p:cxnSp>
          <p:nvCxnSpPr>
            <p:cNvPr id="24" name="Straight Arrow Connector 23"/>
            <p:cNvCxnSpPr/>
            <p:nvPr/>
          </p:nvCxnSpPr>
          <p:spPr>
            <a:xfrm rot="16200000">
              <a:off x="1838402" y="1464945"/>
              <a:ext cx="822960" cy="158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 flipV="1">
              <a:off x="1838402" y="2304572"/>
              <a:ext cx="822960" cy="1588"/>
            </a:xfrm>
            <a:prstGeom prst="straightConnector1">
              <a:avLst/>
            </a:prstGeom>
            <a:ln>
              <a:noFill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35"/>
          <p:cNvGrpSpPr/>
          <p:nvPr/>
        </p:nvGrpSpPr>
        <p:grpSpPr>
          <a:xfrm>
            <a:off x="6719207" y="3599386"/>
            <a:ext cx="1588" cy="731520"/>
            <a:chOff x="2249088" y="1145699"/>
            <a:chExt cx="1588" cy="1479707"/>
          </a:xfrm>
        </p:grpSpPr>
        <p:cxnSp>
          <p:nvCxnSpPr>
            <p:cNvPr id="27" name="Straight Arrow Connector 26"/>
            <p:cNvCxnSpPr/>
            <p:nvPr/>
          </p:nvCxnSpPr>
          <p:spPr>
            <a:xfrm rot="16200000">
              <a:off x="1884122" y="1510665"/>
              <a:ext cx="7315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 flipV="1">
              <a:off x="1884122" y="2258852"/>
              <a:ext cx="731520" cy="1588"/>
            </a:xfrm>
            <a:prstGeom prst="straightConnector1">
              <a:avLst/>
            </a:prstGeom>
            <a:ln>
              <a:noFill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083" y="1642408"/>
            <a:ext cx="2352675" cy="2605088"/>
          </a:xfrm>
          <a:prstGeom prst="rect">
            <a:avLst/>
          </a:prstGeom>
        </p:spPr>
      </p:pic>
      <p:pic>
        <p:nvPicPr>
          <p:cNvPr id="2050" name="Picture 2" descr="Image result for door  pus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88" y="1422335"/>
            <a:ext cx="3777519" cy="28617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4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7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770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3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5" dur="77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7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770" decel="100000"/>
                                        <p:tgtEl>
                                          <p:spTgt spid="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2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4" dur="77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900000">
                                      <p:cBhvr>
                                        <p:cTn id="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95259" y="2005548"/>
            <a:ext cx="2605141" cy="794802"/>
          </a:xfrm>
          <a:prstGeom prst="notched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M.K.S. </a:t>
            </a:r>
            <a:r>
              <a:rPr lang="en-US" sz="2000" b="1" dirty="0">
                <a:solidFill>
                  <a:sysClr val="windowText" lastClr="000000"/>
                </a:solidFill>
                <a:latin typeface="Bookman Old Style" pitchFamily="18" charset="0"/>
              </a:rPr>
              <a:t>System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664088" y="2005548"/>
            <a:ext cx="2539270" cy="794802"/>
          </a:xfrm>
          <a:prstGeom prst="notched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C.G.S. </a:t>
            </a:r>
            <a:r>
              <a:rPr lang="en-US" sz="2000" b="1" dirty="0">
                <a:solidFill>
                  <a:sysClr val="windowText" lastClr="000000"/>
                </a:solidFill>
                <a:latin typeface="Bookman Old Style" pitchFamily="18" charset="0"/>
              </a:rPr>
              <a:t>System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16188" y="3333750"/>
            <a:ext cx="0" cy="274320"/>
          </a:xfrm>
          <a:prstGeom prst="line">
            <a:avLst/>
          </a:prstGeom>
          <a:ln>
            <a:headEnd type="none" w="lg" len="lg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sz="2000">
              <a:latin typeface="Bookman Old Style" pitchFamily="18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690590" y="3562350"/>
            <a:ext cx="17027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Bookman Old Style" pitchFamily="18" charset="0"/>
              </a:rPr>
              <a:t>S.I. System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62246" y="2858353"/>
            <a:ext cx="3760181" cy="477500"/>
          </a:xfrm>
          <a:prstGeom prst="snip2DiagRect">
            <a:avLst/>
          </a:prstGeom>
          <a:solidFill>
            <a:srgbClr val="0070C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m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eter </a:t>
            </a: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– 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kilogram </a:t>
            </a: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– 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second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495800" y="2858353"/>
            <a:ext cx="3939922" cy="477500"/>
          </a:xfrm>
          <a:prstGeom prst="snip2DiagRect">
            <a:avLst/>
          </a:prstGeom>
          <a:solidFill>
            <a:srgbClr val="0070C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b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c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entimeter </a:t>
            </a: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– 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gram </a:t>
            </a: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– s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econd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09600" y="3867150"/>
            <a:ext cx="402225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Bookman Old Style" pitchFamily="18" charset="0"/>
              </a:rPr>
              <a:t>System International units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Bookman Old Style" pitchFamily="18" charset="0"/>
              </a:rPr>
              <a:t>OR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Bookman Old Style" pitchFamily="18" charset="0"/>
              </a:rPr>
              <a:t>Standard International units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70503" y="278309"/>
            <a:ext cx="401367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Bookman Old Style" pitchFamily="18" charset="0"/>
              </a:rPr>
              <a:t>UNITS</a:t>
            </a:r>
            <a:endParaRPr lang="en-US" sz="3200" b="1" dirty="0">
              <a:ln w="11430">
                <a:solidFill>
                  <a:schemeClr val="bg2">
                    <a:lumMod val="2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8200" y="742950"/>
            <a:ext cx="7078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ookman Old Style" pitchFamily="18" charset="0"/>
              </a:rPr>
              <a:t>Units are a system of measurement.</a:t>
            </a:r>
            <a:endParaRPr lang="en-US" sz="2400" b="1" dirty="0">
              <a:latin typeface="Bookman Old Style" pitchFamily="18" charset="0"/>
            </a:endParaRPr>
          </a:p>
        </p:txBody>
      </p:sp>
      <p:grpSp>
        <p:nvGrpSpPr>
          <p:cNvPr id="2" name="Group 53"/>
          <p:cNvGrpSpPr/>
          <p:nvPr/>
        </p:nvGrpSpPr>
        <p:grpSpPr>
          <a:xfrm>
            <a:off x="1714480" y="1333500"/>
            <a:ext cx="5109130" cy="857250"/>
            <a:chOff x="1981200" y="1066800"/>
            <a:chExt cx="5109130" cy="1143000"/>
          </a:xfrm>
        </p:grpSpPr>
        <p:cxnSp>
          <p:nvCxnSpPr>
            <p:cNvPr id="55" name="Straight Arrow Connector 54"/>
            <p:cNvCxnSpPr/>
            <p:nvPr/>
          </p:nvCxnSpPr>
          <p:spPr>
            <a:xfrm rot="5400000">
              <a:off x="1690255" y="1904206"/>
              <a:ext cx="609600" cy="1588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arrow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5400000">
              <a:off x="6784736" y="1904206"/>
              <a:ext cx="609600" cy="1588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arrow" w="lg" len="lg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81200" y="1600200"/>
              <a:ext cx="5105400" cy="1588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 flipH="1" flipV="1">
              <a:off x="4306094" y="1332706"/>
              <a:ext cx="533400" cy="1588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3213461" y="1774258"/>
            <a:ext cx="4191000" cy="987800"/>
          </a:xfrm>
          <a:custGeom>
            <a:avLst/>
            <a:gdLst>
              <a:gd name="connsiteX0" fmla="*/ 0 w 4191000"/>
              <a:gd name="connsiteY0" fmla="*/ 88902 h 533400"/>
              <a:gd name="connsiteX1" fmla="*/ 26039 w 4191000"/>
              <a:gd name="connsiteY1" fmla="*/ 26039 h 533400"/>
              <a:gd name="connsiteX2" fmla="*/ 88902 w 4191000"/>
              <a:gd name="connsiteY2" fmla="*/ 0 h 533400"/>
              <a:gd name="connsiteX3" fmla="*/ 698500 w 4191000"/>
              <a:gd name="connsiteY3" fmla="*/ 0 h 533400"/>
              <a:gd name="connsiteX4" fmla="*/ 1107220 w 4191000"/>
              <a:gd name="connsiteY4" fmla="*/ -968750 h 533400"/>
              <a:gd name="connsiteX5" fmla="*/ 1746250 w 4191000"/>
              <a:gd name="connsiteY5" fmla="*/ 0 h 533400"/>
              <a:gd name="connsiteX6" fmla="*/ 4102098 w 4191000"/>
              <a:gd name="connsiteY6" fmla="*/ 0 h 533400"/>
              <a:gd name="connsiteX7" fmla="*/ 4164961 w 4191000"/>
              <a:gd name="connsiteY7" fmla="*/ 26039 h 533400"/>
              <a:gd name="connsiteX8" fmla="*/ 4191000 w 4191000"/>
              <a:gd name="connsiteY8" fmla="*/ 88902 h 533400"/>
              <a:gd name="connsiteX9" fmla="*/ 4191000 w 4191000"/>
              <a:gd name="connsiteY9" fmla="*/ 88900 h 533400"/>
              <a:gd name="connsiteX10" fmla="*/ 4191000 w 4191000"/>
              <a:gd name="connsiteY10" fmla="*/ 88900 h 533400"/>
              <a:gd name="connsiteX11" fmla="*/ 4191000 w 4191000"/>
              <a:gd name="connsiteY11" fmla="*/ 222250 h 533400"/>
              <a:gd name="connsiteX12" fmla="*/ 4191000 w 4191000"/>
              <a:gd name="connsiteY12" fmla="*/ 444498 h 533400"/>
              <a:gd name="connsiteX13" fmla="*/ 4164961 w 4191000"/>
              <a:gd name="connsiteY13" fmla="*/ 507361 h 533400"/>
              <a:gd name="connsiteX14" fmla="*/ 4102098 w 4191000"/>
              <a:gd name="connsiteY14" fmla="*/ 533400 h 533400"/>
              <a:gd name="connsiteX15" fmla="*/ 1746250 w 4191000"/>
              <a:gd name="connsiteY15" fmla="*/ 533400 h 533400"/>
              <a:gd name="connsiteX16" fmla="*/ 698500 w 4191000"/>
              <a:gd name="connsiteY16" fmla="*/ 533400 h 533400"/>
              <a:gd name="connsiteX17" fmla="*/ 698500 w 4191000"/>
              <a:gd name="connsiteY17" fmla="*/ 533400 h 533400"/>
              <a:gd name="connsiteX18" fmla="*/ 88902 w 4191000"/>
              <a:gd name="connsiteY18" fmla="*/ 533400 h 533400"/>
              <a:gd name="connsiteX19" fmla="*/ 26039 w 4191000"/>
              <a:gd name="connsiteY19" fmla="*/ 507361 h 533400"/>
              <a:gd name="connsiteX20" fmla="*/ 0 w 4191000"/>
              <a:gd name="connsiteY20" fmla="*/ 444498 h 533400"/>
              <a:gd name="connsiteX21" fmla="*/ 0 w 4191000"/>
              <a:gd name="connsiteY21" fmla="*/ 222250 h 533400"/>
              <a:gd name="connsiteX22" fmla="*/ 0 w 4191000"/>
              <a:gd name="connsiteY22" fmla="*/ 88900 h 533400"/>
              <a:gd name="connsiteX23" fmla="*/ 0 w 4191000"/>
              <a:gd name="connsiteY23" fmla="*/ 88900 h 533400"/>
              <a:gd name="connsiteX24" fmla="*/ 0 w 4191000"/>
              <a:gd name="connsiteY24" fmla="*/ 88902 h 533400"/>
              <a:gd name="connsiteX0" fmla="*/ 0 w 4191000"/>
              <a:gd name="connsiteY0" fmla="*/ 1057652 h 1502150"/>
              <a:gd name="connsiteX1" fmla="*/ 26039 w 4191000"/>
              <a:gd name="connsiteY1" fmla="*/ 994789 h 1502150"/>
              <a:gd name="connsiteX2" fmla="*/ 88902 w 4191000"/>
              <a:gd name="connsiteY2" fmla="*/ 968750 h 1502150"/>
              <a:gd name="connsiteX3" fmla="*/ 698500 w 4191000"/>
              <a:gd name="connsiteY3" fmla="*/ 968750 h 1502150"/>
              <a:gd name="connsiteX4" fmla="*/ 1107220 w 4191000"/>
              <a:gd name="connsiteY4" fmla="*/ 0 h 1502150"/>
              <a:gd name="connsiteX5" fmla="*/ 895350 w 4191000"/>
              <a:gd name="connsiteY5" fmla="*/ 968750 h 1502150"/>
              <a:gd name="connsiteX6" fmla="*/ 4102098 w 4191000"/>
              <a:gd name="connsiteY6" fmla="*/ 968750 h 1502150"/>
              <a:gd name="connsiteX7" fmla="*/ 4164961 w 4191000"/>
              <a:gd name="connsiteY7" fmla="*/ 994789 h 1502150"/>
              <a:gd name="connsiteX8" fmla="*/ 4191000 w 4191000"/>
              <a:gd name="connsiteY8" fmla="*/ 1057652 h 1502150"/>
              <a:gd name="connsiteX9" fmla="*/ 4191000 w 4191000"/>
              <a:gd name="connsiteY9" fmla="*/ 1057650 h 1502150"/>
              <a:gd name="connsiteX10" fmla="*/ 4191000 w 4191000"/>
              <a:gd name="connsiteY10" fmla="*/ 1057650 h 1502150"/>
              <a:gd name="connsiteX11" fmla="*/ 4191000 w 4191000"/>
              <a:gd name="connsiteY11" fmla="*/ 1191000 h 1502150"/>
              <a:gd name="connsiteX12" fmla="*/ 4191000 w 4191000"/>
              <a:gd name="connsiteY12" fmla="*/ 1413248 h 1502150"/>
              <a:gd name="connsiteX13" fmla="*/ 4164961 w 4191000"/>
              <a:gd name="connsiteY13" fmla="*/ 1476111 h 1502150"/>
              <a:gd name="connsiteX14" fmla="*/ 4102098 w 4191000"/>
              <a:gd name="connsiteY14" fmla="*/ 1502150 h 1502150"/>
              <a:gd name="connsiteX15" fmla="*/ 1746250 w 4191000"/>
              <a:gd name="connsiteY15" fmla="*/ 1502150 h 1502150"/>
              <a:gd name="connsiteX16" fmla="*/ 698500 w 4191000"/>
              <a:gd name="connsiteY16" fmla="*/ 1502150 h 1502150"/>
              <a:gd name="connsiteX17" fmla="*/ 698500 w 4191000"/>
              <a:gd name="connsiteY17" fmla="*/ 1502150 h 1502150"/>
              <a:gd name="connsiteX18" fmla="*/ 88902 w 4191000"/>
              <a:gd name="connsiteY18" fmla="*/ 1502150 h 1502150"/>
              <a:gd name="connsiteX19" fmla="*/ 26039 w 4191000"/>
              <a:gd name="connsiteY19" fmla="*/ 1476111 h 1502150"/>
              <a:gd name="connsiteX20" fmla="*/ 0 w 4191000"/>
              <a:gd name="connsiteY20" fmla="*/ 1413248 h 1502150"/>
              <a:gd name="connsiteX21" fmla="*/ 0 w 4191000"/>
              <a:gd name="connsiteY21" fmla="*/ 1191000 h 1502150"/>
              <a:gd name="connsiteX22" fmla="*/ 0 w 4191000"/>
              <a:gd name="connsiteY22" fmla="*/ 1057650 h 1502150"/>
              <a:gd name="connsiteX23" fmla="*/ 0 w 4191000"/>
              <a:gd name="connsiteY23" fmla="*/ 1057650 h 1502150"/>
              <a:gd name="connsiteX24" fmla="*/ 0 w 4191000"/>
              <a:gd name="connsiteY24" fmla="*/ 1057652 h 1502150"/>
              <a:gd name="connsiteX0" fmla="*/ 0 w 4191000"/>
              <a:gd name="connsiteY0" fmla="*/ 543302 h 987800"/>
              <a:gd name="connsiteX1" fmla="*/ 26039 w 4191000"/>
              <a:gd name="connsiteY1" fmla="*/ 480439 h 987800"/>
              <a:gd name="connsiteX2" fmla="*/ 88902 w 4191000"/>
              <a:gd name="connsiteY2" fmla="*/ 454400 h 987800"/>
              <a:gd name="connsiteX3" fmla="*/ 698500 w 4191000"/>
              <a:gd name="connsiteY3" fmla="*/ 454400 h 987800"/>
              <a:gd name="connsiteX4" fmla="*/ 1107220 w 4191000"/>
              <a:gd name="connsiteY4" fmla="*/ 0 h 987800"/>
              <a:gd name="connsiteX5" fmla="*/ 895350 w 4191000"/>
              <a:gd name="connsiteY5" fmla="*/ 454400 h 987800"/>
              <a:gd name="connsiteX6" fmla="*/ 4102098 w 4191000"/>
              <a:gd name="connsiteY6" fmla="*/ 454400 h 987800"/>
              <a:gd name="connsiteX7" fmla="*/ 4164961 w 4191000"/>
              <a:gd name="connsiteY7" fmla="*/ 480439 h 987800"/>
              <a:gd name="connsiteX8" fmla="*/ 4191000 w 4191000"/>
              <a:gd name="connsiteY8" fmla="*/ 543302 h 987800"/>
              <a:gd name="connsiteX9" fmla="*/ 4191000 w 4191000"/>
              <a:gd name="connsiteY9" fmla="*/ 543300 h 987800"/>
              <a:gd name="connsiteX10" fmla="*/ 4191000 w 4191000"/>
              <a:gd name="connsiteY10" fmla="*/ 543300 h 987800"/>
              <a:gd name="connsiteX11" fmla="*/ 4191000 w 4191000"/>
              <a:gd name="connsiteY11" fmla="*/ 676650 h 987800"/>
              <a:gd name="connsiteX12" fmla="*/ 4191000 w 4191000"/>
              <a:gd name="connsiteY12" fmla="*/ 898898 h 987800"/>
              <a:gd name="connsiteX13" fmla="*/ 4164961 w 4191000"/>
              <a:gd name="connsiteY13" fmla="*/ 961761 h 987800"/>
              <a:gd name="connsiteX14" fmla="*/ 4102098 w 4191000"/>
              <a:gd name="connsiteY14" fmla="*/ 987800 h 987800"/>
              <a:gd name="connsiteX15" fmla="*/ 1746250 w 4191000"/>
              <a:gd name="connsiteY15" fmla="*/ 987800 h 987800"/>
              <a:gd name="connsiteX16" fmla="*/ 698500 w 4191000"/>
              <a:gd name="connsiteY16" fmla="*/ 987800 h 987800"/>
              <a:gd name="connsiteX17" fmla="*/ 698500 w 4191000"/>
              <a:gd name="connsiteY17" fmla="*/ 987800 h 987800"/>
              <a:gd name="connsiteX18" fmla="*/ 88902 w 4191000"/>
              <a:gd name="connsiteY18" fmla="*/ 987800 h 987800"/>
              <a:gd name="connsiteX19" fmla="*/ 26039 w 4191000"/>
              <a:gd name="connsiteY19" fmla="*/ 961761 h 987800"/>
              <a:gd name="connsiteX20" fmla="*/ 0 w 4191000"/>
              <a:gd name="connsiteY20" fmla="*/ 898898 h 987800"/>
              <a:gd name="connsiteX21" fmla="*/ 0 w 4191000"/>
              <a:gd name="connsiteY21" fmla="*/ 676650 h 987800"/>
              <a:gd name="connsiteX22" fmla="*/ 0 w 4191000"/>
              <a:gd name="connsiteY22" fmla="*/ 543300 h 987800"/>
              <a:gd name="connsiteX23" fmla="*/ 0 w 4191000"/>
              <a:gd name="connsiteY23" fmla="*/ 543300 h 987800"/>
              <a:gd name="connsiteX24" fmla="*/ 0 w 4191000"/>
              <a:gd name="connsiteY24" fmla="*/ 543302 h 98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191000" h="987800">
                <a:moveTo>
                  <a:pt x="0" y="543302"/>
                </a:moveTo>
                <a:cubicBezTo>
                  <a:pt x="0" y="519724"/>
                  <a:pt x="9366" y="497111"/>
                  <a:pt x="26039" y="480439"/>
                </a:cubicBezTo>
                <a:cubicBezTo>
                  <a:pt x="42711" y="463767"/>
                  <a:pt x="65324" y="454400"/>
                  <a:pt x="88902" y="454400"/>
                </a:cubicBezTo>
                <a:lnTo>
                  <a:pt x="698500" y="454400"/>
                </a:lnTo>
                <a:lnTo>
                  <a:pt x="1107220" y="0"/>
                </a:lnTo>
                <a:lnTo>
                  <a:pt x="895350" y="454400"/>
                </a:lnTo>
                <a:lnTo>
                  <a:pt x="4102098" y="454400"/>
                </a:lnTo>
                <a:cubicBezTo>
                  <a:pt x="4125676" y="454400"/>
                  <a:pt x="4148289" y="463766"/>
                  <a:pt x="4164961" y="480439"/>
                </a:cubicBezTo>
                <a:cubicBezTo>
                  <a:pt x="4181633" y="497111"/>
                  <a:pt x="4191000" y="519724"/>
                  <a:pt x="4191000" y="543302"/>
                </a:cubicBezTo>
                <a:lnTo>
                  <a:pt x="4191000" y="543300"/>
                </a:lnTo>
                <a:lnTo>
                  <a:pt x="4191000" y="543300"/>
                </a:lnTo>
                <a:lnTo>
                  <a:pt x="4191000" y="676650"/>
                </a:lnTo>
                <a:lnTo>
                  <a:pt x="4191000" y="898898"/>
                </a:lnTo>
                <a:cubicBezTo>
                  <a:pt x="4191000" y="922476"/>
                  <a:pt x="4181634" y="945089"/>
                  <a:pt x="4164961" y="961761"/>
                </a:cubicBezTo>
                <a:cubicBezTo>
                  <a:pt x="4148289" y="978433"/>
                  <a:pt x="4125676" y="987800"/>
                  <a:pt x="4102098" y="987800"/>
                </a:cubicBezTo>
                <a:lnTo>
                  <a:pt x="1746250" y="987800"/>
                </a:lnTo>
                <a:lnTo>
                  <a:pt x="698500" y="987800"/>
                </a:lnTo>
                <a:lnTo>
                  <a:pt x="698500" y="987800"/>
                </a:lnTo>
                <a:lnTo>
                  <a:pt x="88902" y="987800"/>
                </a:lnTo>
                <a:cubicBezTo>
                  <a:pt x="65324" y="987800"/>
                  <a:pt x="42711" y="978434"/>
                  <a:pt x="26039" y="961761"/>
                </a:cubicBezTo>
                <a:cubicBezTo>
                  <a:pt x="9367" y="945089"/>
                  <a:pt x="0" y="922476"/>
                  <a:pt x="0" y="898898"/>
                </a:cubicBezTo>
                <a:lnTo>
                  <a:pt x="0" y="676650"/>
                </a:lnTo>
                <a:lnTo>
                  <a:pt x="0" y="543300"/>
                </a:lnTo>
                <a:lnTo>
                  <a:pt x="0" y="543300"/>
                </a:lnTo>
                <a:lnTo>
                  <a:pt x="0" y="543302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3714" y="2305843"/>
            <a:ext cx="4150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Bookman Old Style" pitchFamily="18" charset="0"/>
              </a:rPr>
              <a:t>Two systems of measurement</a:t>
            </a:r>
            <a:endParaRPr lang="en-US" sz="2000" b="1" dirty="0">
              <a:latin typeface="Bookman Old Style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429000" y="3333750"/>
            <a:ext cx="2021679" cy="999608"/>
            <a:chOff x="1484239" y="-1630734"/>
            <a:chExt cx="2021679" cy="999608"/>
          </a:xfrm>
        </p:grpSpPr>
        <p:sp>
          <p:nvSpPr>
            <p:cNvPr id="20" name="Cloud Callout 19"/>
            <p:cNvSpPr/>
            <p:nvPr/>
          </p:nvSpPr>
          <p:spPr>
            <a:xfrm rot="179292">
              <a:off x="1484239" y="-1630734"/>
              <a:ext cx="2021679" cy="999608"/>
            </a:xfrm>
            <a:prstGeom prst="cloudCallout">
              <a:avLst>
                <a:gd name="adj1" fmla="val -89792"/>
                <a:gd name="adj2" fmla="val -21901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2700">
              <a:solidFill>
                <a:srgbClr val="00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02788" y="-1476788"/>
              <a:ext cx="16500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It is also called as</a:t>
              </a:r>
              <a:endParaRPr lang="en-US" b="1" dirty="0"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796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  <p:bldP spid="51" grpId="0"/>
      <p:bldP spid="52" grpId="0"/>
      <p:bldP spid="53" grpId="0" animBg="1"/>
      <p:bldP spid="17" grpId="0"/>
      <p:bldP spid="1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09600" y="21907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860676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Motion and Rest</a:t>
            </a:r>
          </a:p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Motion is relative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09600" y="21907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762000" y="2647950"/>
            <a:ext cx="43434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Distance and Displacement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4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D:\d drive\MJ WORK\Pooja mam (physics)\State board\STB 9th 17-18\7957633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9850"/>
            <a:ext cx="9144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/>
          <p:nvPr/>
        </p:nvSpPr>
        <p:spPr>
          <a:xfrm>
            <a:off x="4423716" y="2670811"/>
            <a:ext cx="4778848" cy="1660330"/>
          </a:xfrm>
          <a:custGeom>
            <a:avLst/>
            <a:gdLst>
              <a:gd name="connsiteX0" fmla="*/ 3048001 w 6096000"/>
              <a:gd name="connsiteY0" fmla="*/ 0 h 1695450"/>
              <a:gd name="connsiteX1" fmla="*/ 5123603 w 6096000"/>
              <a:gd name="connsiteY1" fmla="*/ 226928 h 1695450"/>
              <a:gd name="connsiteX2" fmla="*/ 3595847 w 6096000"/>
              <a:gd name="connsiteY2" fmla="*/ 1681644 h 1695450"/>
              <a:gd name="connsiteX3" fmla="*/ 2354232 w 6096000"/>
              <a:gd name="connsiteY3" fmla="*/ 1673198 h 1695450"/>
              <a:gd name="connsiteX4" fmla="*/ 3048000 w 6096000"/>
              <a:gd name="connsiteY4" fmla="*/ 847725 h 1695450"/>
              <a:gd name="connsiteX5" fmla="*/ 3048001 w 6096000"/>
              <a:gd name="connsiteY5" fmla="*/ 0 h 1695450"/>
              <a:gd name="connsiteX0" fmla="*/ 3048001 w 6096000"/>
              <a:gd name="connsiteY0" fmla="*/ 0 h 1695450"/>
              <a:gd name="connsiteX1" fmla="*/ 5123603 w 6096000"/>
              <a:gd name="connsiteY1" fmla="*/ 226928 h 1695450"/>
              <a:gd name="connsiteX2" fmla="*/ 3595847 w 6096000"/>
              <a:gd name="connsiteY2" fmla="*/ 1681644 h 1695450"/>
              <a:gd name="connsiteX3" fmla="*/ 2354232 w 6096000"/>
              <a:gd name="connsiteY3" fmla="*/ 1673198 h 1695450"/>
              <a:gd name="connsiteX0" fmla="*/ 693769 w 4606119"/>
              <a:gd name="connsiteY0" fmla="*/ 35904 h 1738462"/>
              <a:gd name="connsiteX1" fmla="*/ 2769371 w 4606119"/>
              <a:gd name="connsiteY1" fmla="*/ 262832 h 1738462"/>
              <a:gd name="connsiteX2" fmla="*/ 1241615 w 4606119"/>
              <a:gd name="connsiteY2" fmla="*/ 1717548 h 1738462"/>
              <a:gd name="connsiteX3" fmla="*/ 0 w 4606119"/>
              <a:gd name="connsiteY3" fmla="*/ 1709102 h 1738462"/>
              <a:gd name="connsiteX4" fmla="*/ 693768 w 4606119"/>
              <a:gd name="connsiteY4" fmla="*/ 883629 h 1738462"/>
              <a:gd name="connsiteX5" fmla="*/ 693769 w 4606119"/>
              <a:gd name="connsiteY5" fmla="*/ 35904 h 1738462"/>
              <a:gd name="connsiteX0" fmla="*/ 106203 w 4606119"/>
              <a:gd name="connsiteY0" fmla="*/ 0 h 1738462"/>
              <a:gd name="connsiteX1" fmla="*/ 2769371 w 4606119"/>
              <a:gd name="connsiteY1" fmla="*/ 262832 h 1738462"/>
              <a:gd name="connsiteX2" fmla="*/ 1241615 w 4606119"/>
              <a:gd name="connsiteY2" fmla="*/ 1717548 h 1738462"/>
              <a:gd name="connsiteX3" fmla="*/ 0 w 4606119"/>
              <a:gd name="connsiteY3" fmla="*/ 1709102 h 1738462"/>
              <a:gd name="connsiteX0" fmla="*/ 693769 w 4606119"/>
              <a:gd name="connsiteY0" fmla="*/ 35904 h 1738463"/>
              <a:gd name="connsiteX1" fmla="*/ 2769371 w 4606119"/>
              <a:gd name="connsiteY1" fmla="*/ 262832 h 1738463"/>
              <a:gd name="connsiteX2" fmla="*/ 1241615 w 4606119"/>
              <a:gd name="connsiteY2" fmla="*/ 1717548 h 1738463"/>
              <a:gd name="connsiteX3" fmla="*/ 0 w 4606119"/>
              <a:gd name="connsiteY3" fmla="*/ 1709102 h 1738463"/>
              <a:gd name="connsiteX4" fmla="*/ 693768 w 4606119"/>
              <a:gd name="connsiteY4" fmla="*/ 883629 h 1738463"/>
              <a:gd name="connsiteX5" fmla="*/ 693769 w 4606119"/>
              <a:gd name="connsiteY5" fmla="*/ 35904 h 1738463"/>
              <a:gd name="connsiteX0" fmla="*/ 106203 w 4606119"/>
              <a:gd name="connsiteY0" fmla="*/ 0 h 1738463"/>
              <a:gd name="connsiteX1" fmla="*/ 2769371 w 4606119"/>
              <a:gd name="connsiteY1" fmla="*/ 262832 h 1738463"/>
              <a:gd name="connsiteX2" fmla="*/ 1241615 w 4606119"/>
              <a:gd name="connsiteY2" fmla="*/ 1717548 h 1738463"/>
              <a:gd name="connsiteX3" fmla="*/ 242371 w 4606119"/>
              <a:gd name="connsiteY3" fmla="*/ 1709102 h 173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119" h="1738463" stroke="0" extrusionOk="0">
                <a:moveTo>
                  <a:pt x="693769" y="35904"/>
                </a:moveTo>
                <a:cubicBezTo>
                  <a:pt x="1463867" y="35904"/>
                  <a:pt x="2205421" y="116979"/>
                  <a:pt x="2769371" y="262832"/>
                </a:cubicBezTo>
                <a:cubicBezTo>
                  <a:pt x="4606119" y="737866"/>
                  <a:pt x="3708926" y="1592165"/>
                  <a:pt x="1241615" y="1717548"/>
                </a:cubicBezTo>
                <a:cubicBezTo>
                  <a:pt x="830046" y="1738463"/>
                  <a:pt x="407401" y="1735588"/>
                  <a:pt x="0" y="1709102"/>
                </a:cubicBezTo>
                <a:lnTo>
                  <a:pt x="693768" y="883629"/>
                </a:lnTo>
                <a:cubicBezTo>
                  <a:pt x="693768" y="601054"/>
                  <a:pt x="693769" y="318479"/>
                  <a:pt x="693769" y="35904"/>
                </a:cubicBezTo>
                <a:close/>
              </a:path>
              <a:path w="4606119" h="1738463" fill="none">
                <a:moveTo>
                  <a:pt x="106203" y="0"/>
                </a:moveTo>
                <a:cubicBezTo>
                  <a:pt x="876301" y="0"/>
                  <a:pt x="2205421" y="116979"/>
                  <a:pt x="2769371" y="262832"/>
                </a:cubicBezTo>
                <a:cubicBezTo>
                  <a:pt x="4606119" y="737866"/>
                  <a:pt x="3708926" y="1592165"/>
                  <a:pt x="1241615" y="1717548"/>
                </a:cubicBezTo>
                <a:cubicBezTo>
                  <a:pt x="830046" y="1738463"/>
                  <a:pt x="649772" y="1735588"/>
                  <a:pt x="242371" y="1709102"/>
                </a:cubicBezTo>
              </a:path>
            </a:pathLst>
          </a:custGeom>
          <a:ln w="38100">
            <a:solidFill>
              <a:srgbClr val="0000F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3733800" y="1809750"/>
            <a:ext cx="1295400" cy="400050"/>
          </a:xfrm>
          <a:prstGeom prst="homePlate">
            <a:avLst/>
          </a:prstGeom>
          <a:solidFill>
            <a:srgbClr val="66CC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Bookman Old Style" pitchFamily="18" charset="0"/>
              </a:rPr>
              <a:t>START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267200" y="2309396"/>
            <a:ext cx="332142" cy="338554"/>
            <a:chOff x="2667000" y="3050173"/>
            <a:chExt cx="332142" cy="338554"/>
          </a:xfrm>
        </p:grpSpPr>
        <p:sp>
          <p:nvSpPr>
            <p:cNvPr id="5" name="Oval 4"/>
            <p:cNvSpPr/>
            <p:nvPr/>
          </p:nvSpPr>
          <p:spPr>
            <a:xfrm>
              <a:off x="2680671" y="3067050"/>
              <a:ext cx="304800" cy="3048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667000" y="3050173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Bookman Old Style" pitchFamily="18" charset="0"/>
                </a:rPr>
                <a:t>A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Cloud Callout 6"/>
          <p:cNvSpPr/>
          <p:nvPr/>
        </p:nvSpPr>
        <p:spPr>
          <a:xfrm>
            <a:off x="4790209" y="904024"/>
            <a:ext cx="2078182" cy="973253"/>
          </a:xfrm>
          <a:prstGeom prst="cloudCallout">
            <a:avLst>
              <a:gd name="adj1" fmla="val -47670"/>
              <a:gd name="adj2" fmla="val 821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“A” is the initial point</a:t>
            </a:r>
            <a:endParaRPr lang="en-US" sz="1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43400" y="4019550"/>
            <a:ext cx="332142" cy="338554"/>
            <a:chOff x="2667000" y="3050173"/>
            <a:chExt cx="332142" cy="338554"/>
          </a:xfrm>
        </p:grpSpPr>
        <p:sp>
          <p:nvSpPr>
            <p:cNvPr id="9" name="Oval 8"/>
            <p:cNvSpPr/>
            <p:nvPr/>
          </p:nvSpPr>
          <p:spPr>
            <a:xfrm>
              <a:off x="2680671" y="3067050"/>
              <a:ext cx="304800" cy="3048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67000" y="3050173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Bookman Old Style" pitchFamily="18" charset="0"/>
                </a:rPr>
                <a:t>B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1" name="Cloud Callout 10"/>
          <p:cNvSpPr/>
          <p:nvPr/>
        </p:nvSpPr>
        <p:spPr>
          <a:xfrm>
            <a:off x="1524000" y="2190750"/>
            <a:ext cx="2514600" cy="1295400"/>
          </a:xfrm>
          <a:prstGeom prst="cloudCallout">
            <a:avLst>
              <a:gd name="adj1" fmla="val 67103"/>
              <a:gd name="adj2" fmla="val 1071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“B” is the final  point</a:t>
            </a:r>
            <a:endParaRPr lang="en-US" sz="1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12" name="Picture 11" descr="woman_running_track_and_field_event_lg_cl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72400" y="2876550"/>
            <a:ext cx="762000" cy="857250"/>
          </a:xfrm>
          <a:prstGeom prst="rect">
            <a:avLst/>
          </a:prstGeom>
        </p:spPr>
      </p:pic>
      <p:pic>
        <p:nvPicPr>
          <p:cNvPr id="13" name="Picture 12" descr="woman_running_track_and_field_event_lg_cl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2114550"/>
            <a:ext cx="685800" cy="857250"/>
          </a:xfrm>
          <a:prstGeom prst="rect">
            <a:avLst/>
          </a:prstGeom>
        </p:spPr>
      </p:pic>
      <p:sp>
        <p:nvSpPr>
          <p:cNvPr id="15" name="Cloud Callout 14"/>
          <p:cNvSpPr/>
          <p:nvPr/>
        </p:nvSpPr>
        <p:spPr>
          <a:xfrm>
            <a:off x="2351809" y="550561"/>
            <a:ext cx="2078182" cy="1070578"/>
          </a:xfrm>
          <a:prstGeom prst="cloudCallout">
            <a:avLst>
              <a:gd name="adj1" fmla="val 36421"/>
              <a:gd name="adj2" fmla="val 9535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An athlete is running a race  </a:t>
            </a:r>
            <a:endParaRPr lang="en-US" sz="1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6" name="Cloud Callout 15"/>
          <p:cNvSpPr/>
          <p:nvPr/>
        </p:nvSpPr>
        <p:spPr>
          <a:xfrm>
            <a:off x="3657600" y="2190750"/>
            <a:ext cx="2514600" cy="1295400"/>
          </a:xfrm>
          <a:prstGeom prst="cloudCallout">
            <a:avLst>
              <a:gd name="adj1" fmla="val 121649"/>
              <a:gd name="adj2" fmla="val 5932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The athlete is covering a path of 250m between A &amp; B</a:t>
            </a:r>
            <a:endParaRPr lang="en-US" sz="1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705600" y="3257550"/>
            <a:ext cx="1037463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sz="2000" b="1" dirty="0" smtClean="0">
                <a:ln w="50800"/>
                <a:latin typeface="Bookman Old Style" pitchFamily="18" charset="0"/>
              </a:rPr>
              <a:t>250 m</a:t>
            </a:r>
            <a:endParaRPr lang="en-US" sz="2000" b="1" dirty="0">
              <a:ln w="50800"/>
              <a:latin typeface="Bookman Old Style" pitchFamily="18" charset="0"/>
            </a:endParaRPr>
          </a:p>
        </p:txBody>
      </p:sp>
      <p:sp>
        <p:nvSpPr>
          <p:cNvPr id="22" name="Cloud Callout 21"/>
          <p:cNvSpPr/>
          <p:nvPr/>
        </p:nvSpPr>
        <p:spPr>
          <a:xfrm>
            <a:off x="1143000" y="1222562"/>
            <a:ext cx="2743200" cy="1676400"/>
          </a:xfrm>
          <a:prstGeom prst="cloudCallout">
            <a:avLst>
              <a:gd name="adj1" fmla="val 67103"/>
              <a:gd name="adj2" fmla="val 1071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Let us say, </a:t>
            </a:r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t</a:t>
            </a:r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he shortest distance between A (initial) &amp; B (final point) is 160m</a:t>
            </a:r>
            <a:endParaRPr lang="en-US" sz="14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cxnSp>
        <p:nvCxnSpPr>
          <p:cNvPr id="24" name="Straight Arrow Connector 23"/>
          <p:cNvCxnSpPr>
            <a:endCxn id="10" idx="0"/>
          </p:cNvCxnSpPr>
          <p:nvPr/>
        </p:nvCxnSpPr>
        <p:spPr>
          <a:xfrm rot="16200000" flipH="1">
            <a:off x="3816837" y="3326916"/>
            <a:ext cx="1295398" cy="89869"/>
          </a:xfrm>
          <a:prstGeom prst="straightConnector1">
            <a:avLst/>
          </a:prstGeom>
          <a:ln w="28575">
            <a:solidFill>
              <a:srgbClr val="0000F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loud Callout 28"/>
          <p:cNvSpPr/>
          <p:nvPr/>
        </p:nvSpPr>
        <p:spPr>
          <a:xfrm>
            <a:off x="5019675" y="1733550"/>
            <a:ext cx="2686050" cy="1295400"/>
          </a:xfrm>
          <a:prstGeom prst="cloudCallout">
            <a:avLst>
              <a:gd name="adj1" fmla="val 26572"/>
              <a:gd name="adj2" fmla="val 683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The actual path run by the athlete is called </a:t>
            </a:r>
            <a:r>
              <a:rPr lang="en-US" sz="1400" b="1" dirty="0" smtClean="0">
                <a:solidFill>
                  <a:srgbClr val="0066FF"/>
                </a:solidFill>
                <a:latin typeface="Bookman Old Style" pitchFamily="18" charset="0"/>
              </a:rPr>
              <a:t>‘Distance’</a:t>
            </a:r>
            <a:endParaRPr lang="en-US" sz="14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30" name="Cloud Callout 29"/>
          <p:cNvSpPr/>
          <p:nvPr/>
        </p:nvSpPr>
        <p:spPr>
          <a:xfrm>
            <a:off x="1371600" y="1885950"/>
            <a:ext cx="2819400" cy="1657350"/>
          </a:xfrm>
          <a:prstGeom prst="cloudCallout">
            <a:avLst>
              <a:gd name="adj1" fmla="val 55934"/>
              <a:gd name="adj2" fmla="val 667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The shortest distance between the initial and final point is </a:t>
            </a:r>
            <a:r>
              <a:rPr lang="en-US" sz="1400" b="1" dirty="0" smtClean="0">
                <a:solidFill>
                  <a:srgbClr val="0066FF"/>
                </a:solidFill>
                <a:latin typeface="Bookman Old Style" pitchFamily="18" charset="0"/>
              </a:rPr>
              <a:t>‘Displacement’</a:t>
            </a:r>
            <a:endParaRPr lang="en-US" sz="14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pic>
        <p:nvPicPr>
          <p:cNvPr id="23" name="Picture 22" descr="woman_running_track_and_field_event_lg_cl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2800350"/>
            <a:ext cx="914400" cy="857250"/>
          </a:xfrm>
          <a:prstGeom prst="rect">
            <a:avLst/>
          </a:prstGeom>
        </p:spPr>
      </p:pic>
      <p:pic>
        <p:nvPicPr>
          <p:cNvPr id="77825" name="Picture 1" descr="Z:\Vedika\05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8600" y="3680652"/>
            <a:ext cx="919162" cy="862659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>
            <a:off x="1600200" y="234073"/>
            <a:ext cx="5808000" cy="400110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 pitchFamily="18" charset="0"/>
              </a:rPr>
              <a:t>CONCEPT OF DISTANCE &amp; DISPLACEMENT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8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C 0.06649 -4.81481E-6 0.40069 0.03766 0.40069 0.15896 " pathEditMode="fixed" rAng="0" ptsTypes="ff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79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3334 C 0.0125 0.10741 -0.09688 0.14445 -0.15209 0.17222 C -0.21459 0.1926 -0.31146 0.20926 -0.38959 0.18704 " pathEditMode="fixed" rAng="0" ptsTypes="fff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0" y="8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77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  <p:bldP spid="7" grpId="0" animBg="1"/>
      <p:bldP spid="11" grpId="0" animBg="1"/>
      <p:bldP spid="15" grpId="0" animBg="1"/>
      <p:bldP spid="16" grpId="0" animBg="1"/>
      <p:bldP spid="18" grpId="0"/>
      <p:bldP spid="18" grpId="1"/>
      <p:bldP spid="22" grpId="0" animBg="1"/>
      <p:bldP spid="29" grpId="0" animBg="1"/>
      <p:bldP spid="30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D:\d drive\MJ WORK\Pooja mam (physics)\State board\STB 9th 17-18\7957633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9850"/>
            <a:ext cx="9144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oman_running_track_and_field_event_lg_cl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2800350"/>
            <a:ext cx="914400" cy="857250"/>
          </a:xfrm>
          <a:prstGeom prst="rect">
            <a:avLst/>
          </a:prstGeom>
        </p:spPr>
      </p:pic>
      <p:pic>
        <p:nvPicPr>
          <p:cNvPr id="5" name="Picture 4" descr="woman_running_track_and_field_event_lg_cl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0" y="3162300"/>
            <a:ext cx="685800" cy="857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0200" y="234073"/>
            <a:ext cx="5808000" cy="400110"/>
          </a:xfrm>
          <a:prstGeom prst="rect">
            <a:avLst/>
          </a:prstGeom>
          <a:solidFill>
            <a:srgbClr val="0066FF"/>
          </a:solidFill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 pitchFamily="18" charset="0"/>
              </a:rPr>
              <a:t>CONCEPT OF DISTANCE &amp; DISPLACEMENT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4800" y="3105150"/>
            <a:ext cx="1037463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sz="2000" b="1" dirty="0" smtClean="0">
                <a:ln w="50800"/>
                <a:latin typeface="Bookman Old Style" pitchFamily="18" charset="0"/>
              </a:rPr>
              <a:t>500 m</a:t>
            </a:r>
            <a:endParaRPr lang="en-US" sz="2000" b="1" dirty="0">
              <a:ln w="50800"/>
              <a:latin typeface="Bookman Old Style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28498" y="2724144"/>
            <a:ext cx="3549663" cy="1676406"/>
          </a:xfrm>
          <a:custGeom>
            <a:avLst/>
            <a:gdLst>
              <a:gd name="connsiteX0" fmla="*/ 0 w 7099300"/>
              <a:gd name="connsiteY0" fmla="*/ 838200 h 1676400"/>
              <a:gd name="connsiteX1" fmla="*/ 2733887 w 7099300"/>
              <a:gd name="connsiteY1" fmla="*/ 22439 h 1676400"/>
              <a:gd name="connsiteX2" fmla="*/ 3549651 w 7099300"/>
              <a:gd name="connsiteY2" fmla="*/ 4 h 1676400"/>
              <a:gd name="connsiteX3" fmla="*/ 4365417 w 7099300"/>
              <a:gd name="connsiteY3" fmla="*/ 22439 h 1676400"/>
              <a:gd name="connsiteX4" fmla="*/ 7099300 w 7099300"/>
              <a:gd name="connsiteY4" fmla="*/ 838210 h 1676400"/>
              <a:gd name="connsiteX5" fmla="*/ 4365414 w 7099300"/>
              <a:gd name="connsiteY5" fmla="*/ 1653975 h 1676400"/>
              <a:gd name="connsiteX6" fmla="*/ 3549649 w 7099300"/>
              <a:gd name="connsiteY6" fmla="*/ 1676410 h 1676400"/>
              <a:gd name="connsiteX7" fmla="*/ 2733883 w 7099300"/>
              <a:gd name="connsiteY7" fmla="*/ 1653975 h 1676400"/>
              <a:gd name="connsiteX8" fmla="*/ -1 w 7099300"/>
              <a:gd name="connsiteY8" fmla="*/ 838206 h 1676400"/>
              <a:gd name="connsiteX9" fmla="*/ 0 w 7099300"/>
              <a:gd name="connsiteY9" fmla="*/ 838200 h 1676400"/>
              <a:gd name="connsiteX0" fmla="*/ 2733896 w 7099321"/>
              <a:gd name="connsiteY0" fmla="*/ 22435 h 1676406"/>
              <a:gd name="connsiteX1" fmla="*/ 3549660 w 7099321"/>
              <a:gd name="connsiteY1" fmla="*/ 0 h 1676406"/>
              <a:gd name="connsiteX2" fmla="*/ 4365426 w 7099321"/>
              <a:gd name="connsiteY2" fmla="*/ 22435 h 1676406"/>
              <a:gd name="connsiteX3" fmla="*/ 7099309 w 7099321"/>
              <a:gd name="connsiteY3" fmla="*/ 838206 h 1676406"/>
              <a:gd name="connsiteX4" fmla="*/ 4365423 w 7099321"/>
              <a:gd name="connsiteY4" fmla="*/ 1653971 h 1676406"/>
              <a:gd name="connsiteX5" fmla="*/ 3549658 w 7099321"/>
              <a:gd name="connsiteY5" fmla="*/ 1676406 h 1676406"/>
              <a:gd name="connsiteX6" fmla="*/ 2733892 w 7099321"/>
              <a:gd name="connsiteY6" fmla="*/ 1653971 h 1676406"/>
              <a:gd name="connsiteX7" fmla="*/ 8 w 7099321"/>
              <a:gd name="connsiteY7" fmla="*/ 838202 h 1676406"/>
              <a:gd name="connsiteX8" fmla="*/ 9 w 7099321"/>
              <a:gd name="connsiteY8" fmla="*/ 838196 h 1676406"/>
              <a:gd name="connsiteX9" fmla="*/ 2825336 w 7099321"/>
              <a:gd name="connsiteY9" fmla="*/ 113875 h 1676406"/>
              <a:gd name="connsiteX0" fmla="*/ 2733896 w 7099321"/>
              <a:gd name="connsiteY0" fmla="*/ 22435 h 1676406"/>
              <a:gd name="connsiteX1" fmla="*/ 3549660 w 7099321"/>
              <a:gd name="connsiteY1" fmla="*/ 0 h 1676406"/>
              <a:gd name="connsiteX2" fmla="*/ 4365426 w 7099321"/>
              <a:gd name="connsiteY2" fmla="*/ 22435 h 1676406"/>
              <a:gd name="connsiteX3" fmla="*/ 7099309 w 7099321"/>
              <a:gd name="connsiteY3" fmla="*/ 838206 h 1676406"/>
              <a:gd name="connsiteX4" fmla="*/ 4365423 w 7099321"/>
              <a:gd name="connsiteY4" fmla="*/ 1653971 h 1676406"/>
              <a:gd name="connsiteX5" fmla="*/ 3549658 w 7099321"/>
              <a:gd name="connsiteY5" fmla="*/ 1676406 h 1676406"/>
              <a:gd name="connsiteX6" fmla="*/ 2733892 w 7099321"/>
              <a:gd name="connsiteY6" fmla="*/ 1653971 h 1676406"/>
              <a:gd name="connsiteX7" fmla="*/ 8 w 7099321"/>
              <a:gd name="connsiteY7" fmla="*/ 838202 h 1676406"/>
              <a:gd name="connsiteX8" fmla="*/ 9 w 7099321"/>
              <a:gd name="connsiteY8" fmla="*/ 838196 h 1676406"/>
              <a:gd name="connsiteX0" fmla="*/ 3549660 w 7099321"/>
              <a:gd name="connsiteY0" fmla="*/ 0 h 1676406"/>
              <a:gd name="connsiteX1" fmla="*/ 4365426 w 7099321"/>
              <a:gd name="connsiteY1" fmla="*/ 22435 h 1676406"/>
              <a:gd name="connsiteX2" fmla="*/ 7099309 w 7099321"/>
              <a:gd name="connsiteY2" fmla="*/ 838206 h 1676406"/>
              <a:gd name="connsiteX3" fmla="*/ 4365423 w 7099321"/>
              <a:gd name="connsiteY3" fmla="*/ 1653971 h 1676406"/>
              <a:gd name="connsiteX4" fmla="*/ 3549658 w 7099321"/>
              <a:gd name="connsiteY4" fmla="*/ 1676406 h 1676406"/>
              <a:gd name="connsiteX5" fmla="*/ 2733892 w 7099321"/>
              <a:gd name="connsiteY5" fmla="*/ 1653971 h 1676406"/>
              <a:gd name="connsiteX6" fmla="*/ 8 w 7099321"/>
              <a:gd name="connsiteY6" fmla="*/ 838202 h 1676406"/>
              <a:gd name="connsiteX7" fmla="*/ 9 w 7099321"/>
              <a:gd name="connsiteY7" fmla="*/ 838196 h 1676406"/>
              <a:gd name="connsiteX0" fmla="*/ 3549660 w 7099321"/>
              <a:gd name="connsiteY0" fmla="*/ 0 h 1676406"/>
              <a:gd name="connsiteX1" fmla="*/ 4365426 w 7099321"/>
              <a:gd name="connsiteY1" fmla="*/ 22435 h 1676406"/>
              <a:gd name="connsiteX2" fmla="*/ 7099309 w 7099321"/>
              <a:gd name="connsiteY2" fmla="*/ 838206 h 1676406"/>
              <a:gd name="connsiteX3" fmla="*/ 4365423 w 7099321"/>
              <a:gd name="connsiteY3" fmla="*/ 1653971 h 1676406"/>
              <a:gd name="connsiteX4" fmla="*/ 3549658 w 7099321"/>
              <a:gd name="connsiteY4" fmla="*/ 1676406 h 1676406"/>
              <a:gd name="connsiteX5" fmla="*/ 2733892 w 7099321"/>
              <a:gd name="connsiteY5" fmla="*/ 1653971 h 1676406"/>
              <a:gd name="connsiteX6" fmla="*/ 8 w 7099321"/>
              <a:gd name="connsiteY6" fmla="*/ 838202 h 1676406"/>
              <a:gd name="connsiteX0" fmla="*/ 815768 w 4365429"/>
              <a:gd name="connsiteY0" fmla="*/ 0 h 1676406"/>
              <a:gd name="connsiteX1" fmla="*/ 1631534 w 4365429"/>
              <a:gd name="connsiteY1" fmla="*/ 22435 h 1676406"/>
              <a:gd name="connsiteX2" fmla="*/ 4365417 w 4365429"/>
              <a:gd name="connsiteY2" fmla="*/ 838206 h 1676406"/>
              <a:gd name="connsiteX3" fmla="*/ 1631531 w 4365429"/>
              <a:gd name="connsiteY3" fmla="*/ 1653971 h 1676406"/>
              <a:gd name="connsiteX4" fmla="*/ 815766 w 4365429"/>
              <a:gd name="connsiteY4" fmla="*/ 1676406 h 1676406"/>
              <a:gd name="connsiteX5" fmla="*/ 0 w 4365429"/>
              <a:gd name="connsiteY5" fmla="*/ 1653971 h 1676406"/>
              <a:gd name="connsiteX0" fmla="*/ 2 w 3549663"/>
              <a:gd name="connsiteY0" fmla="*/ 0 h 1676406"/>
              <a:gd name="connsiteX1" fmla="*/ 815768 w 3549663"/>
              <a:gd name="connsiteY1" fmla="*/ 22435 h 1676406"/>
              <a:gd name="connsiteX2" fmla="*/ 3549651 w 3549663"/>
              <a:gd name="connsiteY2" fmla="*/ 838206 h 1676406"/>
              <a:gd name="connsiteX3" fmla="*/ 815765 w 3549663"/>
              <a:gd name="connsiteY3" fmla="*/ 1653971 h 1676406"/>
              <a:gd name="connsiteX4" fmla="*/ 0 w 3549663"/>
              <a:gd name="connsiteY4" fmla="*/ 1676406 h 16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9663" h="1676406">
                <a:moveTo>
                  <a:pt x="2" y="0"/>
                </a:moveTo>
                <a:cubicBezTo>
                  <a:pt x="274684" y="0"/>
                  <a:pt x="548438" y="7529"/>
                  <a:pt x="815768" y="22435"/>
                </a:cubicBezTo>
                <a:cubicBezTo>
                  <a:pt x="2417878" y="111769"/>
                  <a:pt x="3549663" y="449486"/>
                  <a:pt x="3549651" y="838206"/>
                </a:cubicBezTo>
                <a:cubicBezTo>
                  <a:pt x="3549651" y="1226924"/>
                  <a:pt x="2417867" y="1564637"/>
                  <a:pt x="815765" y="1653971"/>
                </a:cubicBezTo>
                <a:cubicBezTo>
                  <a:pt x="548435" y="1668877"/>
                  <a:pt x="274682" y="1676406"/>
                  <a:pt x="0" y="1676406"/>
                </a:cubicBezTo>
              </a:path>
            </a:pathLst>
          </a:cu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flipH="1">
            <a:off x="990600" y="2720081"/>
            <a:ext cx="3549663" cy="1676406"/>
          </a:xfrm>
          <a:custGeom>
            <a:avLst/>
            <a:gdLst>
              <a:gd name="connsiteX0" fmla="*/ 0 w 7099300"/>
              <a:gd name="connsiteY0" fmla="*/ 838200 h 1676400"/>
              <a:gd name="connsiteX1" fmla="*/ 2733887 w 7099300"/>
              <a:gd name="connsiteY1" fmla="*/ 22439 h 1676400"/>
              <a:gd name="connsiteX2" fmla="*/ 3549651 w 7099300"/>
              <a:gd name="connsiteY2" fmla="*/ 4 h 1676400"/>
              <a:gd name="connsiteX3" fmla="*/ 4365417 w 7099300"/>
              <a:gd name="connsiteY3" fmla="*/ 22439 h 1676400"/>
              <a:gd name="connsiteX4" fmla="*/ 7099300 w 7099300"/>
              <a:gd name="connsiteY4" fmla="*/ 838210 h 1676400"/>
              <a:gd name="connsiteX5" fmla="*/ 4365414 w 7099300"/>
              <a:gd name="connsiteY5" fmla="*/ 1653975 h 1676400"/>
              <a:gd name="connsiteX6" fmla="*/ 3549649 w 7099300"/>
              <a:gd name="connsiteY6" fmla="*/ 1676410 h 1676400"/>
              <a:gd name="connsiteX7" fmla="*/ 2733883 w 7099300"/>
              <a:gd name="connsiteY7" fmla="*/ 1653975 h 1676400"/>
              <a:gd name="connsiteX8" fmla="*/ -1 w 7099300"/>
              <a:gd name="connsiteY8" fmla="*/ 838206 h 1676400"/>
              <a:gd name="connsiteX9" fmla="*/ 0 w 7099300"/>
              <a:gd name="connsiteY9" fmla="*/ 838200 h 1676400"/>
              <a:gd name="connsiteX0" fmla="*/ 2733896 w 7099321"/>
              <a:gd name="connsiteY0" fmla="*/ 22435 h 1676406"/>
              <a:gd name="connsiteX1" fmla="*/ 3549660 w 7099321"/>
              <a:gd name="connsiteY1" fmla="*/ 0 h 1676406"/>
              <a:gd name="connsiteX2" fmla="*/ 4365426 w 7099321"/>
              <a:gd name="connsiteY2" fmla="*/ 22435 h 1676406"/>
              <a:gd name="connsiteX3" fmla="*/ 7099309 w 7099321"/>
              <a:gd name="connsiteY3" fmla="*/ 838206 h 1676406"/>
              <a:gd name="connsiteX4" fmla="*/ 4365423 w 7099321"/>
              <a:gd name="connsiteY4" fmla="*/ 1653971 h 1676406"/>
              <a:gd name="connsiteX5" fmla="*/ 3549658 w 7099321"/>
              <a:gd name="connsiteY5" fmla="*/ 1676406 h 1676406"/>
              <a:gd name="connsiteX6" fmla="*/ 2733892 w 7099321"/>
              <a:gd name="connsiteY6" fmla="*/ 1653971 h 1676406"/>
              <a:gd name="connsiteX7" fmla="*/ 8 w 7099321"/>
              <a:gd name="connsiteY7" fmla="*/ 838202 h 1676406"/>
              <a:gd name="connsiteX8" fmla="*/ 9 w 7099321"/>
              <a:gd name="connsiteY8" fmla="*/ 838196 h 1676406"/>
              <a:gd name="connsiteX9" fmla="*/ 2825336 w 7099321"/>
              <a:gd name="connsiteY9" fmla="*/ 113875 h 1676406"/>
              <a:gd name="connsiteX0" fmla="*/ 2733896 w 7099321"/>
              <a:gd name="connsiteY0" fmla="*/ 22435 h 1676406"/>
              <a:gd name="connsiteX1" fmla="*/ 3549660 w 7099321"/>
              <a:gd name="connsiteY1" fmla="*/ 0 h 1676406"/>
              <a:gd name="connsiteX2" fmla="*/ 4365426 w 7099321"/>
              <a:gd name="connsiteY2" fmla="*/ 22435 h 1676406"/>
              <a:gd name="connsiteX3" fmla="*/ 7099309 w 7099321"/>
              <a:gd name="connsiteY3" fmla="*/ 838206 h 1676406"/>
              <a:gd name="connsiteX4" fmla="*/ 4365423 w 7099321"/>
              <a:gd name="connsiteY4" fmla="*/ 1653971 h 1676406"/>
              <a:gd name="connsiteX5" fmla="*/ 3549658 w 7099321"/>
              <a:gd name="connsiteY5" fmla="*/ 1676406 h 1676406"/>
              <a:gd name="connsiteX6" fmla="*/ 2733892 w 7099321"/>
              <a:gd name="connsiteY6" fmla="*/ 1653971 h 1676406"/>
              <a:gd name="connsiteX7" fmla="*/ 8 w 7099321"/>
              <a:gd name="connsiteY7" fmla="*/ 838202 h 1676406"/>
              <a:gd name="connsiteX8" fmla="*/ 9 w 7099321"/>
              <a:gd name="connsiteY8" fmla="*/ 838196 h 1676406"/>
              <a:gd name="connsiteX0" fmla="*/ 3549660 w 7099321"/>
              <a:gd name="connsiteY0" fmla="*/ 0 h 1676406"/>
              <a:gd name="connsiteX1" fmla="*/ 4365426 w 7099321"/>
              <a:gd name="connsiteY1" fmla="*/ 22435 h 1676406"/>
              <a:gd name="connsiteX2" fmla="*/ 7099309 w 7099321"/>
              <a:gd name="connsiteY2" fmla="*/ 838206 h 1676406"/>
              <a:gd name="connsiteX3" fmla="*/ 4365423 w 7099321"/>
              <a:gd name="connsiteY3" fmla="*/ 1653971 h 1676406"/>
              <a:gd name="connsiteX4" fmla="*/ 3549658 w 7099321"/>
              <a:gd name="connsiteY4" fmla="*/ 1676406 h 1676406"/>
              <a:gd name="connsiteX5" fmla="*/ 2733892 w 7099321"/>
              <a:gd name="connsiteY5" fmla="*/ 1653971 h 1676406"/>
              <a:gd name="connsiteX6" fmla="*/ 8 w 7099321"/>
              <a:gd name="connsiteY6" fmla="*/ 838202 h 1676406"/>
              <a:gd name="connsiteX7" fmla="*/ 9 w 7099321"/>
              <a:gd name="connsiteY7" fmla="*/ 838196 h 1676406"/>
              <a:gd name="connsiteX0" fmla="*/ 3549660 w 7099321"/>
              <a:gd name="connsiteY0" fmla="*/ 0 h 1676406"/>
              <a:gd name="connsiteX1" fmla="*/ 4365426 w 7099321"/>
              <a:gd name="connsiteY1" fmla="*/ 22435 h 1676406"/>
              <a:gd name="connsiteX2" fmla="*/ 7099309 w 7099321"/>
              <a:gd name="connsiteY2" fmla="*/ 838206 h 1676406"/>
              <a:gd name="connsiteX3" fmla="*/ 4365423 w 7099321"/>
              <a:gd name="connsiteY3" fmla="*/ 1653971 h 1676406"/>
              <a:gd name="connsiteX4" fmla="*/ 3549658 w 7099321"/>
              <a:gd name="connsiteY4" fmla="*/ 1676406 h 1676406"/>
              <a:gd name="connsiteX5" fmla="*/ 2733892 w 7099321"/>
              <a:gd name="connsiteY5" fmla="*/ 1653971 h 1676406"/>
              <a:gd name="connsiteX6" fmla="*/ 8 w 7099321"/>
              <a:gd name="connsiteY6" fmla="*/ 838202 h 1676406"/>
              <a:gd name="connsiteX0" fmla="*/ 815768 w 4365429"/>
              <a:gd name="connsiteY0" fmla="*/ 0 h 1676406"/>
              <a:gd name="connsiteX1" fmla="*/ 1631534 w 4365429"/>
              <a:gd name="connsiteY1" fmla="*/ 22435 h 1676406"/>
              <a:gd name="connsiteX2" fmla="*/ 4365417 w 4365429"/>
              <a:gd name="connsiteY2" fmla="*/ 838206 h 1676406"/>
              <a:gd name="connsiteX3" fmla="*/ 1631531 w 4365429"/>
              <a:gd name="connsiteY3" fmla="*/ 1653971 h 1676406"/>
              <a:gd name="connsiteX4" fmla="*/ 815766 w 4365429"/>
              <a:gd name="connsiteY4" fmla="*/ 1676406 h 1676406"/>
              <a:gd name="connsiteX5" fmla="*/ 0 w 4365429"/>
              <a:gd name="connsiteY5" fmla="*/ 1653971 h 1676406"/>
              <a:gd name="connsiteX0" fmla="*/ 2 w 3549663"/>
              <a:gd name="connsiteY0" fmla="*/ 0 h 1676406"/>
              <a:gd name="connsiteX1" fmla="*/ 815768 w 3549663"/>
              <a:gd name="connsiteY1" fmla="*/ 22435 h 1676406"/>
              <a:gd name="connsiteX2" fmla="*/ 3549651 w 3549663"/>
              <a:gd name="connsiteY2" fmla="*/ 838206 h 1676406"/>
              <a:gd name="connsiteX3" fmla="*/ 815765 w 3549663"/>
              <a:gd name="connsiteY3" fmla="*/ 1653971 h 1676406"/>
              <a:gd name="connsiteX4" fmla="*/ 0 w 3549663"/>
              <a:gd name="connsiteY4" fmla="*/ 1676406 h 16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9663" h="1676406">
                <a:moveTo>
                  <a:pt x="2" y="0"/>
                </a:moveTo>
                <a:cubicBezTo>
                  <a:pt x="274684" y="0"/>
                  <a:pt x="548438" y="7529"/>
                  <a:pt x="815768" y="22435"/>
                </a:cubicBezTo>
                <a:cubicBezTo>
                  <a:pt x="2417878" y="111769"/>
                  <a:pt x="3549663" y="449486"/>
                  <a:pt x="3549651" y="838206"/>
                </a:cubicBezTo>
                <a:cubicBezTo>
                  <a:pt x="3549651" y="1226924"/>
                  <a:pt x="2417867" y="1564637"/>
                  <a:pt x="815765" y="1653971"/>
                </a:cubicBezTo>
                <a:cubicBezTo>
                  <a:pt x="548435" y="1668877"/>
                  <a:pt x="274682" y="1676406"/>
                  <a:pt x="0" y="1676406"/>
                </a:cubicBezTo>
              </a:path>
            </a:pathLst>
          </a:custGeom>
          <a:noFill/>
          <a:ln w="5715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Callout 12"/>
          <p:cNvSpPr/>
          <p:nvPr/>
        </p:nvSpPr>
        <p:spPr>
          <a:xfrm>
            <a:off x="1752600" y="971550"/>
            <a:ext cx="2349500" cy="1657350"/>
          </a:xfrm>
          <a:prstGeom prst="cloudCallout">
            <a:avLst>
              <a:gd name="adj1" fmla="val 61339"/>
              <a:gd name="adj2" fmla="val 46867"/>
            </a:avLst>
          </a:prstGeom>
          <a:solidFill>
            <a:srgbClr val="66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Now the athlete is running from A to A</a:t>
            </a:r>
            <a:endParaRPr lang="en-US" sz="16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3733800" y="1809750"/>
            <a:ext cx="1295400" cy="400050"/>
          </a:xfrm>
          <a:prstGeom prst="homePlate">
            <a:avLst/>
          </a:prstGeom>
          <a:solidFill>
            <a:srgbClr val="66CC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Bookman Old Style" pitchFamily="18" charset="0"/>
              </a:rPr>
              <a:t>START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267200" y="2309396"/>
            <a:ext cx="332142" cy="338554"/>
            <a:chOff x="2667000" y="3050173"/>
            <a:chExt cx="332142" cy="338554"/>
          </a:xfrm>
        </p:grpSpPr>
        <p:sp>
          <p:nvSpPr>
            <p:cNvPr id="16" name="Oval 15"/>
            <p:cNvSpPr/>
            <p:nvPr/>
          </p:nvSpPr>
          <p:spPr>
            <a:xfrm>
              <a:off x="2680671" y="3067050"/>
              <a:ext cx="304800" cy="3048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67000" y="3050173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latin typeface="Bookman Old Style" pitchFamily="18" charset="0"/>
                </a:rPr>
                <a:t>A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3" name="Picture 2" descr="woman_running_track_and_field_event_lg_cl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2114550"/>
            <a:ext cx="685800" cy="857250"/>
          </a:xfrm>
          <a:prstGeom prst="rect">
            <a:avLst/>
          </a:prstGeom>
        </p:spPr>
      </p:pic>
      <p:sp>
        <p:nvSpPr>
          <p:cNvPr id="18" name="Cloud Callout 17"/>
          <p:cNvSpPr/>
          <p:nvPr/>
        </p:nvSpPr>
        <p:spPr>
          <a:xfrm>
            <a:off x="4876800" y="1581150"/>
            <a:ext cx="2349500" cy="1657350"/>
          </a:xfrm>
          <a:prstGeom prst="cloudCallout">
            <a:avLst>
              <a:gd name="adj1" fmla="val -49858"/>
              <a:gd name="adj2" fmla="val 6087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The path covered by athlete is 500 m</a:t>
            </a:r>
            <a:endParaRPr lang="en-US" sz="16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19" name="Cloud Callout 18"/>
          <p:cNvSpPr/>
          <p:nvPr/>
        </p:nvSpPr>
        <p:spPr>
          <a:xfrm>
            <a:off x="4876800" y="1581150"/>
            <a:ext cx="2349500" cy="1657350"/>
          </a:xfrm>
          <a:prstGeom prst="cloudCallout">
            <a:avLst>
              <a:gd name="adj1" fmla="val -54182"/>
              <a:gd name="adj2" fmla="val 6000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So the distance is 500 m</a:t>
            </a:r>
            <a:endParaRPr lang="en-US" sz="16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5297714" y="544286"/>
            <a:ext cx="3020786" cy="2130878"/>
          </a:xfrm>
          <a:prstGeom prst="cloudCallout">
            <a:avLst>
              <a:gd name="adj1" fmla="val -70038"/>
              <a:gd name="adj2" fmla="val 4501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The shortest distance between A (final point) &amp; A (initial point) is zero</a:t>
            </a:r>
            <a:endParaRPr lang="en-US" sz="16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21" name="Cloud Callout 20"/>
          <p:cNvSpPr/>
          <p:nvPr/>
        </p:nvSpPr>
        <p:spPr>
          <a:xfrm>
            <a:off x="5683468" y="953406"/>
            <a:ext cx="2546132" cy="1673680"/>
          </a:xfrm>
          <a:prstGeom prst="cloudCallout">
            <a:avLst>
              <a:gd name="adj1" fmla="val -95168"/>
              <a:gd name="adj2" fmla="val 46995"/>
            </a:avLst>
          </a:prstGeom>
          <a:solidFill>
            <a:srgbClr val="66CC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So the displacement is zero</a:t>
            </a:r>
            <a:endParaRPr lang="en-US" sz="1600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1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C 0.06649 -4.81481E-6 0.40069 0.03766 0.40069 0.15896 " pathEditMode="fixed" rAng="0" ptsTypes="ff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.00679 C -0.02986 0.19043 -0.32968 0.1679 -0.41389 0.16234 " pathEditMode="relative" rAng="0" ptsTypes="ss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0" y="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25 0.16975 C -0.6625 0.1821 -0.7875 0.07099 -0.79722 0.04136 " pathEditMode="relative" rAng="0" ptsTypes="ss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0" y="-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89 -0.02655 C -0.10695 -0.04167 -0.05972 -0.11945 0.00278 -0.15 C 0.06528 -0.18056 0.24687 -0.19692 0.31111 -0.20926 " pathEditMode="relative" rAng="0" ptsTypes="sas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0" y="-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D:\d drive\MJ WORK\Pooja mam (physics)\State board\STB 9th 17-18\7957633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69850"/>
            <a:ext cx="9144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1828800" y="514350"/>
            <a:ext cx="4838700" cy="1200150"/>
            <a:chOff x="1828800" y="514350"/>
            <a:chExt cx="4953000" cy="1372394"/>
          </a:xfrm>
        </p:grpSpPr>
        <p:sp>
          <p:nvSpPr>
            <p:cNvPr id="40" name="Rectangle 39"/>
            <p:cNvSpPr/>
            <p:nvPr/>
          </p:nvSpPr>
          <p:spPr>
            <a:xfrm>
              <a:off x="1828800" y="514350"/>
              <a:ext cx="49530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828800" y="920809"/>
              <a:ext cx="49530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828800" y="1391650"/>
              <a:ext cx="49530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895600" y="1200150"/>
              <a:ext cx="13716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171332" y="1200149"/>
              <a:ext cx="1371600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reeform 20"/>
          <p:cNvSpPr/>
          <p:nvPr/>
        </p:nvSpPr>
        <p:spPr>
          <a:xfrm>
            <a:off x="4423716" y="2670811"/>
            <a:ext cx="4778848" cy="1660330"/>
          </a:xfrm>
          <a:custGeom>
            <a:avLst/>
            <a:gdLst>
              <a:gd name="connsiteX0" fmla="*/ 3048001 w 6096000"/>
              <a:gd name="connsiteY0" fmla="*/ 0 h 1695450"/>
              <a:gd name="connsiteX1" fmla="*/ 5123603 w 6096000"/>
              <a:gd name="connsiteY1" fmla="*/ 226928 h 1695450"/>
              <a:gd name="connsiteX2" fmla="*/ 3595847 w 6096000"/>
              <a:gd name="connsiteY2" fmla="*/ 1681644 h 1695450"/>
              <a:gd name="connsiteX3" fmla="*/ 2354232 w 6096000"/>
              <a:gd name="connsiteY3" fmla="*/ 1673198 h 1695450"/>
              <a:gd name="connsiteX4" fmla="*/ 3048000 w 6096000"/>
              <a:gd name="connsiteY4" fmla="*/ 847725 h 1695450"/>
              <a:gd name="connsiteX5" fmla="*/ 3048001 w 6096000"/>
              <a:gd name="connsiteY5" fmla="*/ 0 h 1695450"/>
              <a:gd name="connsiteX0" fmla="*/ 3048001 w 6096000"/>
              <a:gd name="connsiteY0" fmla="*/ 0 h 1695450"/>
              <a:gd name="connsiteX1" fmla="*/ 5123603 w 6096000"/>
              <a:gd name="connsiteY1" fmla="*/ 226928 h 1695450"/>
              <a:gd name="connsiteX2" fmla="*/ 3595847 w 6096000"/>
              <a:gd name="connsiteY2" fmla="*/ 1681644 h 1695450"/>
              <a:gd name="connsiteX3" fmla="*/ 2354232 w 6096000"/>
              <a:gd name="connsiteY3" fmla="*/ 1673198 h 1695450"/>
              <a:gd name="connsiteX0" fmla="*/ 693769 w 4606119"/>
              <a:gd name="connsiteY0" fmla="*/ 35904 h 1738462"/>
              <a:gd name="connsiteX1" fmla="*/ 2769371 w 4606119"/>
              <a:gd name="connsiteY1" fmla="*/ 262832 h 1738462"/>
              <a:gd name="connsiteX2" fmla="*/ 1241615 w 4606119"/>
              <a:gd name="connsiteY2" fmla="*/ 1717548 h 1738462"/>
              <a:gd name="connsiteX3" fmla="*/ 0 w 4606119"/>
              <a:gd name="connsiteY3" fmla="*/ 1709102 h 1738462"/>
              <a:gd name="connsiteX4" fmla="*/ 693768 w 4606119"/>
              <a:gd name="connsiteY4" fmla="*/ 883629 h 1738462"/>
              <a:gd name="connsiteX5" fmla="*/ 693769 w 4606119"/>
              <a:gd name="connsiteY5" fmla="*/ 35904 h 1738462"/>
              <a:gd name="connsiteX0" fmla="*/ 106203 w 4606119"/>
              <a:gd name="connsiteY0" fmla="*/ 0 h 1738462"/>
              <a:gd name="connsiteX1" fmla="*/ 2769371 w 4606119"/>
              <a:gd name="connsiteY1" fmla="*/ 262832 h 1738462"/>
              <a:gd name="connsiteX2" fmla="*/ 1241615 w 4606119"/>
              <a:gd name="connsiteY2" fmla="*/ 1717548 h 1738462"/>
              <a:gd name="connsiteX3" fmla="*/ 0 w 4606119"/>
              <a:gd name="connsiteY3" fmla="*/ 1709102 h 1738462"/>
              <a:gd name="connsiteX0" fmla="*/ 693769 w 4606119"/>
              <a:gd name="connsiteY0" fmla="*/ 35904 h 1738463"/>
              <a:gd name="connsiteX1" fmla="*/ 2769371 w 4606119"/>
              <a:gd name="connsiteY1" fmla="*/ 262832 h 1738463"/>
              <a:gd name="connsiteX2" fmla="*/ 1241615 w 4606119"/>
              <a:gd name="connsiteY2" fmla="*/ 1717548 h 1738463"/>
              <a:gd name="connsiteX3" fmla="*/ 0 w 4606119"/>
              <a:gd name="connsiteY3" fmla="*/ 1709102 h 1738463"/>
              <a:gd name="connsiteX4" fmla="*/ 693768 w 4606119"/>
              <a:gd name="connsiteY4" fmla="*/ 883629 h 1738463"/>
              <a:gd name="connsiteX5" fmla="*/ 693769 w 4606119"/>
              <a:gd name="connsiteY5" fmla="*/ 35904 h 1738463"/>
              <a:gd name="connsiteX0" fmla="*/ 106203 w 4606119"/>
              <a:gd name="connsiteY0" fmla="*/ 0 h 1738463"/>
              <a:gd name="connsiteX1" fmla="*/ 2769371 w 4606119"/>
              <a:gd name="connsiteY1" fmla="*/ 262832 h 1738463"/>
              <a:gd name="connsiteX2" fmla="*/ 1241615 w 4606119"/>
              <a:gd name="connsiteY2" fmla="*/ 1717548 h 1738463"/>
              <a:gd name="connsiteX3" fmla="*/ 242371 w 4606119"/>
              <a:gd name="connsiteY3" fmla="*/ 1709102 h 173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119" h="1738463" stroke="0" extrusionOk="0">
                <a:moveTo>
                  <a:pt x="693769" y="35904"/>
                </a:moveTo>
                <a:cubicBezTo>
                  <a:pt x="1463867" y="35904"/>
                  <a:pt x="2205421" y="116979"/>
                  <a:pt x="2769371" y="262832"/>
                </a:cubicBezTo>
                <a:cubicBezTo>
                  <a:pt x="4606119" y="737866"/>
                  <a:pt x="3708926" y="1592165"/>
                  <a:pt x="1241615" y="1717548"/>
                </a:cubicBezTo>
                <a:cubicBezTo>
                  <a:pt x="830046" y="1738463"/>
                  <a:pt x="407401" y="1735588"/>
                  <a:pt x="0" y="1709102"/>
                </a:cubicBezTo>
                <a:lnTo>
                  <a:pt x="693768" y="883629"/>
                </a:lnTo>
                <a:cubicBezTo>
                  <a:pt x="693768" y="601054"/>
                  <a:pt x="693769" y="318479"/>
                  <a:pt x="693769" y="35904"/>
                </a:cubicBezTo>
                <a:close/>
              </a:path>
              <a:path w="4606119" h="1738463" fill="none">
                <a:moveTo>
                  <a:pt x="106203" y="0"/>
                </a:moveTo>
                <a:cubicBezTo>
                  <a:pt x="876301" y="0"/>
                  <a:pt x="2205421" y="116979"/>
                  <a:pt x="2769371" y="262832"/>
                </a:cubicBezTo>
                <a:cubicBezTo>
                  <a:pt x="4606119" y="737866"/>
                  <a:pt x="3708926" y="1592165"/>
                  <a:pt x="1241615" y="1717548"/>
                </a:cubicBezTo>
                <a:cubicBezTo>
                  <a:pt x="830046" y="1738463"/>
                  <a:pt x="649772" y="1735588"/>
                  <a:pt x="242371" y="1709102"/>
                </a:cubicBezTo>
              </a:path>
            </a:pathLst>
          </a:custGeom>
          <a:ln w="38100">
            <a:solidFill>
              <a:srgbClr val="0000F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76675" y="1924050"/>
            <a:ext cx="1295400" cy="400050"/>
          </a:xfrm>
          <a:prstGeom prst="roundRect">
            <a:avLst/>
          </a:prstGeom>
          <a:solidFill>
            <a:srgbClr val="66CC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</a:rPr>
              <a:t>START</a:t>
            </a:r>
            <a:endParaRPr lang="en-US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4324350" y="2341146"/>
            <a:ext cx="332142" cy="338554"/>
            <a:chOff x="2667000" y="3050173"/>
            <a:chExt cx="332142" cy="338554"/>
          </a:xfrm>
        </p:grpSpPr>
        <p:sp>
          <p:nvSpPr>
            <p:cNvPr id="5" name="Oval 4"/>
            <p:cNvSpPr/>
            <p:nvPr/>
          </p:nvSpPr>
          <p:spPr>
            <a:xfrm>
              <a:off x="2680671" y="3067050"/>
              <a:ext cx="304800" cy="3048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667000" y="3050173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A</a:t>
              </a:r>
              <a:endParaRPr lang="en-US" sz="1600" dirty="0"/>
            </a:p>
          </p:txBody>
        </p:sp>
      </p:grpSp>
      <p:grpSp>
        <p:nvGrpSpPr>
          <p:cNvPr id="6" name="Group 7"/>
          <p:cNvGrpSpPr/>
          <p:nvPr/>
        </p:nvGrpSpPr>
        <p:grpSpPr>
          <a:xfrm>
            <a:off x="4381500" y="3956050"/>
            <a:ext cx="332142" cy="338554"/>
            <a:chOff x="2667000" y="3050173"/>
            <a:chExt cx="332142" cy="338554"/>
          </a:xfrm>
        </p:grpSpPr>
        <p:sp>
          <p:nvSpPr>
            <p:cNvPr id="9" name="Oval 8"/>
            <p:cNvSpPr/>
            <p:nvPr/>
          </p:nvSpPr>
          <p:spPr>
            <a:xfrm>
              <a:off x="2680671" y="3067050"/>
              <a:ext cx="304800" cy="3048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67000" y="3050173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B</a:t>
              </a:r>
              <a:endParaRPr lang="en-US" sz="1600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841500" y="879475"/>
            <a:ext cx="1447832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solidFill>
                  <a:srgbClr val="0066FF"/>
                </a:solidFill>
                <a:latin typeface="Book Antiqua" pitchFamily="18" charset="0"/>
              </a:rPr>
              <a:t>From A to B</a:t>
            </a:r>
            <a:endParaRPr lang="en-US" b="1" dirty="0">
              <a:ln w="50800"/>
              <a:solidFill>
                <a:srgbClr val="0066FF"/>
              </a:solidFill>
              <a:latin typeface="Book Antiqua" pitchFamily="18" charset="0"/>
            </a:endParaRPr>
          </a:p>
        </p:txBody>
      </p:sp>
      <p:sp>
        <p:nvSpPr>
          <p:cNvPr id="26" name="Freeform 25"/>
          <p:cNvSpPr/>
          <p:nvPr/>
        </p:nvSpPr>
        <p:spPr>
          <a:xfrm flipH="1">
            <a:off x="0" y="2708910"/>
            <a:ext cx="4778848" cy="1660330"/>
          </a:xfrm>
          <a:custGeom>
            <a:avLst/>
            <a:gdLst>
              <a:gd name="connsiteX0" fmla="*/ 3048001 w 6096000"/>
              <a:gd name="connsiteY0" fmla="*/ 0 h 1695450"/>
              <a:gd name="connsiteX1" fmla="*/ 5123603 w 6096000"/>
              <a:gd name="connsiteY1" fmla="*/ 226928 h 1695450"/>
              <a:gd name="connsiteX2" fmla="*/ 3595847 w 6096000"/>
              <a:gd name="connsiteY2" fmla="*/ 1681644 h 1695450"/>
              <a:gd name="connsiteX3" fmla="*/ 2354232 w 6096000"/>
              <a:gd name="connsiteY3" fmla="*/ 1673198 h 1695450"/>
              <a:gd name="connsiteX4" fmla="*/ 3048000 w 6096000"/>
              <a:gd name="connsiteY4" fmla="*/ 847725 h 1695450"/>
              <a:gd name="connsiteX5" fmla="*/ 3048001 w 6096000"/>
              <a:gd name="connsiteY5" fmla="*/ 0 h 1695450"/>
              <a:gd name="connsiteX0" fmla="*/ 3048001 w 6096000"/>
              <a:gd name="connsiteY0" fmla="*/ 0 h 1695450"/>
              <a:gd name="connsiteX1" fmla="*/ 5123603 w 6096000"/>
              <a:gd name="connsiteY1" fmla="*/ 226928 h 1695450"/>
              <a:gd name="connsiteX2" fmla="*/ 3595847 w 6096000"/>
              <a:gd name="connsiteY2" fmla="*/ 1681644 h 1695450"/>
              <a:gd name="connsiteX3" fmla="*/ 2354232 w 6096000"/>
              <a:gd name="connsiteY3" fmla="*/ 1673198 h 1695450"/>
              <a:gd name="connsiteX0" fmla="*/ 693769 w 4606119"/>
              <a:gd name="connsiteY0" fmla="*/ 35904 h 1738462"/>
              <a:gd name="connsiteX1" fmla="*/ 2769371 w 4606119"/>
              <a:gd name="connsiteY1" fmla="*/ 262832 h 1738462"/>
              <a:gd name="connsiteX2" fmla="*/ 1241615 w 4606119"/>
              <a:gd name="connsiteY2" fmla="*/ 1717548 h 1738462"/>
              <a:gd name="connsiteX3" fmla="*/ 0 w 4606119"/>
              <a:gd name="connsiteY3" fmla="*/ 1709102 h 1738462"/>
              <a:gd name="connsiteX4" fmla="*/ 693768 w 4606119"/>
              <a:gd name="connsiteY4" fmla="*/ 883629 h 1738462"/>
              <a:gd name="connsiteX5" fmla="*/ 693769 w 4606119"/>
              <a:gd name="connsiteY5" fmla="*/ 35904 h 1738462"/>
              <a:gd name="connsiteX0" fmla="*/ 106203 w 4606119"/>
              <a:gd name="connsiteY0" fmla="*/ 0 h 1738462"/>
              <a:gd name="connsiteX1" fmla="*/ 2769371 w 4606119"/>
              <a:gd name="connsiteY1" fmla="*/ 262832 h 1738462"/>
              <a:gd name="connsiteX2" fmla="*/ 1241615 w 4606119"/>
              <a:gd name="connsiteY2" fmla="*/ 1717548 h 1738462"/>
              <a:gd name="connsiteX3" fmla="*/ 0 w 4606119"/>
              <a:gd name="connsiteY3" fmla="*/ 1709102 h 1738462"/>
              <a:gd name="connsiteX0" fmla="*/ 693769 w 4606119"/>
              <a:gd name="connsiteY0" fmla="*/ 35904 h 1738463"/>
              <a:gd name="connsiteX1" fmla="*/ 2769371 w 4606119"/>
              <a:gd name="connsiteY1" fmla="*/ 262832 h 1738463"/>
              <a:gd name="connsiteX2" fmla="*/ 1241615 w 4606119"/>
              <a:gd name="connsiteY2" fmla="*/ 1717548 h 1738463"/>
              <a:gd name="connsiteX3" fmla="*/ 0 w 4606119"/>
              <a:gd name="connsiteY3" fmla="*/ 1709102 h 1738463"/>
              <a:gd name="connsiteX4" fmla="*/ 693768 w 4606119"/>
              <a:gd name="connsiteY4" fmla="*/ 883629 h 1738463"/>
              <a:gd name="connsiteX5" fmla="*/ 693769 w 4606119"/>
              <a:gd name="connsiteY5" fmla="*/ 35904 h 1738463"/>
              <a:gd name="connsiteX0" fmla="*/ 106203 w 4606119"/>
              <a:gd name="connsiteY0" fmla="*/ 0 h 1738463"/>
              <a:gd name="connsiteX1" fmla="*/ 2769371 w 4606119"/>
              <a:gd name="connsiteY1" fmla="*/ 262832 h 1738463"/>
              <a:gd name="connsiteX2" fmla="*/ 1241615 w 4606119"/>
              <a:gd name="connsiteY2" fmla="*/ 1717548 h 1738463"/>
              <a:gd name="connsiteX3" fmla="*/ 242371 w 4606119"/>
              <a:gd name="connsiteY3" fmla="*/ 1709102 h 173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6119" h="1738463" stroke="0" extrusionOk="0">
                <a:moveTo>
                  <a:pt x="693769" y="35904"/>
                </a:moveTo>
                <a:cubicBezTo>
                  <a:pt x="1463867" y="35904"/>
                  <a:pt x="2205421" y="116979"/>
                  <a:pt x="2769371" y="262832"/>
                </a:cubicBezTo>
                <a:cubicBezTo>
                  <a:pt x="4606119" y="737866"/>
                  <a:pt x="3708926" y="1592165"/>
                  <a:pt x="1241615" y="1717548"/>
                </a:cubicBezTo>
                <a:cubicBezTo>
                  <a:pt x="830046" y="1738463"/>
                  <a:pt x="407401" y="1735588"/>
                  <a:pt x="0" y="1709102"/>
                </a:cubicBezTo>
                <a:lnTo>
                  <a:pt x="693768" y="883629"/>
                </a:lnTo>
                <a:cubicBezTo>
                  <a:pt x="693768" y="601054"/>
                  <a:pt x="693769" y="318479"/>
                  <a:pt x="693769" y="35904"/>
                </a:cubicBezTo>
                <a:close/>
              </a:path>
              <a:path w="4606119" h="1738463" fill="none">
                <a:moveTo>
                  <a:pt x="106203" y="0"/>
                </a:moveTo>
                <a:cubicBezTo>
                  <a:pt x="876301" y="0"/>
                  <a:pt x="2205421" y="116979"/>
                  <a:pt x="2769371" y="262832"/>
                </a:cubicBezTo>
                <a:cubicBezTo>
                  <a:pt x="4606119" y="737866"/>
                  <a:pt x="3708926" y="1592165"/>
                  <a:pt x="1241615" y="1717548"/>
                </a:cubicBezTo>
                <a:cubicBezTo>
                  <a:pt x="830046" y="1738463"/>
                  <a:pt x="649772" y="1735588"/>
                  <a:pt x="242371" y="1709102"/>
                </a:cubicBezTo>
              </a:path>
            </a:pathLst>
          </a:custGeom>
          <a:ln w="38100">
            <a:solidFill>
              <a:srgbClr val="0000FF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65967" y="539750"/>
            <a:ext cx="1107996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solidFill>
                  <a:srgbClr val="0066FF"/>
                </a:solidFill>
                <a:latin typeface="Book Antiqua" pitchFamily="18" charset="0"/>
              </a:rPr>
              <a:t>Distance</a:t>
            </a:r>
            <a:endParaRPr lang="en-US" b="1" dirty="0">
              <a:ln w="50800"/>
              <a:solidFill>
                <a:srgbClr val="0066FF"/>
              </a:solidFill>
              <a:latin typeface="Book Antiqua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24400" y="539750"/>
            <a:ext cx="1646605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solidFill>
                  <a:srgbClr val="0066FF"/>
                </a:solidFill>
                <a:latin typeface="Book Antiqua" pitchFamily="18" charset="0"/>
              </a:rPr>
              <a:t>Displacement</a:t>
            </a:r>
            <a:endParaRPr lang="en-US" b="1" dirty="0">
              <a:ln w="50800"/>
              <a:solidFill>
                <a:srgbClr val="0066FF"/>
              </a:solidFill>
              <a:latin typeface="Book Antiqua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18933" y="879475"/>
            <a:ext cx="79380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latin typeface="Book Antiqua" pitchFamily="18" charset="0"/>
              </a:rPr>
              <a:t>250 m</a:t>
            </a:r>
            <a:endParaRPr lang="en-US" b="1" dirty="0">
              <a:ln w="50800"/>
              <a:latin typeface="Book Antiqua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62020" y="879475"/>
            <a:ext cx="79380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latin typeface="Book Antiqua" pitchFamily="18" charset="0"/>
              </a:rPr>
              <a:t>160 m</a:t>
            </a:r>
            <a:endParaRPr lang="en-US" b="1" dirty="0">
              <a:ln w="50800"/>
              <a:latin typeface="Book Antiqua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841500" y="1317625"/>
            <a:ext cx="1473480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solidFill>
                  <a:srgbClr val="0066FF"/>
                </a:solidFill>
                <a:latin typeface="Book Antiqua" pitchFamily="18" charset="0"/>
              </a:rPr>
              <a:t>From A to A</a:t>
            </a:r>
            <a:endParaRPr lang="en-US" b="1" dirty="0">
              <a:ln w="50800"/>
              <a:solidFill>
                <a:srgbClr val="0066FF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18933" y="1317625"/>
            <a:ext cx="79380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latin typeface="Book Antiqua" pitchFamily="18" charset="0"/>
              </a:rPr>
              <a:t>500 m</a:t>
            </a:r>
            <a:endParaRPr lang="en-US" b="1" dirty="0">
              <a:ln w="50800"/>
              <a:latin typeface="Book Antiqua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62020" y="1317625"/>
            <a:ext cx="562975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/>
            <a:r>
              <a:rPr lang="en-US" b="1" dirty="0" smtClean="0">
                <a:ln w="50800"/>
                <a:latin typeface="Book Antiqua" pitchFamily="18" charset="0"/>
              </a:rPr>
              <a:t>0 m</a:t>
            </a:r>
            <a:endParaRPr lang="en-US" b="1" dirty="0">
              <a:ln w="50800"/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18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33" grpId="0"/>
      <p:bldP spid="34" grpId="0"/>
      <p:bldP spid="36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clker.com/cliparts/F/G/4/k/8/W/diary-hi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263032"/>
            <a:ext cx="7772400" cy="3810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676400" y="276743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man Old Style" pitchFamily="18" charset="0"/>
              </a:rPr>
              <a:t>Distance</a:t>
            </a:r>
            <a:endParaRPr lang="en-US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592920"/>
            <a:ext cx="37338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1" dirty="0" smtClean="0">
                <a:latin typeface="Bookman Old Style" pitchFamily="18" charset="0"/>
              </a:rPr>
              <a:t>Distance </a:t>
            </a:r>
            <a:r>
              <a:rPr lang="en-US" b="1" dirty="0">
                <a:latin typeface="Bookman Old Style" pitchFamily="18" charset="0"/>
              </a:rPr>
              <a:t>is the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total</a:t>
            </a:r>
            <a:r>
              <a:rPr lang="en-US" b="1" dirty="0" smtClean="0">
                <a:latin typeface="Bookman Old Style" pitchFamily="18" charset="0"/>
              </a:rPr>
              <a:t> </a:t>
            </a:r>
            <a:r>
              <a:rPr lang="en-US" b="1" dirty="0">
                <a:latin typeface="Bookman Old Style" pitchFamily="18" charset="0"/>
              </a:rPr>
              <a:t>path travelled by an object</a:t>
            </a:r>
            <a:endParaRPr lang="en-US" b="1" dirty="0" smtClean="0"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9024" y="590550"/>
            <a:ext cx="3593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b="1" dirty="0">
                <a:latin typeface="Bookman Old Style" pitchFamily="18" charset="0"/>
              </a:rPr>
              <a:t>The </a:t>
            </a:r>
            <a:r>
              <a:rPr lang="en-US" b="1" dirty="0">
                <a:solidFill>
                  <a:srgbClr val="FF00FF"/>
                </a:solidFill>
                <a:latin typeface="Bookman Old Style" pitchFamily="18" charset="0"/>
              </a:rPr>
              <a:t>shortest</a:t>
            </a:r>
            <a:r>
              <a:rPr lang="en-US" b="1" dirty="0" smtClean="0">
                <a:solidFill>
                  <a:srgbClr val="FF33CC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FF00FF"/>
                </a:solidFill>
                <a:latin typeface="Bookman Old Style" pitchFamily="18" charset="0"/>
              </a:rPr>
              <a:t>distance</a:t>
            </a:r>
            <a:r>
              <a:rPr lang="en-US" b="1" dirty="0" smtClean="0">
                <a:solidFill>
                  <a:srgbClr val="FF33CC"/>
                </a:solidFill>
                <a:latin typeface="Bookman Old Style" pitchFamily="18" charset="0"/>
              </a:rPr>
              <a:t> </a:t>
            </a:r>
            <a:r>
              <a:rPr lang="en-US" b="1" dirty="0">
                <a:latin typeface="Bookman Old Style" pitchFamily="18" charset="0"/>
              </a:rPr>
              <a:t>measured from the initial to the </a:t>
            </a:r>
            <a:r>
              <a:rPr lang="en-US" b="1" dirty="0" smtClean="0">
                <a:latin typeface="Bookman Old Style" pitchFamily="18" charset="0"/>
              </a:rPr>
              <a:t>final position </a:t>
            </a:r>
            <a:r>
              <a:rPr lang="en-US" b="1" dirty="0">
                <a:latin typeface="Bookman Old Style" pitchFamily="18" charset="0"/>
              </a:rPr>
              <a:t>of an object is known as </a:t>
            </a:r>
            <a:r>
              <a:rPr lang="en-US" b="1" dirty="0" smtClean="0">
                <a:latin typeface="Bookman Old Style" pitchFamily="18" charset="0"/>
              </a:rPr>
              <a:t>the displacement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400" y="276743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man Old Style" pitchFamily="18" charset="0"/>
              </a:rPr>
              <a:t>Displacement</a:t>
            </a:r>
            <a:endParaRPr lang="en-US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17258"/>
            <a:ext cx="6357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latin typeface="Bookman Old Style" pitchFamily="18" charset="0"/>
              </a:rPr>
              <a:t>Distinguish between Distance &amp; Displacement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363042"/>
            <a:ext cx="457200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en-US" b="1" dirty="0" smtClean="0">
                <a:latin typeface="Bookman Old Style" pitchFamily="18" charset="0"/>
              </a:rPr>
              <a:t>It is a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scalar</a:t>
            </a:r>
            <a:r>
              <a:rPr lang="en-US" b="1" dirty="0" smtClean="0">
                <a:latin typeface="Bookman Old Style" pitchFamily="18" charset="0"/>
              </a:rPr>
              <a:t> quantity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2836143"/>
            <a:ext cx="38100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en-US" b="1" dirty="0" smtClean="0">
                <a:latin typeface="Bookman Old Style" pitchFamily="18" charset="0"/>
              </a:rPr>
              <a:t>It is either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equal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latin typeface="Bookman Old Style" pitchFamily="18" charset="0"/>
              </a:rPr>
              <a:t>to or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greater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latin typeface="Bookman Old Style" pitchFamily="18" charset="0"/>
              </a:rPr>
              <a:t>than displacement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72075" y="2363042"/>
            <a:ext cx="3286125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en-US" b="1" dirty="0" smtClean="0">
                <a:latin typeface="Bookman Old Style" pitchFamily="18" charset="0"/>
              </a:rPr>
              <a:t>It is a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vector</a:t>
            </a:r>
            <a:r>
              <a:rPr lang="en-US" b="1" dirty="0" smtClean="0">
                <a:latin typeface="Bookman Old Style" pitchFamily="18" charset="0"/>
              </a:rPr>
              <a:t> quantity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72075" y="2861616"/>
            <a:ext cx="32766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3"/>
            </a:pPr>
            <a:r>
              <a:rPr lang="en-US" b="1" dirty="0" smtClean="0">
                <a:latin typeface="Bookman Old Style" pitchFamily="18" charset="0"/>
              </a:rPr>
              <a:t>It is either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equal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latin typeface="Bookman Old Style" pitchFamily="18" charset="0"/>
              </a:rPr>
              <a:t>to or </a:t>
            </a:r>
            <a:r>
              <a:rPr lang="en-US" b="1" dirty="0" smtClean="0">
                <a:solidFill>
                  <a:srgbClr val="FF00FF"/>
                </a:solidFill>
                <a:latin typeface="Bookman Old Style" pitchFamily="18" charset="0"/>
              </a:rPr>
              <a:t>less than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latin typeface="Bookman Old Style" pitchFamily="18" charset="0"/>
              </a:rPr>
              <a:t>distance.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2218995" y="699542"/>
            <a:ext cx="2569029" cy="1298377"/>
          </a:xfrm>
          <a:prstGeom prst="wedgeEllipseCallout">
            <a:avLst>
              <a:gd name="adj1" fmla="val -60373"/>
              <a:gd name="adj2" fmla="val 733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Needs only magnitude no direction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4724400" y="657743"/>
            <a:ext cx="2286000" cy="1298377"/>
          </a:xfrm>
          <a:prstGeom prst="wedgeEllipseCallout">
            <a:avLst>
              <a:gd name="adj1" fmla="val 32960"/>
              <a:gd name="adj2" fmla="val 7432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Needs both magnitude &amp; direction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>
          <a:xfrm>
            <a:off x="5905645" y="3721657"/>
            <a:ext cx="2895455" cy="506277"/>
          </a:xfrm>
          <a:prstGeom prst="wedgeRoundRectCallout">
            <a:avLst>
              <a:gd name="adj1" fmla="val -59466"/>
              <a:gd name="adj2" fmla="val 72325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In a straight line motion ,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Distance = Displacement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35401" y="3925983"/>
            <a:ext cx="1475199" cy="7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0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45679E-6 L -0.36094 0.00802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56" y="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9" grpId="0"/>
      <p:bldP spid="6" grpId="0"/>
      <p:bldP spid="6" grpId="1"/>
      <p:bldP spid="8" grpId="0"/>
      <p:bldP spid="10" grpId="0"/>
      <p:bldP spid="11" grpId="0"/>
      <p:bldP spid="12" grpId="0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ICSE (VIII) Physics\New work\03 -Force and Pressure\Raw\WDF_1200598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29" y="28575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1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 In the given figure, object starts its motion at point 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A, goes to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B-C-D  and again came back to A. 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Find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DISTANCE at point A.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7000" y="1084347"/>
            <a:ext cx="643766" cy="338554"/>
            <a:chOff x="113671" y="1657189"/>
            <a:chExt cx="643766" cy="338554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470179" y="1657189"/>
              <a:ext cx="2872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0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874528" y="1024523"/>
            <a:ext cx="747115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8" name="Group 7"/>
          <p:cNvGrpSpPr/>
          <p:nvPr/>
        </p:nvGrpSpPr>
        <p:grpSpPr>
          <a:xfrm>
            <a:off x="4535207" y="1084347"/>
            <a:ext cx="738701" cy="346174"/>
            <a:chOff x="4521878" y="1657189"/>
            <a:chExt cx="738701" cy="346174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4870729" y="1664809"/>
              <a:ext cx="3898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16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35207" y="1547396"/>
            <a:ext cx="636109" cy="338554"/>
            <a:chOff x="4521878" y="2120238"/>
            <a:chExt cx="636109" cy="338554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4870729" y="2120238"/>
              <a:ext cx="2872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8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7000" y="1547396"/>
            <a:ext cx="1591875" cy="338554"/>
            <a:chOff x="113671" y="2120238"/>
            <a:chExt cx="1591875" cy="338554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51129" y="2120238"/>
              <a:ext cx="1254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can’t say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66725" y="2367975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2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In the given figure, object starts its motion at point 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A, goes to 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B-C-D  and again came back to A. 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Find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DISPLACEMENT at point A.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52439" y="3158123"/>
            <a:ext cx="747115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32" name="Group 31"/>
          <p:cNvGrpSpPr/>
          <p:nvPr/>
        </p:nvGrpSpPr>
        <p:grpSpPr>
          <a:xfrm>
            <a:off x="123372" y="3217947"/>
            <a:ext cx="643766" cy="338554"/>
            <a:chOff x="113671" y="1657189"/>
            <a:chExt cx="643766" cy="338554"/>
          </a:xfrm>
        </p:grpSpPr>
        <p:sp>
          <p:nvSpPr>
            <p:cNvPr id="33" name="TextBox 32"/>
            <p:cNvSpPr txBox="1"/>
            <p:nvPr/>
          </p:nvSpPr>
          <p:spPr bwMode="auto">
            <a:xfrm>
              <a:off x="470179" y="1657189"/>
              <a:ext cx="2872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0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31579" y="3217947"/>
            <a:ext cx="738701" cy="346174"/>
            <a:chOff x="4521878" y="1657189"/>
            <a:chExt cx="738701" cy="346174"/>
          </a:xfrm>
        </p:grpSpPr>
        <p:sp>
          <p:nvSpPr>
            <p:cNvPr id="37" name="TextBox 36"/>
            <p:cNvSpPr txBox="1"/>
            <p:nvPr/>
          </p:nvSpPr>
          <p:spPr bwMode="auto">
            <a:xfrm>
              <a:off x="4870729" y="1664809"/>
              <a:ext cx="3898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16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31579" y="3680996"/>
            <a:ext cx="636109" cy="338554"/>
            <a:chOff x="4521878" y="2120238"/>
            <a:chExt cx="636109" cy="338554"/>
          </a:xfrm>
        </p:grpSpPr>
        <p:sp>
          <p:nvSpPr>
            <p:cNvPr id="40" name="TextBox 39"/>
            <p:cNvSpPr txBox="1"/>
            <p:nvPr/>
          </p:nvSpPr>
          <p:spPr bwMode="auto">
            <a:xfrm>
              <a:off x="4870729" y="2120238"/>
              <a:ext cx="28725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8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23372" y="3680996"/>
            <a:ext cx="1591875" cy="338554"/>
            <a:chOff x="113671" y="2120238"/>
            <a:chExt cx="1591875" cy="338554"/>
          </a:xfrm>
        </p:grpSpPr>
        <p:sp>
          <p:nvSpPr>
            <p:cNvPr id="43" name="TextBox 42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451129" y="2120238"/>
              <a:ext cx="125441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can’t say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842330" y="681137"/>
            <a:ext cx="1761612" cy="1229841"/>
            <a:chOff x="7053520" y="1519239"/>
            <a:chExt cx="1761612" cy="1229841"/>
          </a:xfrm>
        </p:grpSpPr>
        <p:sp>
          <p:nvSpPr>
            <p:cNvPr id="45" name="Rectangle 44"/>
            <p:cNvSpPr/>
            <p:nvPr/>
          </p:nvSpPr>
          <p:spPr>
            <a:xfrm>
              <a:off x="7442200" y="1788844"/>
              <a:ext cx="990600" cy="685800"/>
            </a:xfrm>
            <a:prstGeom prst="rect">
              <a:avLst/>
            </a:pr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20268" y="151923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5m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720268" y="244130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5m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82000" y="192912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3m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053520" y="198627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3m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146650" y="232075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A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46650" y="162098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B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367435" y="231901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D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367435" y="1619246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C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396635" y="2424113"/>
              <a:ext cx="90765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42330" y="2715280"/>
            <a:ext cx="1761612" cy="1229841"/>
            <a:chOff x="7053520" y="1519239"/>
            <a:chExt cx="1761612" cy="1229841"/>
          </a:xfrm>
        </p:grpSpPr>
        <p:sp>
          <p:nvSpPr>
            <p:cNvPr id="61" name="Rectangle 60"/>
            <p:cNvSpPr/>
            <p:nvPr/>
          </p:nvSpPr>
          <p:spPr>
            <a:xfrm>
              <a:off x="7442200" y="1788844"/>
              <a:ext cx="990600" cy="685800"/>
            </a:xfrm>
            <a:prstGeom prst="rect">
              <a:avLst/>
            </a:prstGeom>
            <a:noFill/>
            <a:ln w="19050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720268" y="151923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5m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720268" y="2441303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5m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82000" y="192912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3m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3520" y="1986279"/>
              <a:ext cx="433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3m</a:t>
              </a:r>
              <a:endParaRPr lang="en-US" sz="1400" b="1" dirty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46650" y="2320755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A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46650" y="1620984"/>
              <a:ext cx="3048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B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67435" y="2319017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D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67435" y="1619246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C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7396635" y="2424113"/>
              <a:ext cx="90765" cy="76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3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 animBg="1"/>
          <p:bldP spid="7" grpId="1" animBg="1"/>
          <p:bldP spid="17" grpId="0"/>
          <p:bldP spid="35" grpId="0" animBg="1"/>
          <p:bldP spid="3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1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 animBg="1"/>
          <p:bldP spid="7" grpId="1" animBg="1"/>
          <p:bldP spid="17" grpId="0"/>
          <p:bldP spid="35" grpId="0" animBg="1"/>
          <p:bldP spid="35" grpId="1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ICSE (VIII) Physics\New work\03 -Force and Pressure\Raw\WDF_1200598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0529" y="285750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3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Vectors are physical quantities which possess 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……………</a:t>
            </a:r>
            <a:endParaRPr lang="en-US" sz="1600" b="1" dirty="0">
              <a:latin typeface="Book Antiqua" pitchFamily="18" charset="0"/>
              <a:cs typeface="Aharoni" pitchFamily="2" charset="-79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7000" y="760328"/>
            <a:ext cx="1555875" cy="338554"/>
            <a:chOff x="113671" y="1657189"/>
            <a:chExt cx="1555875" cy="338554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470179" y="1657189"/>
              <a:ext cx="119936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magnitude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874528" y="700504"/>
            <a:ext cx="2440672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8" name="Group 7"/>
          <p:cNvGrpSpPr/>
          <p:nvPr/>
        </p:nvGrpSpPr>
        <p:grpSpPr>
          <a:xfrm>
            <a:off x="4535207" y="760328"/>
            <a:ext cx="2667114" cy="346174"/>
            <a:chOff x="4521878" y="1657189"/>
            <a:chExt cx="2667114" cy="346174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4870729" y="1664809"/>
              <a:ext cx="231826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magnitude &amp; direction</a:t>
              </a: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35207" y="1223377"/>
            <a:ext cx="3380450" cy="338554"/>
            <a:chOff x="4521878" y="2120238"/>
            <a:chExt cx="3380450" cy="338554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4870729" y="2120238"/>
              <a:ext cx="303159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either magnitude are direction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7000" y="1223377"/>
            <a:ext cx="1854200" cy="338554"/>
            <a:chOff x="113671" y="2120238"/>
            <a:chExt cx="1854200" cy="338554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51129" y="2120238"/>
              <a:ext cx="15167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direction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70529" y="3539624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5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Displacement is _____________ quality.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47669" y="3920624"/>
            <a:ext cx="1152531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33" name="Group 32"/>
          <p:cNvGrpSpPr/>
          <p:nvPr/>
        </p:nvGrpSpPr>
        <p:grpSpPr>
          <a:xfrm>
            <a:off x="127000" y="3979947"/>
            <a:ext cx="1111843" cy="338554"/>
            <a:chOff x="113671" y="1657189"/>
            <a:chExt cx="1111843" cy="338554"/>
          </a:xfrm>
        </p:grpSpPr>
        <p:sp>
          <p:nvSpPr>
            <p:cNvPr id="34" name="TextBox 33"/>
            <p:cNvSpPr txBox="1"/>
            <p:nvPr/>
          </p:nvSpPr>
          <p:spPr bwMode="auto">
            <a:xfrm>
              <a:off x="470179" y="1657189"/>
              <a:ext cx="7553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vector</a:t>
              </a: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35207" y="3979947"/>
            <a:ext cx="1070523" cy="346174"/>
            <a:chOff x="4521878" y="1657189"/>
            <a:chExt cx="1070523" cy="346174"/>
          </a:xfrm>
        </p:grpSpPr>
        <p:sp>
          <p:nvSpPr>
            <p:cNvPr id="37" name="TextBox 36"/>
            <p:cNvSpPr txBox="1"/>
            <p:nvPr/>
          </p:nvSpPr>
          <p:spPr bwMode="auto">
            <a:xfrm>
              <a:off x="4870729" y="1664809"/>
              <a:ext cx="7216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scalar</a:t>
              </a: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35207" y="4442996"/>
            <a:ext cx="1833553" cy="338554"/>
            <a:chOff x="4521878" y="2120238"/>
            <a:chExt cx="1833553" cy="338554"/>
          </a:xfrm>
        </p:grpSpPr>
        <p:sp>
          <p:nvSpPr>
            <p:cNvPr id="40" name="TextBox 39"/>
            <p:cNvSpPr txBox="1"/>
            <p:nvPr/>
          </p:nvSpPr>
          <p:spPr bwMode="auto">
            <a:xfrm>
              <a:off x="4870729" y="2120238"/>
              <a:ext cx="14847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none of these</a:t>
              </a: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27000" y="4442996"/>
            <a:ext cx="1753230" cy="338554"/>
            <a:chOff x="113671" y="2120238"/>
            <a:chExt cx="1753230" cy="338554"/>
          </a:xfrm>
        </p:grpSpPr>
        <p:sp>
          <p:nvSpPr>
            <p:cNvPr id="43" name="TextBox 42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451129" y="2120238"/>
              <a:ext cx="14157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Both of these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70529" y="1809750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4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When a athlete runs on a circular track and reaches the same point ……………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27000" y="2284328"/>
            <a:ext cx="2846292" cy="338554"/>
            <a:chOff x="113671" y="1657189"/>
            <a:chExt cx="2846292" cy="338554"/>
          </a:xfrm>
        </p:grpSpPr>
        <p:sp>
          <p:nvSpPr>
            <p:cNvPr id="47" name="TextBox 46"/>
            <p:cNvSpPr txBox="1"/>
            <p:nvPr/>
          </p:nvSpPr>
          <p:spPr bwMode="auto">
            <a:xfrm>
              <a:off x="470179" y="1657189"/>
              <a:ext cx="2489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Displacement </a:t>
              </a:r>
              <a:r>
                <a:rPr lang="en-US" sz="1600" b="1" dirty="0" smtClean="0">
                  <a:latin typeface="Book Antiqua" pitchFamily="18" charset="0"/>
                </a:rPr>
                <a:t>= </a:t>
              </a:r>
              <a:r>
                <a:rPr lang="en-US" sz="1600" b="1" dirty="0">
                  <a:latin typeface="Book Antiqua" pitchFamily="18" charset="0"/>
                </a:rPr>
                <a:t>distance</a:t>
              </a: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4838968" y="2216150"/>
            <a:ext cx="2593072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50" name="Group 49"/>
          <p:cNvGrpSpPr/>
          <p:nvPr/>
        </p:nvGrpSpPr>
        <p:grpSpPr>
          <a:xfrm>
            <a:off x="4535207" y="2284328"/>
            <a:ext cx="2838635" cy="346174"/>
            <a:chOff x="4521878" y="1657189"/>
            <a:chExt cx="2838635" cy="346174"/>
          </a:xfrm>
        </p:grpSpPr>
        <p:sp>
          <p:nvSpPr>
            <p:cNvPr id="51" name="TextBox 50"/>
            <p:cNvSpPr txBox="1"/>
            <p:nvPr/>
          </p:nvSpPr>
          <p:spPr bwMode="auto">
            <a:xfrm>
              <a:off x="4870729" y="1664809"/>
              <a:ext cx="2489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Distance &gt; displacement</a:t>
              </a:r>
            </a:p>
          </p:txBody>
        </p:sp>
        <p:sp>
          <p:nvSpPr>
            <p:cNvPr id="52" name="TextBox 51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535207" y="2747377"/>
            <a:ext cx="2838635" cy="338554"/>
            <a:chOff x="4521878" y="2120238"/>
            <a:chExt cx="2838635" cy="338554"/>
          </a:xfrm>
        </p:grpSpPr>
        <p:sp>
          <p:nvSpPr>
            <p:cNvPr id="54" name="TextBox 53"/>
            <p:cNvSpPr txBox="1"/>
            <p:nvPr/>
          </p:nvSpPr>
          <p:spPr bwMode="auto">
            <a:xfrm>
              <a:off x="4870729" y="2120238"/>
              <a:ext cx="24897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Distance &lt; displacement</a:t>
              </a:r>
            </a:p>
          </p:txBody>
        </p:sp>
        <p:sp>
          <p:nvSpPr>
            <p:cNvPr id="55" name="TextBox 54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27000" y="2747377"/>
            <a:ext cx="2846292" cy="338554"/>
            <a:chOff x="113671" y="2120238"/>
            <a:chExt cx="2846292" cy="338554"/>
          </a:xfrm>
        </p:grpSpPr>
        <p:sp>
          <p:nvSpPr>
            <p:cNvPr id="57" name="TextBox 56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58" name="TextBox 57"/>
            <p:cNvSpPr txBox="1"/>
            <p:nvPr/>
          </p:nvSpPr>
          <p:spPr bwMode="auto">
            <a:xfrm>
              <a:off x="451129" y="2120238"/>
              <a:ext cx="250883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Displacement </a:t>
              </a:r>
              <a:r>
                <a:rPr lang="en-US" sz="1600" b="1" dirty="0" smtClean="0">
                  <a:latin typeface="Book Antiqua" pitchFamily="18" charset="0"/>
                </a:rPr>
                <a:t>&gt; </a:t>
              </a:r>
              <a:r>
                <a:rPr lang="en-US" sz="1600" b="1" dirty="0">
                  <a:latin typeface="Book Antiqua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61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8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1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3" dur="25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 animBg="1"/>
          <p:bldP spid="7" grpId="1" animBg="1"/>
          <p:bldP spid="31" grpId="0"/>
          <p:bldP spid="32" grpId="0" animBg="1"/>
          <p:bldP spid="32" grpId="1" animBg="1"/>
          <p:bldP spid="45" grpId="0"/>
          <p:bldP spid="49" grpId="0" animBg="1"/>
          <p:bldP spid="4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1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 tmFilter="0, 0; .2, .5; .8, .5; 1, 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3" dur="250" autoRev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7" grpId="0" animBg="1"/>
          <p:bldP spid="7" grpId="1" animBg="1"/>
          <p:bldP spid="31" grpId="0"/>
          <p:bldP spid="32" grpId="0" animBg="1"/>
          <p:bldP spid="32" grpId="1" animBg="1"/>
          <p:bldP spid="45" grpId="0"/>
          <p:bldP spid="49" grpId="0" animBg="1"/>
          <p:bldP spid="49" grpId="1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4320" y="274320"/>
            <a:ext cx="8064896" cy="841004"/>
            <a:chOff x="323528" y="382604"/>
            <a:chExt cx="8064896" cy="841004"/>
          </a:xfrm>
        </p:grpSpPr>
        <p:sp>
          <p:nvSpPr>
            <p:cNvPr id="5" name="Cloud Callout 3"/>
            <p:cNvSpPr/>
            <p:nvPr/>
          </p:nvSpPr>
          <p:spPr>
            <a:xfrm>
              <a:off x="1028890" y="445563"/>
              <a:ext cx="7359534" cy="715089"/>
            </a:xfrm>
            <a:prstGeom prst="roundRect">
              <a:avLst/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</a:t>
              </a:r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An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object has moved through a distance. Can it have zero displacement? If yes, support Your answer with an example.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5760" y="120359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706" y="2844518"/>
            <a:ext cx="8351558" cy="12151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9" name="Picture 2" descr="D:\d drive\MJ WORK\Pooja mam (physics)\State board\9th state board\1_Laws of Motion\Raw\c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904" y="1926942"/>
            <a:ext cx="30480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8391" y="3501087"/>
            <a:ext cx="289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Total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distance </a:t>
            </a: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travelled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82482" y="296285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30 km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6070" y="2985199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A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4204" y="298773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B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7237" y="3933135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But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as the final position coincides with the initial position, the displacement is zero.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7237" y="1180807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Yes, even when an object moves through a distance it can have zero displacement.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3385" y="3501087"/>
            <a:ext cx="343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 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AB + BA = 30 + 30 = 60 km.</a:t>
            </a:r>
          </a:p>
        </p:txBody>
      </p:sp>
      <p:pic>
        <p:nvPicPr>
          <p:cNvPr id="17" name="Picture 2" descr="D:\d drive\MJ WORK\Pooja mam (physics)\State board\9th state board\1_Laws of Motion\Raw\c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19982"/>
            <a:ext cx="30480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2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6.97962E-7 L 0.67066 -6.97962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58 0.00833 L -0.64826 0.0083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62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5760" y="248315"/>
            <a:ext cx="8064896" cy="1328023"/>
            <a:chOff x="323528" y="139096"/>
            <a:chExt cx="8064896" cy="1328023"/>
          </a:xfrm>
        </p:grpSpPr>
        <p:sp>
          <p:nvSpPr>
            <p:cNvPr id="5" name="Cloud Callout 3"/>
            <p:cNvSpPr/>
            <p:nvPr/>
          </p:nvSpPr>
          <p:spPr>
            <a:xfrm>
              <a:off x="1028890" y="139096"/>
              <a:ext cx="7359534" cy="1328023"/>
            </a:xfrm>
            <a:prstGeom prst="roundRect">
              <a:avLst>
                <a:gd name="adj" fmla="val 8060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Which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of the following is true for displacement?</a:t>
              </a:r>
            </a:p>
            <a:p>
              <a:pPr marL="685800" indent="-685800" algn="just">
                <a:tabLst>
                  <a:tab pos="292100" algn="l"/>
                </a:tabLst>
              </a:pP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(a)	It cannot be zero.</a:t>
              </a:r>
            </a:p>
            <a:p>
              <a:pPr marL="685800" indent="-685800" algn="just">
                <a:tabLst>
                  <a:tab pos="292100" algn="l"/>
                </a:tabLst>
              </a:pP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(b)	Its magnitude is greater than the distance travelled by the object.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5760" y="169836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841" y="1667103"/>
            <a:ext cx="48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Both these statements are not true, because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9846" y="2012285"/>
            <a:ext cx="481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57200" algn="l"/>
                <a:tab pos="1885950" algn="l"/>
              </a:tabLst>
            </a:pP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(a)	Its magnitude can be zero.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4851" y="2357467"/>
            <a:ext cx="745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tabLst>
                <a:tab pos="457200" algn="l"/>
                <a:tab pos="1885950" algn="l"/>
              </a:tabLst>
            </a:pP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(b)	Its magnitude is either less than or equal to the distance travelled by the object.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9932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09600" y="21907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762000" y="2816224"/>
            <a:ext cx="43434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Speed and Velocity</a:t>
            </a:r>
          </a:p>
          <a:p>
            <a:pPr marL="342713" indent="-342713" defTabSz="68546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Units and their relation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ICSE (VIII) Physics\New work\03 -Force and Pressure\Raw\ui_background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9050"/>
            <a:ext cx="91630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800100" y="1874648"/>
            <a:ext cx="2613405" cy="13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201084\Desktop\U;bbbvvvntitled-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61964" y="2671413"/>
            <a:ext cx="502920" cy="4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201084\Desktop\U;bbbvvvntitled-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62235" y="2672537"/>
            <a:ext cx="502920" cy="4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\\192.168.1.34\mt_school\2016_17\04_ICSE BOARD\TAT\VIII_STD\Physics\Heat\Heat\Raw file\bike-rider.gif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00327" flipH="1">
            <a:off x="7315444" y="862502"/>
            <a:ext cx="1158802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3115" y="797903"/>
            <a:ext cx="1251285" cy="115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 descr="C:\Users\201084\Desktop\BirdsTransparant.gif"/>
          <p:cNvPicPr>
            <a:picLocks noChangeAspect="1" noChangeArrowheads="1" noCrop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2087886" y="338413"/>
            <a:ext cx="1402086" cy="11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\\192.168.1.34\mt_school\2016_17\01_ENGLISH MEDIUM\8TH_Std\TAT_2016-17\Physics\03_Atmospheric Pressure\Images\Mj\32970681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885" y="285750"/>
            <a:ext cx="686391" cy="11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094027" y="285750"/>
            <a:ext cx="28401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Book Antiqua" pitchFamily="18" charset="0"/>
              </a:rPr>
              <a:t>What do we observe ?</a:t>
            </a:r>
          </a:p>
        </p:txBody>
      </p:sp>
      <p:pic>
        <p:nvPicPr>
          <p:cNvPr id="16" name="Picture 3" descr="D:\d drive\MJ WORK\Pooja mam (physics)\CBSE(VIII) Physics\Friction\idea_light_bulb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915" y="3254366"/>
            <a:ext cx="668480" cy="9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94976" y="3392874"/>
            <a:ext cx="2346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We observe that the objects are in MOTION</a:t>
            </a:r>
          </a:p>
        </p:txBody>
      </p:sp>
      <p:pic>
        <p:nvPicPr>
          <p:cNvPr id="18" name="Picture 3" descr="\\192.168.1.34\mt_school\2016_17\01_ENGLISH MEDIUM\8TH_Std\TAT_2016-17\Physics\03_Atmospheric Pressure\Images\Mj\32970681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1140" y="3284649"/>
            <a:ext cx="686391" cy="11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93191" y="3544327"/>
            <a:ext cx="2264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ook Antiqua" pitchFamily="18" charset="0"/>
              </a:rPr>
              <a:t>Why do we say these objects are in </a:t>
            </a:r>
            <a:r>
              <a:rPr lang="en-US" sz="2000" b="1" dirty="0" smtClean="0">
                <a:solidFill>
                  <a:schemeClr val="bg1"/>
                </a:solidFill>
                <a:latin typeface="Book Antiqua" pitchFamily="18" charset="0"/>
              </a:rPr>
              <a:t>motion</a:t>
            </a:r>
            <a:endParaRPr lang="en-US" sz="20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29300" y="361950"/>
            <a:ext cx="2816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Let’s learn in this </a:t>
            </a:r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chapter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753" y="3102913"/>
            <a:ext cx="8570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12700"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anose="02040603050505030304" pitchFamily="18" charset="0"/>
              </a:rPr>
              <a:t>MOTION</a:t>
            </a:r>
            <a:endParaRPr lang="en-US" sz="5400" b="1" dirty="0">
              <a:ln w="12700">
                <a:solidFill>
                  <a:schemeClr val="tx1"/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4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343 0.00031 " pathEditMode="relative" ptsTypes="AA">
                                          <p:cBhvr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343 0.00031 " pathEditMode="relative" ptsTypes="AA">
                                          <p:cBhvr>
                                            <p:cTn id="1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343 0.00031 " pathEditMode="relative" ptsTypes="AA">
                                          <p:cBhvr>
                                            <p:cTn id="1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181 -0.00031 L -0.76337 0.00834 " pathEditMode="fixed" rAng="0" ptsTypes="AA">
                                          <p:cBhvr>
                                            <p:cTn id="31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087" y="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9833E-6 L 1.24392 -0.12786 " pathEditMode="relative" rAng="0" ptsTypes="AA">
                                          <p:cBhvr>
                                            <p:cTn id="33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87" y="-63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5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9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  <p:bldP spid="17" grpId="0"/>
          <p:bldP spid="17" grpId="1"/>
          <p:bldP spid="19" grpId="0"/>
          <p:bldP spid="19" grpId="1"/>
          <p:bldP spid="20" grpId="0"/>
          <p:bldP spid="20" grpId="1"/>
          <p:bldP spid="20" grpId="2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343 0.00031 " pathEditMode="relative" ptsTypes="AA">
                                          <p:cBhvr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343 0.00031 " pathEditMode="relative" ptsTypes="AA">
                                          <p:cBhvr>
                                            <p:cTn id="1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343 0.00031 " pathEditMode="relative" ptsTypes="AA">
                                          <p:cBhvr>
                                            <p:cTn id="1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35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181 -0.00031 L -0.76337 0.00834 " pathEditMode="fixed" rAng="0" ptsTypes="AA">
                                          <p:cBhvr>
                                            <p:cTn id="31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087" y="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9833E-6 L 1.24392 -0.12786 " pathEditMode="relative" rAng="0" ptsTypes="AA">
                                          <p:cBhvr>
                                            <p:cTn id="33" dur="6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87" y="-63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5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9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  <p:bldP spid="17" grpId="0"/>
          <p:bldP spid="17" grpId="1"/>
          <p:bldP spid="19" grpId="0"/>
          <p:bldP spid="19" grpId="1"/>
          <p:bldP spid="20" grpId="0"/>
          <p:bldP spid="20" grpId="1"/>
          <p:bldP spid="20" grpId="2"/>
          <p:bldP spid="3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138" y="0"/>
            <a:ext cx="910972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524000" y="1080094"/>
            <a:ext cx="1155568" cy="372385"/>
            <a:chOff x="1987292" y="3968170"/>
            <a:chExt cx="1155568" cy="372385"/>
          </a:xfrm>
        </p:grpSpPr>
        <p:sp>
          <p:nvSpPr>
            <p:cNvPr id="6" name="Rounded Rectangle 5"/>
            <p:cNvSpPr/>
            <p:nvPr/>
          </p:nvSpPr>
          <p:spPr>
            <a:xfrm>
              <a:off x="1987292" y="3968170"/>
              <a:ext cx="1155568" cy="372385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19807" y="3985833"/>
              <a:ext cx="1105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3300"/>
                  </a:solidFill>
                  <a:latin typeface="Comic Sans MS" pitchFamily="66" charset="0"/>
                </a:rPr>
                <a:t>SPEED</a:t>
              </a:r>
              <a:endParaRPr lang="en-US" sz="1600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11512" y="1061475"/>
            <a:ext cx="1384688" cy="409623"/>
            <a:chOff x="2093040" y="3942408"/>
            <a:chExt cx="1384688" cy="409623"/>
          </a:xfrm>
        </p:grpSpPr>
        <p:sp>
          <p:nvSpPr>
            <p:cNvPr id="10" name="Rounded Rectangle 9"/>
            <p:cNvSpPr/>
            <p:nvPr/>
          </p:nvSpPr>
          <p:spPr>
            <a:xfrm>
              <a:off x="2106128" y="3942408"/>
              <a:ext cx="1371600" cy="409623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93040" y="3975892"/>
              <a:ext cx="13846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3300"/>
                  </a:solidFill>
                  <a:latin typeface="Comic Sans MS" pitchFamily="66" charset="0"/>
                </a:rPr>
                <a:t>VELOCITY</a:t>
              </a:r>
              <a:endParaRPr lang="en-US" sz="1600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endParaRPr>
            </a:p>
          </p:txBody>
        </p:sp>
      </p:grpSp>
      <p:sp>
        <p:nvSpPr>
          <p:cNvPr id="12" name="Bent-Up Arrow 11"/>
          <p:cNvSpPr/>
          <p:nvPr/>
        </p:nvSpPr>
        <p:spPr>
          <a:xfrm flipH="1" flipV="1">
            <a:off x="1933575" y="514657"/>
            <a:ext cx="881624" cy="499638"/>
          </a:xfrm>
          <a:prstGeom prst="bentUpArrow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flipV="1">
            <a:off x="6172200" y="514657"/>
            <a:ext cx="838200" cy="499638"/>
          </a:xfrm>
          <a:prstGeom prst="bentUpArrow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:\d drive\MJ WORK\Pooja mam (physics)\State board\STB IXth 17-18\Speed and Velocity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8326" y="258042"/>
            <a:ext cx="3763187" cy="5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066800" y="1574786"/>
            <a:ext cx="3505200" cy="802926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3400" y="1715559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1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3696" y="1722694"/>
            <a:ext cx="3458303" cy="50711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The </a:t>
            </a:r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distance travelled by the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object in </a:t>
            </a:r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unit time is called speed.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34000" y="1574786"/>
            <a:ext cx="3505200" cy="802926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800600" y="1715559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1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80896" y="1605019"/>
            <a:ext cx="3458303" cy="74246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The displacement of a body in unit time is called velocity </a:t>
            </a:r>
            <a:r>
              <a:rPr lang="en-US" sz="1600" b="1" dirty="0" smtClean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 Speed of an object in a particular direction. </a:t>
            </a:r>
            <a:endParaRPr lang="en-US" sz="1600" b="1" dirty="0">
              <a:solidFill>
                <a:sysClr val="windowText" lastClr="000000"/>
              </a:solidFill>
              <a:latin typeface="Book Antiqua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066800" y="2505424"/>
            <a:ext cx="3505200" cy="802926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3400" y="2646197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2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334000" y="2505424"/>
            <a:ext cx="3505200" cy="802926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800600" y="2646197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2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146048" y="2635250"/>
            <a:ext cx="1765644" cy="604266"/>
            <a:chOff x="749299" y="1140349"/>
            <a:chExt cx="1765644" cy="805688"/>
          </a:xfrm>
        </p:grpSpPr>
        <p:sp>
          <p:nvSpPr>
            <p:cNvPr id="28" name="TextBox 27"/>
            <p:cNvSpPr txBox="1"/>
            <p:nvPr/>
          </p:nvSpPr>
          <p:spPr>
            <a:xfrm>
              <a:off x="749299" y="1291438"/>
              <a:ext cx="91135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Speed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81251" y="1291438"/>
              <a:ext cx="3048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=</a:t>
              </a:r>
              <a:endParaRPr lang="en-US" sz="1600" b="1" dirty="0">
                <a:latin typeface="Book Antiqua" pitchFamily="18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1665108" y="1534080"/>
              <a:ext cx="769179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584451" y="1140349"/>
              <a:ext cx="93049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Book Antiqua" pitchFamily="18" charset="0"/>
                </a:rPr>
                <a:t>distance</a:t>
              </a:r>
              <a:endParaRPr lang="en-US" sz="1400" b="1" dirty="0">
                <a:latin typeface="Book Antiqua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89626" y="1535668"/>
              <a:ext cx="72014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Book Antiqua" pitchFamily="18" charset="0"/>
                </a:rPr>
                <a:t>time</a:t>
              </a:r>
              <a:endParaRPr lang="en-US" sz="1400" b="1" dirty="0">
                <a:latin typeface="Book Antiqua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519382" y="2603507"/>
            <a:ext cx="2710218" cy="654423"/>
            <a:chOff x="5671782" y="1190712"/>
            <a:chExt cx="2710218" cy="872561"/>
          </a:xfrm>
        </p:grpSpPr>
        <p:sp>
          <p:nvSpPr>
            <p:cNvPr id="34" name="TextBox 33"/>
            <p:cNvSpPr txBox="1"/>
            <p:nvPr/>
          </p:nvSpPr>
          <p:spPr>
            <a:xfrm>
              <a:off x="5671782" y="1400857"/>
              <a:ext cx="994574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Velocity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2531" y="1400854"/>
              <a:ext cx="304800" cy="45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=</a:t>
              </a:r>
              <a:endParaRPr lang="en-US" sz="1600" b="1" dirty="0">
                <a:latin typeface="Book Antiqua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6858000" y="1610282"/>
              <a:ext cx="152400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937375" y="1190712"/>
              <a:ext cx="1444625" cy="45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 Antiqua" pitchFamily="18" charset="0"/>
                </a:rPr>
                <a:t>displacement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81838" y="1611871"/>
              <a:ext cx="833462" cy="45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 Antiqua" pitchFamily="18" charset="0"/>
                </a:rPr>
                <a:t>time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1066800" y="3496740"/>
            <a:ext cx="3505200" cy="453231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33400" y="3451039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3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334000" y="3474078"/>
            <a:ext cx="3505200" cy="498554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800600" y="3451039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3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13504" y="3532855"/>
            <a:ext cx="3458303" cy="381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It is a </a:t>
            </a:r>
            <a:r>
              <a:rPr lang="en-US" sz="1600" b="1" dirty="0">
                <a:solidFill>
                  <a:srgbClr val="FF0000"/>
                </a:solidFill>
                <a:latin typeface="Book Antiqua" pitchFamily="18" charset="0"/>
              </a:rPr>
              <a:t>scalar </a:t>
            </a:r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quantity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380704" y="3513805"/>
            <a:ext cx="3458303" cy="4191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It is a </a:t>
            </a:r>
            <a:r>
              <a:rPr lang="en-US" sz="1600" b="1" dirty="0">
                <a:solidFill>
                  <a:srgbClr val="FF0000"/>
                </a:solidFill>
                <a:latin typeface="Book Antiqua" pitchFamily="18" charset="0"/>
              </a:rPr>
              <a:t>vector </a:t>
            </a:r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quantity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1066800" y="4189310"/>
            <a:ext cx="3505200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33400" y="4198818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4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334000" y="4161889"/>
            <a:ext cx="3505200" cy="603250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800600" y="4198818"/>
            <a:ext cx="580297" cy="544632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4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13504" y="4280634"/>
            <a:ext cx="3458303" cy="3810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It is either equal to or greater than velocity.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80704" y="4261584"/>
            <a:ext cx="3458303" cy="4191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It is either equal to or less than speed.</a:t>
            </a:r>
          </a:p>
        </p:txBody>
      </p:sp>
      <p:sp>
        <p:nvSpPr>
          <p:cNvPr id="64" name="Rounded Rectangular Callout 63"/>
          <p:cNvSpPr/>
          <p:nvPr/>
        </p:nvSpPr>
        <p:spPr>
          <a:xfrm>
            <a:off x="2107636" y="4052863"/>
            <a:ext cx="1828510" cy="896902"/>
          </a:xfrm>
          <a:prstGeom prst="wedgeRoundRectCallout">
            <a:avLst>
              <a:gd name="adj1" fmla="val -57382"/>
              <a:gd name="adj2" fmla="val -74230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Needs only magnitude no direction</a:t>
            </a:r>
          </a:p>
        </p:txBody>
      </p:sp>
      <p:sp>
        <p:nvSpPr>
          <p:cNvPr id="65" name="Rounded Rectangular Callout 64"/>
          <p:cNvSpPr/>
          <p:nvPr/>
        </p:nvSpPr>
        <p:spPr>
          <a:xfrm>
            <a:off x="6401090" y="4025720"/>
            <a:ext cx="1828510" cy="896902"/>
          </a:xfrm>
          <a:prstGeom prst="wedgeRoundRectCallout">
            <a:avLst>
              <a:gd name="adj1" fmla="val -57382"/>
              <a:gd name="adj2" fmla="val -74230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Needs both magnitude &amp; direction</a:t>
            </a:r>
          </a:p>
        </p:txBody>
      </p:sp>
    </p:spTree>
    <p:extLst>
      <p:ext uri="{BB962C8B-B14F-4D97-AF65-F5344CB8AC3E}">
        <p14:creationId xmlns:p14="http://schemas.microsoft.com/office/powerpoint/2010/main" val="31313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6" presetClass="emph" presetSubtype="0" repeatCount="3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4" grpId="0" animBg="1"/>
      <p:bldP spid="14" grpId="1" animBg="1"/>
      <p:bldP spid="17" grpId="0"/>
      <p:bldP spid="18" grpId="0" animBg="1"/>
      <p:bldP spid="19" grpId="0" animBg="1"/>
      <p:bldP spid="19" grpId="1" animBg="1"/>
      <p:bldP spid="20" grpId="0"/>
      <p:bldP spid="21" grpId="0" animBg="1"/>
      <p:bldP spid="22" grpId="0" animBg="1"/>
      <p:bldP spid="22" grpId="1" animBg="1"/>
      <p:bldP spid="24" grpId="0" animBg="1"/>
      <p:bldP spid="25" grpId="0" animBg="1"/>
      <p:bldP spid="25" grpId="1" animBg="1"/>
      <p:bldP spid="39" grpId="0" animBg="1"/>
      <p:bldP spid="40" grpId="0" animBg="1"/>
      <p:bldP spid="40" grpId="1" animBg="1"/>
      <p:bldP spid="41" grpId="0" animBg="1"/>
      <p:bldP spid="42" grpId="0" animBg="1"/>
      <p:bldP spid="42" grpId="1" animBg="1"/>
      <p:bldP spid="55" grpId="0"/>
      <p:bldP spid="56" grpId="0"/>
      <p:bldP spid="58" grpId="0" animBg="1"/>
      <p:bldP spid="59" grpId="0" animBg="1"/>
      <p:bldP spid="59" grpId="1" animBg="1"/>
      <p:bldP spid="60" grpId="0" animBg="1"/>
      <p:bldP spid="61" grpId="0" animBg="1"/>
      <p:bldP spid="61" grpId="1" animBg="1"/>
      <p:bldP spid="62" grpId="0"/>
      <p:bldP spid="63" grpId="0"/>
      <p:bldP spid="64" grpId="0" animBg="1"/>
      <p:bldP spid="64" grpId="1" animBg="1"/>
      <p:bldP spid="65" grpId="0" animBg="1"/>
      <p:bldP spid="6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139" y="0"/>
            <a:ext cx="9112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d drive\MJ WORK\Pooja mam (physics)\State board\STB IXth 17-18\Speed and Velocity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8326" y="258042"/>
            <a:ext cx="3763187" cy="5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4209067" y="1047750"/>
            <a:ext cx="1201133" cy="404104"/>
          </a:xfrm>
          <a:prstGeom prst="roundRect">
            <a:avLst/>
          </a:prstGeom>
          <a:solidFill>
            <a:srgbClr val="FFFF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3025" y="1089485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UNIT</a:t>
            </a:r>
            <a:endParaRPr lang="en-US" sz="1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33400" y="3105150"/>
            <a:ext cx="4800600" cy="548409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sym typeface="Symbol"/>
              </a:rPr>
              <a:t> </a:t>
            </a:r>
            <a:r>
              <a:rPr lang="en-US" b="1" dirty="0">
                <a:solidFill>
                  <a:schemeClr val="tx1"/>
                </a:solidFill>
                <a:latin typeface="Book Antiqua" pitchFamily="18" charset="0"/>
              </a:rPr>
              <a:t>Units of speed &amp; velocity are the same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3400" y="3831319"/>
            <a:ext cx="4793343" cy="663575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  <a:sym typeface="Symbol"/>
              </a:rPr>
              <a:t>- Speed is related to distance.</a:t>
            </a:r>
          </a:p>
          <a:p>
            <a:pPr>
              <a:tabLst>
                <a:tab pos="1771650" algn="l"/>
              </a:tabLst>
            </a:pPr>
            <a:r>
              <a:rPr lang="en-US" b="1" dirty="0">
                <a:solidFill>
                  <a:schemeClr val="tx1"/>
                </a:solidFill>
                <a:latin typeface="Book Antiqua" pitchFamily="18" charset="0"/>
                <a:sym typeface="Symbol"/>
              </a:rPr>
              <a:t>- Velocity is related to displacement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81000" y="1123950"/>
            <a:ext cx="2438400" cy="729933"/>
          </a:xfrm>
          <a:prstGeom prst="roundRect">
            <a:avLst/>
          </a:prstGeom>
          <a:solidFill>
            <a:srgbClr val="FFC000">
              <a:alpha val="2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7200" y="1145729"/>
            <a:ext cx="2162744" cy="738664"/>
            <a:chOff x="1195087" y="3719225"/>
            <a:chExt cx="2162744" cy="738664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269387" y="4088557"/>
              <a:ext cx="1081428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38074" y="3719225"/>
              <a:ext cx="1119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 Antiqua" pitchFamily="18" charset="0"/>
                </a:rPr>
                <a:t>distance</a:t>
              </a:r>
              <a:endParaRPr lang="en-US" b="1" dirty="0">
                <a:latin typeface="Book Antiqua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55052" y="4088557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 Antiqua" pitchFamily="18" charset="0"/>
                </a:rPr>
                <a:t>time</a:t>
              </a:r>
              <a:endParaRPr lang="en-US" b="1" dirty="0">
                <a:latin typeface="Book Antiqu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95087" y="3901561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 Antiqua" pitchFamily="18" charset="0"/>
                </a:rPr>
                <a:t>speed = </a:t>
              </a:r>
              <a:endParaRPr lang="en-US" b="1" dirty="0">
                <a:latin typeface="Book Antiqua" pitchFamily="18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426510" y="1823818"/>
            <a:ext cx="1106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kern="0" dirty="0">
                <a:ln>
                  <a:solidFill>
                    <a:sysClr val="windowText" lastClr="000000"/>
                  </a:solidFill>
                </a:ln>
                <a:solidFill>
                  <a:srgbClr val="FF9933"/>
                </a:solidFill>
                <a:latin typeface="Comic Sans MS" pitchFamily="66" charset="0"/>
              </a:rPr>
              <a:t>M.K.S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669559" y="2018793"/>
            <a:ext cx="512041" cy="0"/>
          </a:xfrm>
          <a:prstGeom prst="line">
            <a:avLst/>
          </a:prstGeom>
          <a:ln>
            <a:solidFill>
              <a:srgbClr val="99003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79565" y="1143399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m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93374" y="1470483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55310" y="1835486"/>
            <a:ext cx="32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= 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29095" y="1821418"/>
            <a:ext cx="74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m/s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426251" y="2557682"/>
            <a:ext cx="1106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kern="0" dirty="0">
                <a:ln>
                  <a:solidFill>
                    <a:sysClr val="windowText" lastClr="000000"/>
                  </a:solidFill>
                </a:ln>
                <a:solidFill>
                  <a:srgbClr val="FF9933"/>
                </a:solidFill>
                <a:latin typeface="Comic Sans MS" pitchFamily="66" charset="0"/>
              </a:rPr>
              <a:t>C.G.S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648200" y="2752657"/>
            <a:ext cx="549602" cy="0"/>
          </a:xfrm>
          <a:prstGeom prst="line">
            <a:avLst/>
          </a:prstGeom>
          <a:ln>
            <a:solidFill>
              <a:srgbClr val="99003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66606" y="1161733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cm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93115" y="1475343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5051" y="2569350"/>
            <a:ext cx="32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= 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74202" y="2495550"/>
            <a:ext cx="87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0033"/>
                </a:solidFill>
                <a:latin typeface="Book Antiqua" pitchFamily="18" charset="0"/>
              </a:rPr>
              <a:t>c</a:t>
            </a: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m/s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1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4.69136E-6 L 0.33663 0.1018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23" y="50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93827E-6 L 0.33889 0.09877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44" y="493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6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1.60494E-6 L 0.33924 0.2413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62" y="1206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8.64198E-7 L 0.33837 0.24383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10" y="121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6" grpId="1"/>
          <p:bldP spid="6" grpId="2"/>
          <p:bldP spid="26" grpId="0" animBg="1"/>
          <p:bldP spid="27" grpId="0" animBg="1"/>
          <p:bldP spid="28" grpId="0" animBg="1"/>
          <p:bldP spid="34" grpId="0"/>
          <p:bldP spid="34" grpId="1"/>
          <p:bldP spid="36" grpId="0"/>
          <p:bldP spid="36" grpId="1"/>
          <p:bldP spid="37" grpId="0"/>
          <p:bldP spid="37" grpId="1"/>
          <p:bldP spid="38" grpId="0"/>
          <p:bldP spid="41" grpId="0"/>
          <p:bldP spid="43" grpId="0"/>
          <p:bldP spid="43" grpId="1"/>
          <p:bldP spid="45" grpId="0"/>
          <p:bldP spid="45" grpId="1"/>
          <p:bldP spid="46" grpId="0"/>
          <p:bldP spid="46" grpId="1"/>
          <p:bldP spid="47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4.69136E-6 L 0.33663 0.10186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23" y="50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93827E-6 L 0.33889 0.09877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44" y="493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6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1.60494E-6 L 0.33924 0.24136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62" y="1206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8.64198E-7 L 0.33837 0.24383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910" y="121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6" grpId="1"/>
          <p:bldP spid="6" grpId="2"/>
          <p:bldP spid="26" grpId="0" animBg="1"/>
          <p:bldP spid="27" grpId="0" animBg="1"/>
          <p:bldP spid="28" grpId="0" animBg="1"/>
          <p:bldP spid="34" grpId="0"/>
          <p:bldP spid="34" grpId="1"/>
          <p:bldP spid="36" grpId="0"/>
          <p:bldP spid="36" grpId="1"/>
          <p:bldP spid="37" grpId="0"/>
          <p:bldP spid="37" grpId="1"/>
          <p:bldP spid="38" grpId="0"/>
          <p:bldP spid="41" grpId="0"/>
          <p:bldP spid="43" grpId="0"/>
          <p:bldP spid="43" grpId="1"/>
          <p:bldP spid="45" grpId="0"/>
          <p:bldP spid="45" grpId="1"/>
          <p:bldP spid="46" grpId="0"/>
          <p:bldP spid="46" grpId="1"/>
          <p:bldP spid="47" grpId="0"/>
          <p:bldP spid="50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d drive\MJ WORK\Pooja mam (physics)\State board\STB IXth 17-18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22514" y="304381"/>
            <a:ext cx="5725886" cy="514769"/>
          </a:xfrm>
          <a:prstGeom prst="roundRect">
            <a:avLst/>
          </a:prstGeom>
          <a:solidFill>
            <a:schemeClr val="bg1">
              <a:alpha val="62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2373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ln>
                  <a:solidFill>
                    <a:sysClr val="windowText" lastClr="000000"/>
                  </a:solidFill>
                </a:ln>
                <a:solidFill>
                  <a:srgbClr val="FF3300"/>
                </a:solidFill>
                <a:latin typeface="Comic Sans MS" pitchFamily="66" charset="0"/>
              </a:rPr>
              <a:t>Commercial unit of Speed and Velocity is </a:t>
            </a:r>
            <a:r>
              <a:rPr lang="en-US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km/h</a:t>
            </a:r>
            <a:endParaRPr lang="en-US" b="1" kern="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2514" y="8953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Conversion of commercial unit to SI unit</a:t>
            </a:r>
          </a:p>
        </p:txBody>
      </p:sp>
      <p:grpSp>
        <p:nvGrpSpPr>
          <p:cNvPr id="8" name="Group 18"/>
          <p:cNvGrpSpPr/>
          <p:nvPr/>
        </p:nvGrpSpPr>
        <p:grpSpPr>
          <a:xfrm>
            <a:off x="525263" y="3219466"/>
            <a:ext cx="2311424" cy="674304"/>
            <a:chOff x="2969782" y="3531641"/>
            <a:chExt cx="2311424" cy="899067"/>
          </a:xfrm>
        </p:grpSpPr>
        <p:sp>
          <p:nvSpPr>
            <p:cNvPr id="9" name="TextBox 8"/>
            <p:cNvSpPr txBox="1"/>
            <p:nvPr/>
          </p:nvSpPr>
          <p:spPr>
            <a:xfrm>
              <a:off x="4287608" y="3531641"/>
              <a:ext cx="993598" cy="451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 Antiqua" pitchFamily="18" charset="0"/>
                </a:rPr>
                <a:t>1000 m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68042" y="3979303"/>
              <a:ext cx="832731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 Antiqua" pitchFamily="18" charset="0"/>
                </a:rPr>
                <a:t>3600 s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69782" y="3736393"/>
              <a:ext cx="998737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1 km/hr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6919" y="3741733"/>
              <a:ext cx="3048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=</a:t>
              </a:r>
              <a:endParaRPr lang="en-US" sz="1600" b="1" dirty="0">
                <a:latin typeface="Book Antiqua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245090" y="3988830"/>
              <a:ext cx="997527" cy="0"/>
            </a:xfrm>
            <a:prstGeom prst="line">
              <a:avLst/>
            </a:prstGeom>
            <a:ln w="190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32976" y="1228845"/>
            <a:ext cx="2743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b="1" dirty="0" smtClean="0">
                <a:latin typeface="Book Antiqua" pitchFamily="18" charset="0"/>
              </a:rPr>
              <a:t>1 km	=	1000 m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2976" y="2305977"/>
            <a:ext cx="2531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b="1" dirty="0" smtClean="0">
                <a:latin typeface="Book Antiqua" pitchFamily="18" charset="0"/>
              </a:rPr>
              <a:t>1 </a:t>
            </a:r>
            <a:r>
              <a:rPr lang="en-US" sz="1600" b="1" dirty="0" err="1" smtClean="0">
                <a:latin typeface="Book Antiqua" pitchFamily="18" charset="0"/>
              </a:rPr>
              <a:t>hr</a:t>
            </a:r>
            <a:r>
              <a:rPr lang="en-US" sz="1600" b="1" dirty="0">
                <a:latin typeface="Book Antiqua" pitchFamily="18" charset="0"/>
              </a:rPr>
              <a:t>	</a:t>
            </a:r>
            <a:r>
              <a:rPr lang="en-US" sz="1600" b="1" dirty="0" smtClean="0">
                <a:latin typeface="Book Antiqua" pitchFamily="18" charset="0"/>
              </a:rPr>
              <a:t>	=	60 </a:t>
            </a:r>
            <a:r>
              <a:rPr lang="en-US" sz="1600" b="1" dirty="0" smtClean="0">
                <a:latin typeface="Book Antiqua" pitchFamily="18" charset="0"/>
                <a:sym typeface="Symbol"/>
              </a:rPr>
              <a:t></a:t>
            </a:r>
            <a:r>
              <a:rPr lang="en-US" sz="1600" b="1" dirty="0" smtClean="0">
                <a:latin typeface="Book Antiqua" pitchFamily="18" charset="0"/>
              </a:rPr>
              <a:t> 60 sec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976" y="1561430"/>
            <a:ext cx="22028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b="1" dirty="0" smtClean="0">
                <a:latin typeface="Book Antiqua" pitchFamily="18" charset="0"/>
              </a:rPr>
              <a:t>1 hr		=	60 min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2976" y="1916636"/>
            <a:ext cx="2664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600" b="1" dirty="0" smtClean="0">
                <a:latin typeface="Book Antiqua" pitchFamily="18" charset="0"/>
              </a:rPr>
              <a:t>1 min	=	60 sec</a:t>
            </a:r>
            <a:endParaRPr lang="en-US" sz="1600" b="1" dirty="0">
              <a:latin typeface="Book Antiqua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286000" y="3676342"/>
            <a:ext cx="185130" cy="96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51305" y="3343982"/>
            <a:ext cx="177166" cy="895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39155" y="3343017"/>
            <a:ext cx="187325" cy="904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752600" y="3714750"/>
            <a:ext cx="4432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18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072520" y="3675743"/>
            <a:ext cx="191488" cy="1060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742890" y="3147596"/>
            <a:ext cx="3145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5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32976" y="2724150"/>
            <a:ext cx="23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b="1" dirty="0" smtClean="0">
                <a:latin typeface="Book Antiqua" pitchFamily="18" charset="0"/>
                <a:sym typeface="Symbol"/>
              </a:rPr>
              <a:t></a:t>
            </a:r>
            <a:r>
              <a:rPr lang="en-US" sz="1600" b="1" dirty="0" smtClean="0">
                <a:latin typeface="Book Antiqua" pitchFamily="18" charset="0"/>
              </a:rPr>
              <a:t>1 </a:t>
            </a:r>
            <a:r>
              <a:rPr lang="en-US" sz="1600" b="1" dirty="0" err="1" smtClean="0">
                <a:latin typeface="Book Antiqua" pitchFamily="18" charset="0"/>
              </a:rPr>
              <a:t>hr</a:t>
            </a:r>
            <a:r>
              <a:rPr lang="en-US" sz="1600" b="1" dirty="0" smtClean="0">
                <a:latin typeface="Book Antiqua" pitchFamily="18" charset="0"/>
              </a:rPr>
              <a:t>       =	3600 sec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3355" y="4156941"/>
            <a:ext cx="2458445" cy="548409"/>
          </a:xfrm>
          <a:prstGeom prst="roundRect">
            <a:avLst/>
          </a:prstGeom>
          <a:solidFill>
            <a:srgbClr val="FFFF00">
              <a:alpha val="61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US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32481" y="4137891"/>
            <a:ext cx="2262266" cy="617155"/>
            <a:chOff x="4976735" y="2795174"/>
            <a:chExt cx="2262266" cy="617155"/>
          </a:xfrm>
        </p:grpSpPr>
        <p:grpSp>
          <p:nvGrpSpPr>
            <p:cNvPr id="26" name="Group 28"/>
            <p:cNvGrpSpPr/>
            <p:nvPr/>
          </p:nvGrpSpPr>
          <p:grpSpPr>
            <a:xfrm>
              <a:off x="4976735" y="2795174"/>
              <a:ext cx="1699248" cy="617155"/>
              <a:chOff x="3830509" y="3643966"/>
              <a:chExt cx="1633843" cy="822873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975070" y="3643966"/>
                <a:ext cx="489282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Book Antiqua" pitchFamily="18" charset="0"/>
                  </a:rPr>
                  <a:t>5</a:t>
                </a:r>
                <a:endParaRPr lang="en-US" sz="1600" b="1" dirty="0">
                  <a:latin typeface="Book Antiqua" pitchFamily="18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75070" y="4015434"/>
                <a:ext cx="489282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latin typeface="Book Antiqua" pitchFamily="18" charset="0"/>
                  </a:rPr>
                  <a:t>18</a:t>
                </a:r>
                <a:endParaRPr lang="en-US" sz="1600" b="1" dirty="0">
                  <a:latin typeface="Book Antiqua" pitchFamily="18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830509" y="3804829"/>
                <a:ext cx="876711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</a:rPr>
                  <a:t>1 km/hr</a:t>
                </a:r>
                <a:endParaRPr lang="en-US" sz="1600" b="1" dirty="0">
                  <a:latin typeface="Book Antiqua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681267" y="3804827"/>
                <a:ext cx="3048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</a:rPr>
                  <a:t>=</a:t>
                </a:r>
                <a:endParaRPr lang="en-US" sz="1600" b="1" dirty="0">
                  <a:latin typeface="Book Antiqua" pitchFamily="18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6168660" y="3092315"/>
              <a:ext cx="5000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681725" y="2923038"/>
              <a:ext cx="5572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m/s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 rot="5400000">
            <a:off x="2758439" y="2868417"/>
            <a:ext cx="3931920" cy="0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785616" y="949516"/>
            <a:ext cx="1201133" cy="404104"/>
          </a:xfrm>
          <a:prstGeom prst="roundRect">
            <a:avLst/>
          </a:prstGeom>
          <a:solidFill>
            <a:srgbClr val="FF9933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819574" y="991251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Example</a:t>
            </a:r>
            <a:endParaRPr lang="en-US" sz="1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74517" y="2195096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=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00601" y="17543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90 km/hr =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62726" y="1590259"/>
            <a:ext cx="500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Book Antiqua" pitchFamily="18" charset="0"/>
              </a:rPr>
              <a:t>5 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80380" y="1951435"/>
            <a:ext cx="470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Book Antiqua" pitchFamily="18" charset="0"/>
              </a:rPr>
              <a:t>18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877494" y="2054879"/>
            <a:ext cx="444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1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695696" y="2056620"/>
            <a:ext cx="212653" cy="1296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6137303" y="1504950"/>
            <a:ext cx="3145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5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562727" y="1933578"/>
            <a:ext cx="500066" cy="0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005750" y="1766907"/>
                <a:ext cx="6383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</a:rPr>
                  <a:t>90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/>
                      </a:rPr>
                      <m:t>×</m:t>
                    </m:r>
                  </m:oMath>
                </a14:m>
                <a:r>
                  <a:rPr lang="en-US" sz="1600" b="1" dirty="0" smtClean="0">
                    <a:latin typeface="Book Antiqua" pitchFamily="18" charset="0"/>
                  </a:rPr>
                  <a:t> </a:t>
                </a:r>
                <a:endParaRPr lang="en-US" sz="1600" b="1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750" y="1766907"/>
                <a:ext cx="638316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476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V="1">
            <a:off x="6101387" y="1872098"/>
            <a:ext cx="243281" cy="12817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993268" y="2195096"/>
            <a:ext cx="82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25 m/s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84835" y="3574392"/>
            <a:ext cx="357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=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00601" y="2974811"/>
            <a:ext cx="1328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18 km/hr =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5148" y="2853517"/>
            <a:ext cx="42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Book Antiqua" pitchFamily="18" charset="0"/>
              </a:rPr>
              <a:t>5 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82536" y="3171900"/>
            <a:ext cx="5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Book Antiqua" pitchFamily="18" charset="0"/>
              </a:rPr>
              <a:t>18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6895861" y="3248806"/>
            <a:ext cx="3431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1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6717758" y="3286877"/>
            <a:ext cx="200345" cy="1200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980015" y="2724150"/>
            <a:ext cx="3612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</a:t>
            </a: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6592062" y="3184865"/>
            <a:ext cx="500066" cy="0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101695" y="2987372"/>
            <a:ext cx="6174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18 × </a:t>
            </a:r>
            <a:endParaRPr lang="en-US" sz="1600" b="1" dirty="0">
              <a:latin typeface="Book Antiqua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196441" y="3103966"/>
            <a:ext cx="212264" cy="1449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978220" y="3574392"/>
            <a:ext cx="843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5 m/s</a:t>
            </a:r>
            <a:endParaRPr lang="en-US" sz="1600" b="1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9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9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8" fill="hold">
                          <p:stCondLst>
                            <p:cond delay="indefinite"/>
                          </p:stCondLst>
                          <p:childTnLst>
                            <p:par>
                              <p:cTn id="1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8" fill="hold">
                          <p:stCondLst>
                            <p:cond delay="indefinite"/>
                          </p:stCondLst>
                          <p:childTnLst>
                            <p:par>
                              <p:cTn id="1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3" fill="hold">
                          <p:stCondLst>
                            <p:cond delay="indefinite"/>
                          </p:stCondLst>
                          <p:childTnLst>
                            <p:par>
                              <p:cTn id="1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4" fill="hold">
                          <p:stCondLst>
                            <p:cond delay="indefinite"/>
                          </p:stCondLst>
                          <p:childTnLst>
                            <p:par>
                              <p:cTn id="1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6" grpId="1"/>
          <p:bldP spid="6" grpId="2"/>
          <p:bldP spid="2" grpId="0"/>
          <p:bldP spid="14" grpId="0"/>
          <p:bldP spid="21" grpId="0"/>
          <p:bldP spid="23" grpId="0"/>
          <p:bldP spid="38" grpId="0" animBg="1"/>
          <p:bldP spid="42" grpId="0" animBg="1"/>
          <p:bldP spid="43" grpId="0"/>
          <p:bldP spid="43" grpId="1"/>
          <p:bldP spid="43" grpId="2"/>
          <p:bldP spid="44" grpId="0"/>
          <p:bldP spid="45" grpId="0"/>
          <p:bldP spid="46" grpId="0"/>
          <p:bldP spid="47" grpId="0"/>
          <p:bldP spid="48" grpId="0"/>
          <p:bldP spid="50" grpId="0"/>
          <p:bldP spid="52" grpId="0"/>
          <p:bldP spid="54" grpId="0"/>
          <p:bldP spid="55" grpId="0"/>
          <p:bldP spid="56" grpId="0"/>
          <p:bldP spid="57" grpId="0"/>
          <p:bldP spid="58" grpId="0"/>
          <p:bldP spid="59" grpId="0"/>
          <p:bldP spid="61" grpId="0"/>
          <p:bldP spid="63" grpId="0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9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8" fill="hold">
                          <p:stCondLst>
                            <p:cond delay="indefinite"/>
                          </p:stCondLst>
                          <p:childTnLst>
                            <p:par>
                              <p:cTn id="1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8" fill="hold">
                          <p:stCondLst>
                            <p:cond delay="indefinite"/>
                          </p:stCondLst>
                          <p:childTnLst>
                            <p:par>
                              <p:cTn id="1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3" fill="hold">
                          <p:stCondLst>
                            <p:cond delay="indefinite"/>
                          </p:stCondLst>
                          <p:childTnLst>
                            <p:par>
                              <p:cTn id="1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4" fill="hold">
                          <p:stCondLst>
                            <p:cond delay="indefinite"/>
                          </p:stCondLst>
                          <p:childTnLst>
                            <p:par>
                              <p:cTn id="1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6" grpId="1"/>
          <p:bldP spid="6" grpId="2"/>
          <p:bldP spid="2" grpId="0"/>
          <p:bldP spid="14" grpId="0"/>
          <p:bldP spid="21" grpId="0"/>
          <p:bldP spid="23" grpId="0"/>
          <p:bldP spid="38" grpId="0" animBg="1"/>
          <p:bldP spid="42" grpId="0" animBg="1"/>
          <p:bldP spid="43" grpId="0"/>
          <p:bldP spid="43" grpId="1"/>
          <p:bldP spid="43" grpId="2"/>
          <p:bldP spid="44" grpId="0"/>
          <p:bldP spid="45" grpId="0"/>
          <p:bldP spid="46" grpId="0"/>
          <p:bldP spid="47" grpId="0"/>
          <p:bldP spid="48" grpId="0"/>
          <p:bldP spid="50" grpId="0"/>
          <p:bldP spid="52" grpId="0"/>
          <p:bldP spid="54" grpId="0"/>
          <p:bldP spid="55" grpId="0"/>
          <p:bldP spid="56" grpId="0"/>
          <p:bldP spid="57" grpId="0"/>
          <p:bldP spid="58" grpId="0"/>
          <p:bldP spid="59" grpId="0"/>
          <p:bldP spid="61" grpId="0"/>
          <p:bldP spid="63" grpId="0"/>
          <p:bldP spid="65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274320" y="274320"/>
            <a:ext cx="8064896" cy="841004"/>
            <a:chOff x="323528" y="382604"/>
            <a:chExt cx="8064896" cy="841004"/>
          </a:xfrm>
        </p:grpSpPr>
        <p:sp>
          <p:nvSpPr>
            <p:cNvPr id="2" name="Cloud Callout 3"/>
            <p:cNvSpPr/>
            <p:nvPr/>
          </p:nvSpPr>
          <p:spPr>
            <a:xfrm>
              <a:off x="1028890" y="445563"/>
              <a:ext cx="7359534" cy="715089"/>
            </a:xfrm>
            <a:prstGeom prst="roundRect">
              <a:avLst/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Under what condition(s) is the magnitude of average velocity of an object equal to its average speed ?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5760" y="14213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0146" y="1421363"/>
            <a:ext cx="7384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The magnitude of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average velocity of an object is equal to its </a:t>
            </a: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average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speed only </a:t>
            </a: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if the object is moving in a straight line.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7642" y="3394168"/>
            <a:ext cx="8351558" cy="1215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D:\d drive\MJ WORK\Pooja mam (physics)\State board\9th state board\1_Laws of Motion\Raw\c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40" y="2476592"/>
            <a:ext cx="30480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7006" y="3534849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anose="02040602050305030304" pitchFamily="18" charset="0"/>
                <a:cs typeface="Aharoni" panose="02010803020104030203" pitchFamily="2" charset="-79"/>
              </a:rPr>
              <a:t>A</a:t>
            </a:r>
            <a:endParaRPr lang="en-US" b="1" dirty="0"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45140" y="353738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anose="02040602050305030304" pitchFamily="18" charset="0"/>
                <a:cs typeface="Aharoni" panose="02010803020104030203" pitchFamily="2" charset="-79"/>
              </a:rPr>
              <a:t>B</a:t>
            </a:r>
            <a:endParaRPr lang="en-US" b="1" dirty="0">
              <a:latin typeface="Book Antiqua" panose="020406020503050303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545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6.97962E-7 L 0.67066 -6.97962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/>
          <p:cNvGrpSpPr/>
          <p:nvPr/>
        </p:nvGrpSpPr>
        <p:grpSpPr>
          <a:xfrm>
            <a:off x="274320" y="274320"/>
            <a:ext cx="8064896" cy="1215866"/>
            <a:chOff x="323528" y="195174"/>
            <a:chExt cx="8064896" cy="1215866"/>
          </a:xfrm>
        </p:grpSpPr>
        <p:sp>
          <p:nvSpPr>
            <p:cNvPr id="4" name="Cloud Callout 3"/>
            <p:cNvSpPr/>
            <p:nvPr/>
          </p:nvSpPr>
          <p:spPr>
            <a:xfrm>
              <a:off x="1028890" y="195174"/>
              <a:ext cx="7359534" cy="1215866"/>
            </a:xfrm>
            <a:prstGeom prst="roundRect">
              <a:avLst>
                <a:gd name="adj" fmla="val 11214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lvl="0" indent="-231775" algn="just"/>
              <a:r>
                <a:rPr lang="en-IN" sz="1700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A </a:t>
              </a:r>
              <a:r>
                <a:rPr lang="en-IN" sz="1700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cheetah is the fastest land animal and can achieve a peak velocity of 100 km/h up to distances less than 500 m. If a cheetah spots its prey at a distance of 100 m, what is the minimum time it will take to get its prey, if the average velocity attained by it is 90 km/h?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65760" y="1774830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Ans.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8220" y="1774830"/>
            <a:ext cx="2049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Average velocity   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1801" y="1772687"/>
            <a:ext cx="108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90 km/h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62400" y="1772687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89585" y="1582187"/>
            <a:ext cx="815815" cy="731222"/>
            <a:chOff x="4202401" y="1504950"/>
            <a:chExt cx="815815" cy="731222"/>
          </a:xfrm>
        </p:grpSpPr>
        <p:sp>
          <p:nvSpPr>
            <p:cNvPr id="11" name="TextBox 10"/>
            <p:cNvSpPr txBox="1"/>
            <p:nvPr/>
          </p:nvSpPr>
          <p:spPr>
            <a:xfrm>
              <a:off x="4202401" y="1504950"/>
              <a:ext cx="8158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90 km 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57030" y="1897618"/>
              <a:ext cx="506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1 h 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303385" y="1885950"/>
              <a:ext cx="6138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95875" y="1784355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423060" y="1593855"/>
            <a:ext cx="1453548" cy="731222"/>
            <a:chOff x="4273196" y="1504950"/>
            <a:chExt cx="674228" cy="731222"/>
          </a:xfrm>
        </p:grpSpPr>
        <p:sp>
          <p:nvSpPr>
            <p:cNvPr id="16" name="TextBox 15"/>
            <p:cNvSpPr txBox="1"/>
            <p:nvPr/>
          </p:nvSpPr>
          <p:spPr>
            <a:xfrm>
              <a:off x="4273196" y="1504950"/>
              <a:ext cx="674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90 × 5 m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57030" y="1897618"/>
              <a:ext cx="5065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       18 s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331288" y="1885950"/>
              <a:ext cx="5580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856914" y="1768996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7914" y="1766853"/>
            <a:ext cx="98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25 ms</a:t>
            </a:r>
            <a:r>
              <a:rPr lang="en-US" sz="1600" b="1" baseline="30000" dirty="0" smtClean="0">
                <a:latin typeface="Cambria" panose="02040503050406030204" pitchFamily="18" charset="0"/>
                <a:cs typeface="Aharoni" panose="02010803020104030203" pitchFamily="2" charset="-79"/>
              </a:rPr>
              <a:t>–1</a:t>
            </a:r>
            <a:endParaRPr lang="en-US" sz="1600" b="1" baseline="30000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9200" y="2596897"/>
            <a:ext cx="276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Also, Average velocity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52874" y="2596897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261007" y="2400563"/>
            <a:ext cx="1758793" cy="731222"/>
            <a:chOff x="4202403" y="1504950"/>
            <a:chExt cx="815816" cy="731222"/>
          </a:xfrm>
        </p:grpSpPr>
        <p:sp>
          <p:nvSpPr>
            <p:cNvPr id="24" name="TextBox 23"/>
            <p:cNvSpPr txBox="1"/>
            <p:nvPr/>
          </p:nvSpPr>
          <p:spPr>
            <a:xfrm>
              <a:off x="4202403" y="1504950"/>
              <a:ext cx="815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Displacement 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39483" y="1897618"/>
              <a:ext cx="7416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Time taken 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03385" y="1885950"/>
              <a:ext cx="6138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735032" y="3098031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MT Extra" panose="05050102010205020202" pitchFamily="18" charset="2"/>
                <a:cs typeface="Aharoni" panose="02010803020104030203" pitchFamily="2" charset="-79"/>
              </a:rPr>
              <a:t>Q</a:t>
            </a:r>
            <a:endParaRPr lang="en-US" sz="1600" b="1" dirty="0">
              <a:latin typeface="MT Extra" panose="05050102010205020202" pitchFamily="18" charset="2"/>
              <a:cs typeface="Aharoni" panose="02010803020104030203" pitchFamily="2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4425" y="3098031"/>
            <a:ext cx="7104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Cheetah moves in a straight line displacement is equal to 100 m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" y="3727455"/>
            <a:ext cx="3295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1600" b="1" dirty="0" smtClean="0">
                <a:latin typeface="Symbol" panose="05050102010706020507" pitchFamily="18" charset="2"/>
                <a:cs typeface="Aharoni" panose="02010803020104030203" pitchFamily="2" charset="-79"/>
              </a:rPr>
              <a:t>\</a:t>
            </a: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	Time taken 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62399" y="3725312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43400" y="3534812"/>
            <a:ext cx="557213" cy="731222"/>
            <a:chOff x="4331702" y="1504950"/>
            <a:chExt cx="557213" cy="731222"/>
          </a:xfrm>
        </p:grpSpPr>
        <p:sp>
          <p:nvSpPr>
            <p:cNvPr id="32" name="TextBox 31"/>
            <p:cNvSpPr txBox="1"/>
            <p:nvPr/>
          </p:nvSpPr>
          <p:spPr>
            <a:xfrm>
              <a:off x="4331702" y="1504950"/>
              <a:ext cx="5572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100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380055" y="1897618"/>
              <a:ext cx="4605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1885950" algn="l"/>
                </a:tabLst>
              </a:pPr>
              <a:r>
                <a:rPr lang="en-US" sz="1600" b="1" dirty="0" smtClean="0">
                  <a:latin typeface="Cambria" panose="02040503050406030204" pitchFamily="18" charset="0"/>
                  <a:cs typeface="Aharoni" panose="02010803020104030203" pitchFamily="2" charset="-79"/>
                </a:rPr>
                <a:t>25 </a:t>
              </a:r>
              <a:endParaRPr lang="en-US" sz="1600" b="1" dirty="0">
                <a:latin typeface="Cambria" panose="02040503050406030204" pitchFamily="18" charset="0"/>
                <a:cs typeface="Aharoni" panose="02010803020104030203" pitchFamily="2" charset="-79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400675" y="1885950"/>
              <a:ext cx="41926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4885239" y="3740671"/>
            <a:ext cx="38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=</a:t>
            </a:r>
            <a:endParaRPr lang="en-US" sz="1600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66239" y="3738528"/>
            <a:ext cx="981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885950" algn="l"/>
              </a:tabLst>
            </a:pPr>
            <a:r>
              <a:rPr lang="en-US" sz="1600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4 s</a:t>
            </a:r>
            <a:endParaRPr lang="en-US" sz="1600" b="1" baseline="30000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898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9" grpId="0"/>
      <p:bldP spid="20" grpId="0"/>
      <p:bldP spid="21" grpId="0"/>
      <p:bldP spid="22" grpId="0"/>
      <p:bldP spid="27" grpId="0"/>
      <p:bldP spid="28" grpId="0"/>
      <p:bldP spid="29" grpId="0"/>
      <p:bldP spid="30" grpId="0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3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64820" y="339502"/>
            <a:ext cx="6411436" cy="1015663"/>
            <a:chOff x="464820" y="339502"/>
            <a:chExt cx="6411436" cy="101566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3" y="339502"/>
              <a:ext cx="6102513" cy="1015663"/>
              <a:chOff x="762088" y="-71951"/>
              <a:chExt cx="7177725" cy="101566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71951"/>
                <a:ext cx="7177725" cy="101566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During an experiment, a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signal from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 spaceship reached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ground station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in five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minutes. What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was the distance of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spaceship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from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ground station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? The signal travels at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speed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of light, that is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,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3 ×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10</a:t>
                </a:r>
                <a:r>
                  <a:rPr lang="en-IN" sz="1600" baseline="30000" dirty="0" smtClean="0">
                    <a:solidFill>
                      <a:prstClr val="black"/>
                    </a:solidFill>
                    <a:latin typeface="Book Antiqua" pitchFamily="18" charset="0"/>
                  </a:rPr>
                  <a:t>8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 m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4820" y="409164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376203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43049" y="1358307"/>
            <a:ext cx="9717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17861" y="1358307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min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17861" y="1593342"/>
            <a:ext cx="9989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× 60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17861" y="1814699"/>
            <a:ext cx="914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300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7238" y="2045581"/>
            <a:ext cx="19635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Speed of the signal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517861" y="2045581"/>
            <a:ext cx="16161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 × 10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8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006" y="239494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95425" y="2377046"/>
            <a:ext cx="10320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Distance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517861" y="2377046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2006" y="2805506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99089" y="2787610"/>
            <a:ext cx="12333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Speed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753419" y="2628734"/>
            <a:ext cx="1886397" cy="656306"/>
            <a:chOff x="4279371" y="2614038"/>
            <a:chExt cx="1886397" cy="656306"/>
          </a:xfrm>
        </p:grpSpPr>
        <p:sp>
          <p:nvSpPr>
            <p:cNvPr id="21" name="TextBox 20"/>
            <p:cNvSpPr txBox="1"/>
            <p:nvPr/>
          </p:nvSpPr>
          <p:spPr>
            <a:xfrm>
              <a:off x="4279371" y="2614038"/>
              <a:ext cx="188639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Distance travelled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12879" y="2931790"/>
              <a:ext cx="14193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Time taken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359663" y="2942191"/>
              <a:ext cx="17258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ounded Rectangle 23"/>
          <p:cNvSpPr/>
          <p:nvPr/>
        </p:nvSpPr>
        <p:spPr>
          <a:xfrm>
            <a:off x="522006" y="3378669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99089" y="3360773"/>
            <a:ext cx="12333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Speed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753124" y="3201897"/>
            <a:ext cx="1886397" cy="656306"/>
            <a:chOff x="4279371" y="2614038"/>
            <a:chExt cx="1886397" cy="656306"/>
          </a:xfrm>
        </p:grpSpPr>
        <p:sp>
          <p:nvSpPr>
            <p:cNvPr id="27" name="TextBox 26"/>
            <p:cNvSpPr txBox="1"/>
            <p:nvPr/>
          </p:nvSpPr>
          <p:spPr>
            <a:xfrm>
              <a:off x="4279371" y="2614038"/>
              <a:ext cx="188639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Distance travelled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512879" y="2931790"/>
              <a:ext cx="14193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Time taken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359663" y="2942191"/>
              <a:ext cx="172581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395536" y="3782551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1166" y="3782551"/>
            <a:ext cx="21512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Distance </a:t>
            </a:r>
            <a:r>
              <a:rPr lang="en-US" dirty="0" smtClean="0">
                <a:solidFill>
                  <a:srgbClr val="0000CC"/>
                </a:solidFill>
              </a:rPr>
              <a:t>travelled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811836" y="3782551"/>
            <a:ext cx="20585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Speed × Time taken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809685" y="4071497"/>
            <a:ext cx="7889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 × 10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8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3503451" y="4071497"/>
            <a:ext cx="668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300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532501" y="4621647"/>
            <a:ext cx="13708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9 × 10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10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m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522730" y="4071497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30350" y="4336735"/>
            <a:ext cx="1203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3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8</a:t>
            </a:r>
            <a:endParaRPr lang="en-US" sz="1600" b="1" dirty="0"/>
          </a:p>
        </p:txBody>
      </p:sp>
      <p:sp>
        <p:nvSpPr>
          <p:cNvPr id="43" name="Rectangle 42"/>
          <p:cNvSpPr/>
          <p:nvPr/>
        </p:nvSpPr>
        <p:spPr>
          <a:xfrm>
            <a:off x="3441706" y="4339537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61296" y="4339537"/>
            <a:ext cx="788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3 ×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endParaRPr lang="en-US" sz="1600" b="1" dirty="0"/>
          </a:p>
        </p:txBody>
      </p:sp>
      <p:pic>
        <p:nvPicPr>
          <p:cNvPr id="46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1337">
            <a:off x="5084673" y="1567443"/>
            <a:ext cx="1388010" cy="66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ground satellite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508" r="895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875" y="2327045"/>
            <a:ext cx="1667125" cy="125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6156176" y="1899957"/>
            <a:ext cx="1660616" cy="589886"/>
          </a:xfrm>
          <a:prstGeom prst="line">
            <a:avLst/>
          </a:prstGeom>
          <a:ln w="19050">
            <a:solidFill>
              <a:srgbClr val="0000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519800" y="2320566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t </a:t>
            </a:r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= 5 min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876256" y="1713120"/>
            <a:ext cx="1685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 Antiqua" panose="02040602050305030304" pitchFamily="18" charset="0"/>
              </a:rPr>
              <a:t> v </a:t>
            </a:r>
            <a:r>
              <a:rPr lang="en-US" sz="16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= 3 × 10</a:t>
            </a:r>
            <a:r>
              <a:rPr lang="en-US" sz="1600" b="1" i="1" baseline="30000" dirty="0">
                <a:solidFill>
                  <a:prstClr val="black"/>
                </a:solidFill>
                <a:latin typeface="Book Antiqua" panose="02040602050305030304" pitchFamily="18" charset="0"/>
              </a:rPr>
              <a:t>8</a:t>
            </a:r>
            <a:r>
              <a:rPr lang="en-US" sz="1600" b="1" i="1" dirty="0">
                <a:solidFill>
                  <a:prstClr val="black"/>
                </a:solidFill>
                <a:latin typeface="Book Antiqua" panose="02040602050305030304" pitchFamily="18" charset="0"/>
              </a:rPr>
              <a:t> </a:t>
            </a:r>
            <a:r>
              <a:rPr lang="en-US" sz="1600" b="1" i="1" dirty="0" err="1" smtClean="0">
                <a:solidFill>
                  <a:prstClr val="black"/>
                </a:solidFill>
                <a:latin typeface="Book Antiqua" panose="02040602050305030304" pitchFamily="18" charset="0"/>
              </a:rPr>
              <a:t>ms</a:t>
            </a:r>
            <a:r>
              <a:rPr lang="en-US" sz="1600" b="1" i="1" baseline="30000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–1</a:t>
            </a:r>
            <a:endParaRPr lang="en-US" sz="1600" b="1" i="1" baseline="30000" dirty="0">
              <a:solidFill>
                <a:prstClr val="black"/>
              </a:solidFill>
              <a:latin typeface="Book Antiqua" panose="020406020503050303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21918" y="4346086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70504" y="4346086"/>
            <a:ext cx="3545462" cy="553171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The distance of the spaceship from the ground station is 9 × 10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10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 m.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80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4" grpId="0" animBg="1"/>
      <p:bldP spid="25" grpId="0"/>
      <p:bldP spid="30" grpId="0"/>
      <p:bldP spid="31" grpId="0"/>
      <p:bldP spid="32" grpId="0"/>
      <p:bldP spid="35" grpId="0"/>
      <p:bldP spid="36" grpId="0"/>
      <p:bldP spid="37" grpId="0"/>
      <p:bldP spid="40" grpId="0"/>
      <p:bldP spid="42" grpId="0"/>
      <p:bldP spid="43" grpId="0"/>
      <p:bldP spid="44" grpId="0"/>
      <p:bldP spid="49" grpId="0"/>
      <p:bldP spid="50" grpId="0"/>
      <p:bldP spid="38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71170" y="276987"/>
            <a:ext cx="6261070" cy="768362"/>
            <a:chOff x="471170" y="276987"/>
            <a:chExt cx="6261070" cy="768362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276987"/>
              <a:ext cx="5958498" cy="693712"/>
              <a:chOff x="762088" y="80261"/>
              <a:chExt cx="7177725" cy="693712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49223"/>
                <a:ext cx="7177725" cy="573315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object travels 16 m in 4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 and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then another 16 m in 2 s. What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is the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average speed of the object?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1170" y="405269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314400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40582" y="1296504"/>
            <a:ext cx="23928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distance travelled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614432" y="1296504"/>
            <a:ext cx="11015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16 + 16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656589" y="1296504"/>
            <a:ext cx="8515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32m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730356" y="1609731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Time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614432" y="1609731"/>
            <a:ext cx="9476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 + 2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006" y="2017889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548210" y="1999993"/>
            <a:ext cx="2085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Average speed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614432" y="1999993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2006" y="2509261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3922" y="3088223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075020" y="2919457"/>
            <a:ext cx="4268605" cy="640294"/>
            <a:chOff x="2075020" y="2627118"/>
            <a:chExt cx="4268605" cy="640294"/>
          </a:xfrm>
        </p:grpSpPr>
        <p:sp>
          <p:nvSpPr>
            <p:cNvPr id="32" name="Rectangle 31"/>
            <p:cNvSpPr/>
            <p:nvPr/>
          </p:nvSpPr>
          <p:spPr>
            <a:xfrm>
              <a:off x="3614432" y="2762373"/>
              <a:ext cx="308098" cy="3382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=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6433" y="2627118"/>
              <a:ext cx="23871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Total distance travelled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 flipV="1">
              <a:off x="3988283" y="2945463"/>
              <a:ext cx="232349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287453" y="2928858"/>
              <a:ext cx="17251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Total time taken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75020" y="2762216"/>
              <a:ext cx="15584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Average speed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3614432" y="3603830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48111" y="3468575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32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978173" y="3786920"/>
            <a:ext cx="297064" cy="0"/>
          </a:xfrm>
          <a:prstGeom prst="line">
            <a:avLst/>
          </a:prstGeom>
          <a:ln w="19050">
            <a:solidFill>
              <a:srgbClr val="0000CC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97467" y="374967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16846" y="4052827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45745" y="4052670"/>
            <a:ext cx="105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5.33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39552" y="4448501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99950" y="4448265"/>
            <a:ext cx="4380182" cy="29034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The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average speed of the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object is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5.33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–1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656589" y="1609731"/>
            <a:ext cx="7601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 s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097813" y="2340495"/>
            <a:ext cx="4289576" cy="640294"/>
            <a:chOff x="3834904" y="4011851"/>
            <a:chExt cx="4289576" cy="640294"/>
          </a:xfrm>
        </p:grpSpPr>
        <p:sp>
          <p:nvSpPr>
            <p:cNvPr id="48" name="Rectangle 47"/>
            <p:cNvSpPr/>
            <p:nvPr/>
          </p:nvSpPr>
          <p:spPr>
            <a:xfrm>
              <a:off x="5351616" y="4147106"/>
              <a:ext cx="308098" cy="3382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=</a:t>
              </a:r>
              <a:endParaRPr lang="en-US" sz="16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37288" y="4011851"/>
              <a:ext cx="23871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Total distance travelled</a:t>
              </a:r>
              <a:endParaRPr lang="en-US" sz="16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 flipV="1">
              <a:off x="5769138" y="4330196"/>
              <a:ext cx="232349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6068308" y="4313591"/>
              <a:ext cx="17251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Total time taken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34904" y="4146949"/>
              <a:ext cx="15584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Average speed</a:t>
              </a:r>
            </a:p>
          </p:txBody>
        </p:sp>
      </p:grpSp>
      <p:pic>
        <p:nvPicPr>
          <p:cNvPr id="46" name="Picture 3" descr="C:\Users\MT-Educare\Desktop\103_88_1_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90574"/>
            <a:ext cx="1078867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910927" y="3661852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Book Antiqua" panose="02040602050305030304" pitchFamily="18" charset="0"/>
              </a:rPr>
              <a:t>16 m</a:t>
            </a:r>
            <a:endParaRPr lang="en-US" b="1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169932" y="3654670"/>
            <a:ext cx="2105924" cy="71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40900" y="3661852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Book Antiqua" panose="02040602050305030304" pitchFamily="18" charset="0"/>
              </a:rPr>
              <a:t>A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121424" y="365826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B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65425" y="3631751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C</a:t>
            </a:r>
            <a:endParaRPr lang="en-US" b="1" dirty="0">
              <a:solidFill>
                <a:srgbClr val="0000CC"/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3305523" y="3647488"/>
            <a:ext cx="2105924" cy="71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38177" y="3647488"/>
            <a:ext cx="66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Book Antiqua" panose="02040602050305030304" pitchFamily="18" charset="0"/>
              </a:rPr>
              <a:t>16 m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822761" y="2916006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t</a:t>
            </a:r>
            <a:r>
              <a:rPr lang="en-US" b="1" i="1" baseline="-25000" dirty="0" smtClean="0">
                <a:latin typeface="Book Antiqua" panose="02040602050305030304" pitchFamily="18" charset="0"/>
              </a:rPr>
              <a:t>1</a:t>
            </a:r>
            <a:r>
              <a:rPr lang="en-US" b="1" i="1" dirty="0" smtClean="0">
                <a:latin typeface="Book Antiqua" panose="02040602050305030304" pitchFamily="18" charset="0"/>
              </a:rPr>
              <a:t> = 4 s</a:t>
            </a:r>
            <a:endParaRPr lang="en-US" b="1" baseline="-25000" dirty="0"/>
          </a:p>
        </p:txBody>
      </p:sp>
      <p:sp>
        <p:nvSpPr>
          <p:cNvPr id="62" name="Rectangle 61"/>
          <p:cNvSpPr/>
          <p:nvPr/>
        </p:nvSpPr>
        <p:spPr>
          <a:xfrm>
            <a:off x="3950011" y="2942801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t</a:t>
            </a:r>
            <a:r>
              <a:rPr lang="en-US" b="1" i="1" baseline="-25000" dirty="0" smtClean="0">
                <a:latin typeface="Book Antiqua" panose="02040602050305030304" pitchFamily="18" charset="0"/>
              </a:rPr>
              <a:t>1</a:t>
            </a:r>
            <a:r>
              <a:rPr lang="en-US" b="1" i="1" dirty="0" smtClean="0">
                <a:latin typeface="Book Antiqua" panose="02040602050305030304" pitchFamily="18" charset="0"/>
              </a:rPr>
              <a:t> = 2 s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303386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85185E-6 L 0.22083 -1.85185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83 -1.85185E-6 L 0.45278 0.0037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25" grpId="0" animBg="1"/>
      <p:bldP spid="37" grpId="0"/>
      <p:bldP spid="38" grpId="0"/>
      <p:bldP spid="40" grpId="0"/>
      <p:bldP spid="42" grpId="0"/>
      <p:bldP spid="43" grpId="0"/>
      <p:bldP spid="44" grpId="0" animBg="1"/>
      <p:bldP spid="45" grpId="0" animBg="1"/>
      <p:bldP spid="47" grpId="0"/>
      <p:bldP spid="54" grpId="0"/>
      <p:bldP spid="54" grpId="1"/>
      <p:bldP spid="56" grpId="0"/>
      <p:bldP spid="56" grpId="1"/>
      <p:bldP spid="57" grpId="0"/>
      <p:bldP spid="57" grpId="1"/>
      <p:bldP spid="58" grpId="0"/>
      <p:bldP spid="58" grpId="1"/>
      <p:bldP spid="60" grpId="0"/>
      <p:bldP spid="60" grpId="1"/>
      <p:bldP spid="61" grpId="0"/>
      <p:bldP spid="61" grpId="1"/>
      <p:bldP spid="62" grpId="0"/>
      <p:bldP spid="6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70262" y="176054"/>
            <a:ext cx="6189971" cy="1032303"/>
            <a:chOff x="470262" y="176054"/>
            <a:chExt cx="6189971" cy="103230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3" y="176054"/>
              <a:ext cx="5886490" cy="1032303"/>
              <a:chOff x="762088" y="-83477"/>
              <a:chExt cx="7177725" cy="103230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83477"/>
                <a:ext cx="7177725" cy="103230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</a:t>
                </a:r>
                <a:r>
                  <a:rPr lang="en-IN" sz="1600" dirty="0" err="1">
                    <a:solidFill>
                      <a:prstClr val="black"/>
                    </a:solidFill>
                    <a:latin typeface="Book Antiqua" pitchFamily="18" charset="0"/>
                  </a:rPr>
                  <a:t>Usha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swims in a 90 m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long pool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 She covers 180 m in one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minute by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swimming from one end to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other and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back along the same straight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path. Find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 average speed and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average velocity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of </a:t>
                </a:r>
                <a:r>
                  <a:rPr lang="en-IN" sz="1600" dirty="0" err="1">
                    <a:solidFill>
                      <a:prstClr val="black"/>
                    </a:solidFill>
                    <a:latin typeface="Book Antiqua" pitchFamily="18" charset="0"/>
                  </a:rPr>
                  <a:t>Usha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0262" y="385567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319774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08491" y="1302388"/>
            <a:ext cx="25587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distance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903870" y="1331203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180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33219" y="1872156"/>
            <a:ext cx="16765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Time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07026" y="1880728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 min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922714" y="1880728"/>
            <a:ext cx="811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006" y="228917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403648" y="2271276"/>
            <a:ext cx="1738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Average speed 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104829" y="2271276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2006" y="3040112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76533" y="3022216"/>
            <a:ext cx="1791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Average speed  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297993" y="2863340"/>
            <a:ext cx="2282541" cy="656306"/>
            <a:chOff x="4081299" y="2614038"/>
            <a:chExt cx="2282541" cy="656306"/>
          </a:xfrm>
        </p:grpSpPr>
        <p:sp>
          <p:nvSpPr>
            <p:cNvPr id="22" name="TextBox 21"/>
            <p:cNvSpPr txBox="1"/>
            <p:nvPr/>
          </p:nvSpPr>
          <p:spPr>
            <a:xfrm>
              <a:off x="4081299" y="2614038"/>
              <a:ext cx="2282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Total distance covered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63844" y="2931790"/>
              <a:ext cx="17174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Total </a:t>
              </a:r>
              <a:r>
                <a:rPr lang="en-US" dirty="0" smtClean="0">
                  <a:solidFill>
                    <a:srgbClr val="C00000"/>
                  </a:solidFill>
                </a:rPr>
                <a:t>time taken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178453" y="2942191"/>
              <a:ext cx="208823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/>
          <p:cNvSpPr/>
          <p:nvPr/>
        </p:nvSpPr>
        <p:spPr>
          <a:xfrm>
            <a:off x="522006" y="4441080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cxnSp>
        <p:nvCxnSpPr>
          <p:cNvPr id="59" name="Straight Connector 58"/>
          <p:cNvCxnSpPr/>
          <p:nvPr/>
        </p:nvCxnSpPr>
        <p:spPr>
          <a:xfrm rot="10800000">
            <a:off x="5534276" y="1250638"/>
            <a:ext cx="0" cy="39165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583453" y="2647365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43849" y="2647365"/>
            <a:ext cx="2714144" cy="87161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average speed of </a:t>
            </a:r>
            <a:r>
              <a:rPr lang="en-IN" sz="1600" dirty="0" err="1">
                <a:solidFill>
                  <a:prstClr val="black"/>
                </a:solidFill>
                <a:latin typeface="Book Antiqua" pitchFamily="18" charset="0"/>
              </a:rPr>
              <a:t>Usha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 is 3 m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–1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 and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her average velocity is 0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–1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41165" y="3598078"/>
            <a:ext cx="20225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Average velocity  </a:t>
            </a:r>
            <a:r>
              <a:rPr lang="en-US" dirty="0" smtClean="0">
                <a:solidFill>
                  <a:srgbClr val="C00000"/>
                </a:solidFill>
              </a:rPr>
              <a:t>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203848" y="3439202"/>
            <a:ext cx="2279531" cy="656306"/>
            <a:chOff x="4363844" y="2614038"/>
            <a:chExt cx="1717450" cy="656306"/>
          </a:xfrm>
        </p:grpSpPr>
        <p:sp>
          <p:nvSpPr>
            <p:cNvPr id="69" name="TextBox 68"/>
            <p:cNvSpPr txBox="1"/>
            <p:nvPr/>
          </p:nvSpPr>
          <p:spPr>
            <a:xfrm>
              <a:off x="4443067" y="2614038"/>
              <a:ext cx="155900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Total displacement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63844" y="2931790"/>
              <a:ext cx="17174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C00000"/>
                  </a:solidFill>
                </a:rPr>
                <a:t>Total </a:t>
              </a:r>
              <a:r>
                <a:rPr lang="en-US" dirty="0" smtClean="0">
                  <a:solidFill>
                    <a:srgbClr val="C00000"/>
                  </a:solidFill>
                </a:rPr>
                <a:t>time taken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438109" y="2942191"/>
              <a:ext cx="156892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1576533" y="4405289"/>
            <a:ext cx="1791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Average speed  </a:t>
            </a:r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297993" y="4246413"/>
            <a:ext cx="2282541" cy="656306"/>
            <a:chOff x="4081299" y="2614038"/>
            <a:chExt cx="2282541" cy="656306"/>
          </a:xfrm>
        </p:grpSpPr>
        <p:sp>
          <p:nvSpPr>
            <p:cNvPr id="76" name="TextBox 75"/>
            <p:cNvSpPr txBox="1"/>
            <p:nvPr/>
          </p:nvSpPr>
          <p:spPr>
            <a:xfrm>
              <a:off x="4081299" y="2614038"/>
              <a:ext cx="2282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Total distance covered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363844" y="2931790"/>
              <a:ext cx="17174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Total </a:t>
              </a:r>
              <a:r>
                <a:rPr lang="en-US" dirty="0" smtClean="0">
                  <a:solidFill>
                    <a:srgbClr val="0000CC"/>
                  </a:solidFill>
                </a:rPr>
                <a:t>time taken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178453" y="2942191"/>
              <a:ext cx="208823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5593879" y="1468822"/>
            <a:ext cx="1791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Average speed  </a:t>
            </a:r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342212" y="1309946"/>
            <a:ext cx="728366" cy="656306"/>
            <a:chOff x="4858386" y="2614038"/>
            <a:chExt cx="728366" cy="656306"/>
          </a:xfrm>
        </p:grpSpPr>
        <p:sp>
          <p:nvSpPr>
            <p:cNvPr id="81" name="TextBox 80"/>
            <p:cNvSpPr txBox="1"/>
            <p:nvPr/>
          </p:nvSpPr>
          <p:spPr>
            <a:xfrm>
              <a:off x="4858926" y="2614038"/>
              <a:ext cx="7272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58386" y="2931790"/>
              <a:ext cx="7283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60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5034776" y="2942191"/>
              <a:ext cx="37558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7891300" y="1474282"/>
            <a:ext cx="2824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141486" y="1474282"/>
            <a:ext cx="9026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3 m s</a:t>
            </a:r>
            <a:r>
              <a:rPr lang="en-US" baseline="30000" dirty="0">
                <a:solidFill>
                  <a:srgbClr val="0000CC"/>
                </a:solidFill>
              </a:rPr>
              <a:t>-1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568386" y="2292660"/>
            <a:ext cx="19897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0000CC"/>
                </a:solidFill>
              </a:rPr>
              <a:t>Average velocity  </a:t>
            </a:r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00652" y="2277800"/>
            <a:ext cx="9026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 </a:t>
            </a:r>
            <a:r>
              <a:rPr lang="en-US" dirty="0">
                <a:solidFill>
                  <a:srgbClr val="0000CC"/>
                </a:solidFill>
              </a:rPr>
              <a:t>m s</a:t>
            </a:r>
            <a:r>
              <a:rPr lang="en-US" baseline="30000" dirty="0">
                <a:solidFill>
                  <a:srgbClr val="0000CC"/>
                </a:solidFill>
              </a:rPr>
              <a:t>-1</a:t>
            </a: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1409569" y="2556334"/>
            <a:ext cx="1738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Average velocity </a:t>
            </a: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3110750" y="2556334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7764089" y="1397794"/>
            <a:ext cx="108715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7705147" y="1717029"/>
            <a:ext cx="98832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7617951" y="1700389"/>
            <a:ext cx="89847" cy="183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7557205" y="1371294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284594" y="119995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3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380312" y="17003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407952" y="1577121"/>
            <a:ext cx="25587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displacement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2903331" y="1605936"/>
            <a:ext cx="800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596083" y="2012566"/>
            <a:ext cx="32243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/>
                </a:solidFill>
              </a:rPr>
              <a:t>As displacement is zero,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AutoShape 6" descr="Image result for animated swimming gif"/>
          <p:cNvSpPr>
            <a:spLocks noChangeAspect="1" noChangeArrowheads="1"/>
          </p:cNvSpPr>
          <p:nvPr/>
        </p:nvSpPr>
        <p:spPr bwMode="auto">
          <a:xfrm>
            <a:off x="5152958" y="2333210"/>
            <a:ext cx="2304256" cy="230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 flipH="1">
            <a:off x="3203848" y="3495823"/>
            <a:ext cx="2034878" cy="1088227"/>
            <a:chOff x="1187624" y="1779662"/>
            <a:chExt cx="3965401" cy="1752600"/>
          </a:xfrm>
        </p:grpSpPr>
        <p:pic>
          <p:nvPicPr>
            <p:cNvPr id="100" name="Picture 2" descr="Image result for animated swimming 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779662"/>
              <a:ext cx="3456384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Freeform 100"/>
            <p:cNvSpPr/>
            <p:nvPr/>
          </p:nvSpPr>
          <p:spPr>
            <a:xfrm>
              <a:off x="2885994" y="2066925"/>
              <a:ext cx="2267031" cy="1409700"/>
            </a:xfrm>
            <a:custGeom>
              <a:avLst/>
              <a:gdLst>
                <a:gd name="connsiteX0" fmla="*/ 495381 w 2267031"/>
                <a:gd name="connsiteY0" fmla="*/ 409575 h 1409700"/>
                <a:gd name="connsiteX1" fmla="*/ 495381 w 2267031"/>
                <a:gd name="connsiteY1" fmla="*/ 409575 h 1409700"/>
                <a:gd name="connsiteX2" fmla="*/ 419181 w 2267031"/>
                <a:gd name="connsiteY2" fmla="*/ 495300 h 1409700"/>
                <a:gd name="connsiteX3" fmla="*/ 362031 w 2267031"/>
                <a:gd name="connsiteY3" fmla="*/ 514350 h 1409700"/>
                <a:gd name="connsiteX4" fmla="*/ 352506 w 2267031"/>
                <a:gd name="connsiteY4" fmla="*/ 542925 h 1409700"/>
                <a:gd name="connsiteX5" fmla="*/ 333456 w 2267031"/>
                <a:gd name="connsiteY5" fmla="*/ 609600 h 1409700"/>
                <a:gd name="connsiteX6" fmla="*/ 276306 w 2267031"/>
                <a:gd name="connsiteY6" fmla="*/ 628650 h 1409700"/>
                <a:gd name="connsiteX7" fmla="*/ 200106 w 2267031"/>
                <a:gd name="connsiteY7" fmla="*/ 657225 h 1409700"/>
                <a:gd name="connsiteX8" fmla="*/ 171531 w 2267031"/>
                <a:gd name="connsiteY8" fmla="*/ 676275 h 1409700"/>
                <a:gd name="connsiteX9" fmla="*/ 133431 w 2267031"/>
                <a:gd name="connsiteY9" fmla="*/ 685800 h 1409700"/>
                <a:gd name="connsiteX10" fmla="*/ 85806 w 2267031"/>
                <a:gd name="connsiteY10" fmla="*/ 742950 h 1409700"/>
                <a:gd name="connsiteX11" fmla="*/ 47706 w 2267031"/>
                <a:gd name="connsiteY11" fmla="*/ 771525 h 1409700"/>
                <a:gd name="connsiteX12" fmla="*/ 38181 w 2267031"/>
                <a:gd name="connsiteY12" fmla="*/ 800100 h 1409700"/>
                <a:gd name="connsiteX13" fmla="*/ 28656 w 2267031"/>
                <a:gd name="connsiteY13" fmla="*/ 857250 h 1409700"/>
                <a:gd name="connsiteX14" fmla="*/ 9606 w 2267031"/>
                <a:gd name="connsiteY14" fmla="*/ 885825 h 1409700"/>
                <a:gd name="connsiteX15" fmla="*/ 81 w 2267031"/>
                <a:gd name="connsiteY15" fmla="*/ 923925 h 1409700"/>
                <a:gd name="connsiteX16" fmla="*/ 19131 w 2267031"/>
                <a:gd name="connsiteY16" fmla="*/ 1019175 h 1409700"/>
                <a:gd name="connsiteX17" fmla="*/ 28656 w 2267031"/>
                <a:gd name="connsiteY17" fmla="*/ 1047750 h 1409700"/>
                <a:gd name="connsiteX18" fmla="*/ 47706 w 2267031"/>
                <a:gd name="connsiteY18" fmla="*/ 1076325 h 1409700"/>
                <a:gd name="connsiteX19" fmla="*/ 104856 w 2267031"/>
                <a:gd name="connsiteY19" fmla="*/ 1123950 h 1409700"/>
                <a:gd name="connsiteX20" fmla="*/ 123906 w 2267031"/>
                <a:gd name="connsiteY20" fmla="*/ 1152525 h 1409700"/>
                <a:gd name="connsiteX21" fmla="*/ 209631 w 2267031"/>
                <a:gd name="connsiteY21" fmla="*/ 1209675 h 1409700"/>
                <a:gd name="connsiteX22" fmla="*/ 238206 w 2267031"/>
                <a:gd name="connsiteY22" fmla="*/ 1228725 h 1409700"/>
                <a:gd name="connsiteX23" fmla="*/ 276306 w 2267031"/>
                <a:gd name="connsiteY23" fmla="*/ 1257300 h 1409700"/>
                <a:gd name="connsiteX24" fmla="*/ 323931 w 2267031"/>
                <a:gd name="connsiteY24" fmla="*/ 1276350 h 1409700"/>
                <a:gd name="connsiteX25" fmla="*/ 371556 w 2267031"/>
                <a:gd name="connsiteY25" fmla="*/ 1304925 h 1409700"/>
                <a:gd name="connsiteX26" fmla="*/ 447756 w 2267031"/>
                <a:gd name="connsiteY26" fmla="*/ 1323975 h 1409700"/>
                <a:gd name="connsiteX27" fmla="*/ 485856 w 2267031"/>
                <a:gd name="connsiteY27" fmla="*/ 1352550 h 1409700"/>
                <a:gd name="connsiteX28" fmla="*/ 552531 w 2267031"/>
                <a:gd name="connsiteY28" fmla="*/ 1362075 h 1409700"/>
                <a:gd name="connsiteX29" fmla="*/ 600156 w 2267031"/>
                <a:gd name="connsiteY29" fmla="*/ 1371600 h 1409700"/>
                <a:gd name="connsiteX30" fmla="*/ 685881 w 2267031"/>
                <a:gd name="connsiteY30" fmla="*/ 1400175 h 1409700"/>
                <a:gd name="connsiteX31" fmla="*/ 714456 w 2267031"/>
                <a:gd name="connsiteY31" fmla="*/ 1409700 h 1409700"/>
                <a:gd name="connsiteX32" fmla="*/ 1076406 w 2267031"/>
                <a:gd name="connsiteY32" fmla="*/ 1400175 h 1409700"/>
                <a:gd name="connsiteX33" fmla="*/ 1171656 w 2267031"/>
                <a:gd name="connsiteY33" fmla="*/ 1381125 h 1409700"/>
                <a:gd name="connsiteX34" fmla="*/ 1200231 w 2267031"/>
                <a:gd name="connsiteY34" fmla="*/ 1371600 h 1409700"/>
                <a:gd name="connsiteX35" fmla="*/ 1257381 w 2267031"/>
                <a:gd name="connsiteY35" fmla="*/ 1333500 h 1409700"/>
                <a:gd name="connsiteX36" fmla="*/ 1285956 w 2267031"/>
                <a:gd name="connsiteY36" fmla="*/ 1314450 h 1409700"/>
                <a:gd name="connsiteX37" fmla="*/ 1324056 w 2267031"/>
                <a:gd name="connsiteY37" fmla="*/ 1295400 h 1409700"/>
                <a:gd name="connsiteX38" fmla="*/ 1343106 w 2267031"/>
                <a:gd name="connsiteY38" fmla="*/ 1266825 h 1409700"/>
                <a:gd name="connsiteX39" fmla="*/ 1400256 w 2267031"/>
                <a:gd name="connsiteY39" fmla="*/ 1209675 h 1409700"/>
                <a:gd name="connsiteX40" fmla="*/ 1419306 w 2267031"/>
                <a:gd name="connsiteY40" fmla="*/ 1171575 h 1409700"/>
                <a:gd name="connsiteX41" fmla="*/ 1476456 w 2267031"/>
                <a:gd name="connsiteY41" fmla="*/ 1104900 h 1409700"/>
                <a:gd name="connsiteX42" fmla="*/ 1524081 w 2267031"/>
                <a:gd name="connsiteY42" fmla="*/ 1038225 h 1409700"/>
                <a:gd name="connsiteX43" fmla="*/ 1590756 w 2267031"/>
                <a:gd name="connsiteY43" fmla="*/ 971550 h 1409700"/>
                <a:gd name="connsiteX44" fmla="*/ 1657431 w 2267031"/>
                <a:gd name="connsiteY44" fmla="*/ 904875 h 1409700"/>
                <a:gd name="connsiteX45" fmla="*/ 1695531 w 2267031"/>
                <a:gd name="connsiteY45" fmla="*/ 895350 h 1409700"/>
                <a:gd name="connsiteX46" fmla="*/ 1752681 w 2267031"/>
                <a:gd name="connsiteY46" fmla="*/ 866775 h 1409700"/>
                <a:gd name="connsiteX47" fmla="*/ 1790781 w 2267031"/>
                <a:gd name="connsiteY47" fmla="*/ 847725 h 1409700"/>
                <a:gd name="connsiteX48" fmla="*/ 1847931 w 2267031"/>
                <a:gd name="connsiteY48" fmla="*/ 838200 h 1409700"/>
                <a:gd name="connsiteX49" fmla="*/ 2009856 w 2267031"/>
                <a:gd name="connsiteY49" fmla="*/ 819150 h 1409700"/>
                <a:gd name="connsiteX50" fmla="*/ 2076531 w 2267031"/>
                <a:gd name="connsiteY50" fmla="*/ 800100 h 1409700"/>
                <a:gd name="connsiteX51" fmla="*/ 2105106 w 2267031"/>
                <a:gd name="connsiteY51" fmla="*/ 790575 h 1409700"/>
                <a:gd name="connsiteX52" fmla="*/ 2200356 w 2267031"/>
                <a:gd name="connsiteY52" fmla="*/ 742950 h 1409700"/>
                <a:gd name="connsiteX53" fmla="*/ 2247981 w 2267031"/>
                <a:gd name="connsiteY53" fmla="*/ 685800 h 1409700"/>
                <a:gd name="connsiteX54" fmla="*/ 2267031 w 2267031"/>
                <a:gd name="connsiteY54" fmla="*/ 628650 h 1409700"/>
                <a:gd name="connsiteX55" fmla="*/ 2257506 w 2267031"/>
                <a:gd name="connsiteY55" fmla="*/ 466725 h 1409700"/>
                <a:gd name="connsiteX56" fmla="*/ 2219406 w 2267031"/>
                <a:gd name="connsiteY56" fmla="*/ 428625 h 1409700"/>
                <a:gd name="connsiteX57" fmla="*/ 2162256 w 2267031"/>
                <a:gd name="connsiteY57" fmla="*/ 361950 h 1409700"/>
                <a:gd name="connsiteX58" fmla="*/ 2133681 w 2267031"/>
                <a:gd name="connsiteY58" fmla="*/ 342900 h 1409700"/>
                <a:gd name="connsiteX59" fmla="*/ 2038431 w 2267031"/>
                <a:gd name="connsiteY59" fmla="*/ 257175 h 1409700"/>
                <a:gd name="connsiteX60" fmla="*/ 1962231 w 2267031"/>
                <a:gd name="connsiteY60" fmla="*/ 228600 h 1409700"/>
                <a:gd name="connsiteX61" fmla="*/ 1886031 w 2267031"/>
                <a:gd name="connsiteY61" fmla="*/ 190500 h 1409700"/>
                <a:gd name="connsiteX62" fmla="*/ 1847931 w 2267031"/>
                <a:gd name="connsiteY62" fmla="*/ 161925 h 1409700"/>
                <a:gd name="connsiteX63" fmla="*/ 1790781 w 2267031"/>
                <a:gd name="connsiteY63" fmla="*/ 142875 h 1409700"/>
                <a:gd name="connsiteX64" fmla="*/ 1762206 w 2267031"/>
                <a:gd name="connsiteY64" fmla="*/ 133350 h 1409700"/>
                <a:gd name="connsiteX65" fmla="*/ 1724106 w 2267031"/>
                <a:gd name="connsiteY65" fmla="*/ 114300 h 1409700"/>
                <a:gd name="connsiteX66" fmla="*/ 1686006 w 2267031"/>
                <a:gd name="connsiteY66" fmla="*/ 104775 h 1409700"/>
                <a:gd name="connsiteX67" fmla="*/ 1600281 w 2267031"/>
                <a:gd name="connsiteY67" fmla="*/ 57150 h 1409700"/>
                <a:gd name="connsiteX68" fmla="*/ 1485981 w 2267031"/>
                <a:gd name="connsiteY68" fmla="*/ 38100 h 1409700"/>
                <a:gd name="connsiteX69" fmla="*/ 1295481 w 2267031"/>
                <a:gd name="connsiteY69" fmla="*/ 9525 h 1409700"/>
                <a:gd name="connsiteX70" fmla="*/ 1238331 w 2267031"/>
                <a:gd name="connsiteY70" fmla="*/ 0 h 1409700"/>
                <a:gd name="connsiteX71" fmla="*/ 857331 w 2267031"/>
                <a:gd name="connsiteY71" fmla="*/ 9525 h 1409700"/>
                <a:gd name="connsiteX72" fmla="*/ 828756 w 2267031"/>
                <a:gd name="connsiteY72" fmla="*/ 28575 h 1409700"/>
                <a:gd name="connsiteX73" fmla="*/ 790656 w 2267031"/>
                <a:gd name="connsiteY73" fmla="*/ 38100 h 1409700"/>
                <a:gd name="connsiteX74" fmla="*/ 752556 w 2267031"/>
                <a:gd name="connsiteY74" fmla="*/ 76200 h 1409700"/>
                <a:gd name="connsiteX75" fmla="*/ 704931 w 2267031"/>
                <a:gd name="connsiteY75" fmla="*/ 142875 h 1409700"/>
                <a:gd name="connsiteX76" fmla="*/ 676356 w 2267031"/>
                <a:gd name="connsiteY76" fmla="*/ 171450 h 1409700"/>
                <a:gd name="connsiteX77" fmla="*/ 638256 w 2267031"/>
                <a:gd name="connsiteY77" fmla="*/ 190500 h 1409700"/>
                <a:gd name="connsiteX78" fmla="*/ 609681 w 2267031"/>
                <a:gd name="connsiteY78" fmla="*/ 209550 h 1409700"/>
                <a:gd name="connsiteX79" fmla="*/ 590631 w 2267031"/>
                <a:gd name="connsiteY79" fmla="*/ 238125 h 1409700"/>
                <a:gd name="connsiteX80" fmla="*/ 533481 w 2267031"/>
                <a:gd name="connsiteY80" fmla="*/ 285750 h 1409700"/>
                <a:gd name="connsiteX81" fmla="*/ 523956 w 2267031"/>
                <a:gd name="connsiteY81" fmla="*/ 323850 h 1409700"/>
                <a:gd name="connsiteX82" fmla="*/ 514431 w 2267031"/>
                <a:gd name="connsiteY82" fmla="*/ 352425 h 1409700"/>
                <a:gd name="connsiteX83" fmla="*/ 495381 w 2267031"/>
                <a:gd name="connsiteY83" fmla="*/ 409575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67031" h="1409700">
                  <a:moveTo>
                    <a:pt x="495381" y="409575"/>
                  </a:moveTo>
                  <a:lnTo>
                    <a:pt x="495381" y="409575"/>
                  </a:lnTo>
                  <a:cubicBezTo>
                    <a:pt x="469566" y="445716"/>
                    <a:pt x="458551" y="477802"/>
                    <a:pt x="419181" y="495300"/>
                  </a:cubicBezTo>
                  <a:cubicBezTo>
                    <a:pt x="400831" y="503455"/>
                    <a:pt x="362031" y="514350"/>
                    <a:pt x="362031" y="514350"/>
                  </a:cubicBezTo>
                  <a:cubicBezTo>
                    <a:pt x="358856" y="523875"/>
                    <a:pt x="355391" y="533308"/>
                    <a:pt x="352506" y="542925"/>
                  </a:cubicBezTo>
                  <a:cubicBezTo>
                    <a:pt x="345864" y="565065"/>
                    <a:pt x="348812" y="592324"/>
                    <a:pt x="333456" y="609600"/>
                  </a:cubicBezTo>
                  <a:cubicBezTo>
                    <a:pt x="320115" y="624608"/>
                    <a:pt x="294656" y="620495"/>
                    <a:pt x="276306" y="628650"/>
                  </a:cubicBezTo>
                  <a:cubicBezTo>
                    <a:pt x="196038" y="664325"/>
                    <a:pt x="313012" y="634644"/>
                    <a:pt x="200106" y="657225"/>
                  </a:cubicBezTo>
                  <a:cubicBezTo>
                    <a:pt x="190581" y="663575"/>
                    <a:pt x="182053" y="671766"/>
                    <a:pt x="171531" y="676275"/>
                  </a:cubicBezTo>
                  <a:cubicBezTo>
                    <a:pt x="159499" y="681432"/>
                    <a:pt x="144797" y="679305"/>
                    <a:pt x="133431" y="685800"/>
                  </a:cubicBezTo>
                  <a:cubicBezTo>
                    <a:pt x="97021" y="706606"/>
                    <a:pt x="112107" y="716649"/>
                    <a:pt x="85806" y="742950"/>
                  </a:cubicBezTo>
                  <a:cubicBezTo>
                    <a:pt x="74581" y="754175"/>
                    <a:pt x="60406" y="762000"/>
                    <a:pt x="47706" y="771525"/>
                  </a:cubicBezTo>
                  <a:cubicBezTo>
                    <a:pt x="44531" y="781050"/>
                    <a:pt x="40359" y="790299"/>
                    <a:pt x="38181" y="800100"/>
                  </a:cubicBezTo>
                  <a:cubicBezTo>
                    <a:pt x="33991" y="818953"/>
                    <a:pt x="34763" y="838928"/>
                    <a:pt x="28656" y="857250"/>
                  </a:cubicBezTo>
                  <a:cubicBezTo>
                    <a:pt x="25036" y="868110"/>
                    <a:pt x="15956" y="876300"/>
                    <a:pt x="9606" y="885825"/>
                  </a:cubicBezTo>
                  <a:cubicBezTo>
                    <a:pt x="6431" y="898525"/>
                    <a:pt x="-852" y="910867"/>
                    <a:pt x="81" y="923925"/>
                  </a:cubicBezTo>
                  <a:cubicBezTo>
                    <a:pt x="2388" y="956221"/>
                    <a:pt x="8892" y="988458"/>
                    <a:pt x="19131" y="1019175"/>
                  </a:cubicBezTo>
                  <a:cubicBezTo>
                    <a:pt x="22306" y="1028700"/>
                    <a:pt x="24166" y="1038770"/>
                    <a:pt x="28656" y="1047750"/>
                  </a:cubicBezTo>
                  <a:cubicBezTo>
                    <a:pt x="33776" y="1057989"/>
                    <a:pt x="40377" y="1067531"/>
                    <a:pt x="47706" y="1076325"/>
                  </a:cubicBezTo>
                  <a:cubicBezTo>
                    <a:pt x="70625" y="1103827"/>
                    <a:pt x="76759" y="1105219"/>
                    <a:pt x="104856" y="1123950"/>
                  </a:cubicBezTo>
                  <a:cubicBezTo>
                    <a:pt x="111206" y="1133475"/>
                    <a:pt x="115291" y="1144987"/>
                    <a:pt x="123906" y="1152525"/>
                  </a:cubicBezTo>
                  <a:lnTo>
                    <a:pt x="209631" y="1209675"/>
                  </a:lnTo>
                  <a:cubicBezTo>
                    <a:pt x="219156" y="1216025"/>
                    <a:pt x="229048" y="1221856"/>
                    <a:pt x="238206" y="1228725"/>
                  </a:cubicBezTo>
                  <a:cubicBezTo>
                    <a:pt x="250906" y="1238250"/>
                    <a:pt x="262429" y="1249590"/>
                    <a:pt x="276306" y="1257300"/>
                  </a:cubicBezTo>
                  <a:cubicBezTo>
                    <a:pt x="291252" y="1265603"/>
                    <a:pt x="308638" y="1268704"/>
                    <a:pt x="323931" y="1276350"/>
                  </a:cubicBezTo>
                  <a:cubicBezTo>
                    <a:pt x="340490" y="1284629"/>
                    <a:pt x="354997" y="1296646"/>
                    <a:pt x="371556" y="1304925"/>
                  </a:cubicBezTo>
                  <a:cubicBezTo>
                    <a:pt x="391082" y="1314688"/>
                    <a:pt x="429642" y="1320352"/>
                    <a:pt x="447756" y="1323975"/>
                  </a:cubicBezTo>
                  <a:cubicBezTo>
                    <a:pt x="460456" y="1333500"/>
                    <a:pt x="470937" y="1347125"/>
                    <a:pt x="485856" y="1352550"/>
                  </a:cubicBezTo>
                  <a:cubicBezTo>
                    <a:pt x="506955" y="1360222"/>
                    <a:pt x="530386" y="1358384"/>
                    <a:pt x="552531" y="1362075"/>
                  </a:cubicBezTo>
                  <a:cubicBezTo>
                    <a:pt x="568500" y="1364737"/>
                    <a:pt x="584590" y="1367152"/>
                    <a:pt x="600156" y="1371600"/>
                  </a:cubicBezTo>
                  <a:cubicBezTo>
                    <a:pt x="629118" y="1379875"/>
                    <a:pt x="657306" y="1390650"/>
                    <a:pt x="685881" y="1400175"/>
                  </a:cubicBezTo>
                  <a:lnTo>
                    <a:pt x="714456" y="1409700"/>
                  </a:lnTo>
                  <a:cubicBezTo>
                    <a:pt x="835106" y="1406525"/>
                    <a:pt x="955949" y="1407704"/>
                    <a:pt x="1076406" y="1400175"/>
                  </a:cubicBezTo>
                  <a:cubicBezTo>
                    <a:pt x="1108722" y="1398155"/>
                    <a:pt x="1140939" y="1391364"/>
                    <a:pt x="1171656" y="1381125"/>
                  </a:cubicBezTo>
                  <a:cubicBezTo>
                    <a:pt x="1181181" y="1377950"/>
                    <a:pt x="1191454" y="1376476"/>
                    <a:pt x="1200231" y="1371600"/>
                  </a:cubicBezTo>
                  <a:cubicBezTo>
                    <a:pt x="1220245" y="1360481"/>
                    <a:pt x="1238331" y="1346200"/>
                    <a:pt x="1257381" y="1333500"/>
                  </a:cubicBezTo>
                  <a:cubicBezTo>
                    <a:pt x="1266906" y="1327150"/>
                    <a:pt x="1275717" y="1319570"/>
                    <a:pt x="1285956" y="1314450"/>
                  </a:cubicBezTo>
                  <a:lnTo>
                    <a:pt x="1324056" y="1295400"/>
                  </a:lnTo>
                  <a:cubicBezTo>
                    <a:pt x="1330406" y="1285875"/>
                    <a:pt x="1335011" y="1274920"/>
                    <a:pt x="1343106" y="1266825"/>
                  </a:cubicBezTo>
                  <a:cubicBezTo>
                    <a:pt x="1396744" y="1213187"/>
                    <a:pt x="1348374" y="1292686"/>
                    <a:pt x="1400256" y="1209675"/>
                  </a:cubicBezTo>
                  <a:cubicBezTo>
                    <a:pt x="1407781" y="1197634"/>
                    <a:pt x="1411781" y="1183616"/>
                    <a:pt x="1419306" y="1171575"/>
                  </a:cubicBezTo>
                  <a:cubicBezTo>
                    <a:pt x="1454978" y="1114500"/>
                    <a:pt x="1437492" y="1151657"/>
                    <a:pt x="1476456" y="1104900"/>
                  </a:cubicBezTo>
                  <a:cubicBezTo>
                    <a:pt x="1528242" y="1042756"/>
                    <a:pt x="1455452" y="1113717"/>
                    <a:pt x="1524081" y="1038225"/>
                  </a:cubicBezTo>
                  <a:cubicBezTo>
                    <a:pt x="1545224" y="1014968"/>
                    <a:pt x="1571121" y="996093"/>
                    <a:pt x="1590756" y="971550"/>
                  </a:cubicBezTo>
                  <a:cubicBezTo>
                    <a:pt x="1612591" y="944257"/>
                    <a:pt x="1625126" y="918720"/>
                    <a:pt x="1657431" y="904875"/>
                  </a:cubicBezTo>
                  <a:cubicBezTo>
                    <a:pt x="1669463" y="899718"/>
                    <a:pt x="1682831" y="898525"/>
                    <a:pt x="1695531" y="895350"/>
                  </a:cubicBezTo>
                  <a:cubicBezTo>
                    <a:pt x="1750445" y="858741"/>
                    <a:pt x="1697472" y="890436"/>
                    <a:pt x="1752681" y="866775"/>
                  </a:cubicBezTo>
                  <a:cubicBezTo>
                    <a:pt x="1765732" y="861182"/>
                    <a:pt x="1777181" y="851805"/>
                    <a:pt x="1790781" y="847725"/>
                  </a:cubicBezTo>
                  <a:cubicBezTo>
                    <a:pt x="1809279" y="842176"/>
                    <a:pt x="1828751" y="840457"/>
                    <a:pt x="1847931" y="838200"/>
                  </a:cubicBezTo>
                  <a:cubicBezTo>
                    <a:pt x="1906850" y="831268"/>
                    <a:pt x="1953959" y="832049"/>
                    <a:pt x="2009856" y="819150"/>
                  </a:cubicBezTo>
                  <a:cubicBezTo>
                    <a:pt x="2032378" y="813953"/>
                    <a:pt x="2054391" y="806742"/>
                    <a:pt x="2076531" y="800100"/>
                  </a:cubicBezTo>
                  <a:cubicBezTo>
                    <a:pt x="2086148" y="797215"/>
                    <a:pt x="2096329" y="795451"/>
                    <a:pt x="2105106" y="790575"/>
                  </a:cubicBezTo>
                  <a:cubicBezTo>
                    <a:pt x="2197891" y="739028"/>
                    <a:pt x="2125897" y="761565"/>
                    <a:pt x="2200356" y="742950"/>
                  </a:cubicBezTo>
                  <a:cubicBezTo>
                    <a:pt x="2229489" y="655550"/>
                    <a:pt x="2178783" y="789597"/>
                    <a:pt x="2247981" y="685800"/>
                  </a:cubicBezTo>
                  <a:cubicBezTo>
                    <a:pt x="2259120" y="669092"/>
                    <a:pt x="2267031" y="628650"/>
                    <a:pt x="2267031" y="628650"/>
                  </a:cubicBezTo>
                  <a:cubicBezTo>
                    <a:pt x="2263856" y="574675"/>
                    <a:pt x="2270029" y="519323"/>
                    <a:pt x="2257506" y="466725"/>
                  </a:cubicBezTo>
                  <a:cubicBezTo>
                    <a:pt x="2253346" y="449253"/>
                    <a:pt x="2231233" y="442142"/>
                    <a:pt x="2219406" y="428625"/>
                  </a:cubicBezTo>
                  <a:cubicBezTo>
                    <a:pt x="2185447" y="389815"/>
                    <a:pt x="2199767" y="393209"/>
                    <a:pt x="2162256" y="361950"/>
                  </a:cubicBezTo>
                  <a:cubicBezTo>
                    <a:pt x="2153462" y="354621"/>
                    <a:pt x="2142237" y="350505"/>
                    <a:pt x="2133681" y="342900"/>
                  </a:cubicBezTo>
                  <a:cubicBezTo>
                    <a:pt x="2101567" y="314354"/>
                    <a:pt x="2076716" y="278445"/>
                    <a:pt x="2038431" y="257175"/>
                  </a:cubicBezTo>
                  <a:cubicBezTo>
                    <a:pt x="1912084" y="186982"/>
                    <a:pt x="2047780" y="271374"/>
                    <a:pt x="1962231" y="228600"/>
                  </a:cubicBezTo>
                  <a:cubicBezTo>
                    <a:pt x="1872256" y="183612"/>
                    <a:pt x="1950468" y="211979"/>
                    <a:pt x="1886031" y="190500"/>
                  </a:cubicBezTo>
                  <a:cubicBezTo>
                    <a:pt x="1873331" y="180975"/>
                    <a:pt x="1862130" y="169025"/>
                    <a:pt x="1847931" y="161925"/>
                  </a:cubicBezTo>
                  <a:cubicBezTo>
                    <a:pt x="1829970" y="152945"/>
                    <a:pt x="1809831" y="149225"/>
                    <a:pt x="1790781" y="142875"/>
                  </a:cubicBezTo>
                  <a:cubicBezTo>
                    <a:pt x="1781256" y="139700"/>
                    <a:pt x="1771186" y="137840"/>
                    <a:pt x="1762206" y="133350"/>
                  </a:cubicBezTo>
                  <a:cubicBezTo>
                    <a:pt x="1749506" y="127000"/>
                    <a:pt x="1737401" y="119286"/>
                    <a:pt x="1724106" y="114300"/>
                  </a:cubicBezTo>
                  <a:cubicBezTo>
                    <a:pt x="1711849" y="109703"/>
                    <a:pt x="1698425" y="108915"/>
                    <a:pt x="1686006" y="104775"/>
                  </a:cubicBezTo>
                  <a:cubicBezTo>
                    <a:pt x="1564937" y="64419"/>
                    <a:pt x="1706565" y="110292"/>
                    <a:pt x="1600281" y="57150"/>
                  </a:cubicBezTo>
                  <a:cubicBezTo>
                    <a:pt x="1579303" y="46661"/>
                    <a:pt x="1493131" y="38994"/>
                    <a:pt x="1485981" y="38100"/>
                  </a:cubicBezTo>
                  <a:cubicBezTo>
                    <a:pt x="1410637" y="-12129"/>
                    <a:pt x="1477247" y="25331"/>
                    <a:pt x="1295481" y="9525"/>
                  </a:cubicBezTo>
                  <a:cubicBezTo>
                    <a:pt x="1276241" y="7852"/>
                    <a:pt x="1257381" y="3175"/>
                    <a:pt x="1238331" y="0"/>
                  </a:cubicBezTo>
                  <a:cubicBezTo>
                    <a:pt x="1111331" y="3175"/>
                    <a:pt x="984063" y="683"/>
                    <a:pt x="857331" y="9525"/>
                  </a:cubicBezTo>
                  <a:cubicBezTo>
                    <a:pt x="845911" y="10322"/>
                    <a:pt x="839278" y="24066"/>
                    <a:pt x="828756" y="28575"/>
                  </a:cubicBezTo>
                  <a:cubicBezTo>
                    <a:pt x="816724" y="33732"/>
                    <a:pt x="803356" y="34925"/>
                    <a:pt x="790656" y="38100"/>
                  </a:cubicBezTo>
                  <a:cubicBezTo>
                    <a:pt x="777956" y="50800"/>
                    <a:pt x="761797" y="60799"/>
                    <a:pt x="752556" y="76200"/>
                  </a:cubicBezTo>
                  <a:cubicBezTo>
                    <a:pt x="708106" y="150283"/>
                    <a:pt x="763668" y="123296"/>
                    <a:pt x="704931" y="142875"/>
                  </a:cubicBezTo>
                  <a:cubicBezTo>
                    <a:pt x="695406" y="152400"/>
                    <a:pt x="687317" y="163620"/>
                    <a:pt x="676356" y="171450"/>
                  </a:cubicBezTo>
                  <a:cubicBezTo>
                    <a:pt x="664802" y="179703"/>
                    <a:pt x="650584" y="183455"/>
                    <a:pt x="638256" y="190500"/>
                  </a:cubicBezTo>
                  <a:cubicBezTo>
                    <a:pt x="628317" y="196180"/>
                    <a:pt x="619206" y="203200"/>
                    <a:pt x="609681" y="209550"/>
                  </a:cubicBezTo>
                  <a:cubicBezTo>
                    <a:pt x="603331" y="219075"/>
                    <a:pt x="597960" y="229331"/>
                    <a:pt x="590631" y="238125"/>
                  </a:cubicBezTo>
                  <a:cubicBezTo>
                    <a:pt x="567712" y="265627"/>
                    <a:pt x="561578" y="267019"/>
                    <a:pt x="533481" y="285750"/>
                  </a:cubicBezTo>
                  <a:cubicBezTo>
                    <a:pt x="530306" y="298450"/>
                    <a:pt x="527552" y="311263"/>
                    <a:pt x="523956" y="323850"/>
                  </a:cubicBezTo>
                  <a:cubicBezTo>
                    <a:pt x="521198" y="333504"/>
                    <a:pt x="515851" y="342486"/>
                    <a:pt x="514431" y="352425"/>
                  </a:cubicBezTo>
                  <a:cubicBezTo>
                    <a:pt x="512635" y="364997"/>
                    <a:pt x="498556" y="400050"/>
                    <a:pt x="495381" y="409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11560" y="3522040"/>
            <a:ext cx="2034878" cy="1088227"/>
            <a:chOff x="1187624" y="1779662"/>
            <a:chExt cx="3965401" cy="1752600"/>
          </a:xfrm>
        </p:grpSpPr>
        <p:pic>
          <p:nvPicPr>
            <p:cNvPr id="103" name="Picture 2" descr="Image result for animated swimming 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779662"/>
              <a:ext cx="3456384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Freeform 103"/>
            <p:cNvSpPr/>
            <p:nvPr/>
          </p:nvSpPr>
          <p:spPr>
            <a:xfrm>
              <a:off x="2885993" y="2066925"/>
              <a:ext cx="2267032" cy="1409700"/>
            </a:xfrm>
            <a:custGeom>
              <a:avLst/>
              <a:gdLst>
                <a:gd name="connsiteX0" fmla="*/ 495381 w 2267031"/>
                <a:gd name="connsiteY0" fmla="*/ 409575 h 1409700"/>
                <a:gd name="connsiteX1" fmla="*/ 495381 w 2267031"/>
                <a:gd name="connsiteY1" fmla="*/ 409575 h 1409700"/>
                <a:gd name="connsiteX2" fmla="*/ 419181 w 2267031"/>
                <a:gd name="connsiteY2" fmla="*/ 495300 h 1409700"/>
                <a:gd name="connsiteX3" fmla="*/ 362031 w 2267031"/>
                <a:gd name="connsiteY3" fmla="*/ 514350 h 1409700"/>
                <a:gd name="connsiteX4" fmla="*/ 352506 w 2267031"/>
                <a:gd name="connsiteY4" fmla="*/ 542925 h 1409700"/>
                <a:gd name="connsiteX5" fmla="*/ 333456 w 2267031"/>
                <a:gd name="connsiteY5" fmla="*/ 609600 h 1409700"/>
                <a:gd name="connsiteX6" fmla="*/ 276306 w 2267031"/>
                <a:gd name="connsiteY6" fmla="*/ 628650 h 1409700"/>
                <a:gd name="connsiteX7" fmla="*/ 200106 w 2267031"/>
                <a:gd name="connsiteY7" fmla="*/ 657225 h 1409700"/>
                <a:gd name="connsiteX8" fmla="*/ 171531 w 2267031"/>
                <a:gd name="connsiteY8" fmla="*/ 676275 h 1409700"/>
                <a:gd name="connsiteX9" fmla="*/ 133431 w 2267031"/>
                <a:gd name="connsiteY9" fmla="*/ 685800 h 1409700"/>
                <a:gd name="connsiteX10" fmla="*/ 85806 w 2267031"/>
                <a:gd name="connsiteY10" fmla="*/ 742950 h 1409700"/>
                <a:gd name="connsiteX11" fmla="*/ 47706 w 2267031"/>
                <a:gd name="connsiteY11" fmla="*/ 771525 h 1409700"/>
                <a:gd name="connsiteX12" fmla="*/ 38181 w 2267031"/>
                <a:gd name="connsiteY12" fmla="*/ 800100 h 1409700"/>
                <a:gd name="connsiteX13" fmla="*/ 28656 w 2267031"/>
                <a:gd name="connsiteY13" fmla="*/ 857250 h 1409700"/>
                <a:gd name="connsiteX14" fmla="*/ 9606 w 2267031"/>
                <a:gd name="connsiteY14" fmla="*/ 885825 h 1409700"/>
                <a:gd name="connsiteX15" fmla="*/ 81 w 2267031"/>
                <a:gd name="connsiteY15" fmla="*/ 923925 h 1409700"/>
                <a:gd name="connsiteX16" fmla="*/ 19131 w 2267031"/>
                <a:gd name="connsiteY16" fmla="*/ 1019175 h 1409700"/>
                <a:gd name="connsiteX17" fmla="*/ 28656 w 2267031"/>
                <a:gd name="connsiteY17" fmla="*/ 1047750 h 1409700"/>
                <a:gd name="connsiteX18" fmla="*/ 47706 w 2267031"/>
                <a:gd name="connsiteY18" fmla="*/ 1076325 h 1409700"/>
                <a:gd name="connsiteX19" fmla="*/ 104856 w 2267031"/>
                <a:gd name="connsiteY19" fmla="*/ 1123950 h 1409700"/>
                <a:gd name="connsiteX20" fmla="*/ 123906 w 2267031"/>
                <a:gd name="connsiteY20" fmla="*/ 1152525 h 1409700"/>
                <a:gd name="connsiteX21" fmla="*/ 209631 w 2267031"/>
                <a:gd name="connsiteY21" fmla="*/ 1209675 h 1409700"/>
                <a:gd name="connsiteX22" fmla="*/ 238206 w 2267031"/>
                <a:gd name="connsiteY22" fmla="*/ 1228725 h 1409700"/>
                <a:gd name="connsiteX23" fmla="*/ 276306 w 2267031"/>
                <a:gd name="connsiteY23" fmla="*/ 1257300 h 1409700"/>
                <a:gd name="connsiteX24" fmla="*/ 323931 w 2267031"/>
                <a:gd name="connsiteY24" fmla="*/ 1276350 h 1409700"/>
                <a:gd name="connsiteX25" fmla="*/ 371556 w 2267031"/>
                <a:gd name="connsiteY25" fmla="*/ 1304925 h 1409700"/>
                <a:gd name="connsiteX26" fmla="*/ 447756 w 2267031"/>
                <a:gd name="connsiteY26" fmla="*/ 1323975 h 1409700"/>
                <a:gd name="connsiteX27" fmla="*/ 485856 w 2267031"/>
                <a:gd name="connsiteY27" fmla="*/ 1352550 h 1409700"/>
                <a:gd name="connsiteX28" fmla="*/ 552531 w 2267031"/>
                <a:gd name="connsiteY28" fmla="*/ 1362075 h 1409700"/>
                <a:gd name="connsiteX29" fmla="*/ 600156 w 2267031"/>
                <a:gd name="connsiteY29" fmla="*/ 1371600 h 1409700"/>
                <a:gd name="connsiteX30" fmla="*/ 685881 w 2267031"/>
                <a:gd name="connsiteY30" fmla="*/ 1400175 h 1409700"/>
                <a:gd name="connsiteX31" fmla="*/ 714456 w 2267031"/>
                <a:gd name="connsiteY31" fmla="*/ 1409700 h 1409700"/>
                <a:gd name="connsiteX32" fmla="*/ 1076406 w 2267031"/>
                <a:gd name="connsiteY32" fmla="*/ 1400175 h 1409700"/>
                <a:gd name="connsiteX33" fmla="*/ 1171656 w 2267031"/>
                <a:gd name="connsiteY33" fmla="*/ 1381125 h 1409700"/>
                <a:gd name="connsiteX34" fmla="*/ 1200231 w 2267031"/>
                <a:gd name="connsiteY34" fmla="*/ 1371600 h 1409700"/>
                <a:gd name="connsiteX35" fmla="*/ 1257381 w 2267031"/>
                <a:gd name="connsiteY35" fmla="*/ 1333500 h 1409700"/>
                <a:gd name="connsiteX36" fmla="*/ 1285956 w 2267031"/>
                <a:gd name="connsiteY36" fmla="*/ 1314450 h 1409700"/>
                <a:gd name="connsiteX37" fmla="*/ 1324056 w 2267031"/>
                <a:gd name="connsiteY37" fmla="*/ 1295400 h 1409700"/>
                <a:gd name="connsiteX38" fmla="*/ 1343106 w 2267031"/>
                <a:gd name="connsiteY38" fmla="*/ 1266825 h 1409700"/>
                <a:gd name="connsiteX39" fmla="*/ 1400256 w 2267031"/>
                <a:gd name="connsiteY39" fmla="*/ 1209675 h 1409700"/>
                <a:gd name="connsiteX40" fmla="*/ 1419306 w 2267031"/>
                <a:gd name="connsiteY40" fmla="*/ 1171575 h 1409700"/>
                <a:gd name="connsiteX41" fmla="*/ 1476456 w 2267031"/>
                <a:gd name="connsiteY41" fmla="*/ 1104900 h 1409700"/>
                <a:gd name="connsiteX42" fmla="*/ 1524081 w 2267031"/>
                <a:gd name="connsiteY42" fmla="*/ 1038225 h 1409700"/>
                <a:gd name="connsiteX43" fmla="*/ 1590756 w 2267031"/>
                <a:gd name="connsiteY43" fmla="*/ 971550 h 1409700"/>
                <a:gd name="connsiteX44" fmla="*/ 1657431 w 2267031"/>
                <a:gd name="connsiteY44" fmla="*/ 904875 h 1409700"/>
                <a:gd name="connsiteX45" fmla="*/ 1695531 w 2267031"/>
                <a:gd name="connsiteY45" fmla="*/ 895350 h 1409700"/>
                <a:gd name="connsiteX46" fmla="*/ 1752681 w 2267031"/>
                <a:gd name="connsiteY46" fmla="*/ 866775 h 1409700"/>
                <a:gd name="connsiteX47" fmla="*/ 1790781 w 2267031"/>
                <a:gd name="connsiteY47" fmla="*/ 847725 h 1409700"/>
                <a:gd name="connsiteX48" fmla="*/ 1847931 w 2267031"/>
                <a:gd name="connsiteY48" fmla="*/ 838200 h 1409700"/>
                <a:gd name="connsiteX49" fmla="*/ 2009856 w 2267031"/>
                <a:gd name="connsiteY49" fmla="*/ 819150 h 1409700"/>
                <a:gd name="connsiteX50" fmla="*/ 2076531 w 2267031"/>
                <a:gd name="connsiteY50" fmla="*/ 800100 h 1409700"/>
                <a:gd name="connsiteX51" fmla="*/ 2105106 w 2267031"/>
                <a:gd name="connsiteY51" fmla="*/ 790575 h 1409700"/>
                <a:gd name="connsiteX52" fmla="*/ 2200356 w 2267031"/>
                <a:gd name="connsiteY52" fmla="*/ 742950 h 1409700"/>
                <a:gd name="connsiteX53" fmla="*/ 2247981 w 2267031"/>
                <a:gd name="connsiteY53" fmla="*/ 685800 h 1409700"/>
                <a:gd name="connsiteX54" fmla="*/ 2267031 w 2267031"/>
                <a:gd name="connsiteY54" fmla="*/ 628650 h 1409700"/>
                <a:gd name="connsiteX55" fmla="*/ 2257506 w 2267031"/>
                <a:gd name="connsiteY55" fmla="*/ 466725 h 1409700"/>
                <a:gd name="connsiteX56" fmla="*/ 2219406 w 2267031"/>
                <a:gd name="connsiteY56" fmla="*/ 428625 h 1409700"/>
                <a:gd name="connsiteX57" fmla="*/ 2162256 w 2267031"/>
                <a:gd name="connsiteY57" fmla="*/ 361950 h 1409700"/>
                <a:gd name="connsiteX58" fmla="*/ 2133681 w 2267031"/>
                <a:gd name="connsiteY58" fmla="*/ 342900 h 1409700"/>
                <a:gd name="connsiteX59" fmla="*/ 2038431 w 2267031"/>
                <a:gd name="connsiteY59" fmla="*/ 257175 h 1409700"/>
                <a:gd name="connsiteX60" fmla="*/ 1962231 w 2267031"/>
                <a:gd name="connsiteY60" fmla="*/ 228600 h 1409700"/>
                <a:gd name="connsiteX61" fmla="*/ 1886031 w 2267031"/>
                <a:gd name="connsiteY61" fmla="*/ 190500 h 1409700"/>
                <a:gd name="connsiteX62" fmla="*/ 1847931 w 2267031"/>
                <a:gd name="connsiteY62" fmla="*/ 161925 h 1409700"/>
                <a:gd name="connsiteX63" fmla="*/ 1790781 w 2267031"/>
                <a:gd name="connsiteY63" fmla="*/ 142875 h 1409700"/>
                <a:gd name="connsiteX64" fmla="*/ 1762206 w 2267031"/>
                <a:gd name="connsiteY64" fmla="*/ 133350 h 1409700"/>
                <a:gd name="connsiteX65" fmla="*/ 1724106 w 2267031"/>
                <a:gd name="connsiteY65" fmla="*/ 114300 h 1409700"/>
                <a:gd name="connsiteX66" fmla="*/ 1686006 w 2267031"/>
                <a:gd name="connsiteY66" fmla="*/ 104775 h 1409700"/>
                <a:gd name="connsiteX67" fmla="*/ 1600281 w 2267031"/>
                <a:gd name="connsiteY67" fmla="*/ 57150 h 1409700"/>
                <a:gd name="connsiteX68" fmla="*/ 1485981 w 2267031"/>
                <a:gd name="connsiteY68" fmla="*/ 38100 h 1409700"/>
                <a:gd name="connsiteX69" fmla="*/ 1295481 w 2267031"/>
                <a:gd name="connsiteY69" fmla="*/ 9525 h 1409700"/>
                <a:gd name="connsiteX70" fmla="*/ 1238331 w 2267031"/>
                <a:gd name="connsiteY70" fmla="*/ 0 h 1409700"/>
                <a:gd name="connsiteX71" fmla="*/ 857331 w 2267031"/>
                <a:gd name="connsiteY71" fmla="*/ 9525 h 1409700"/>
                <a:gd name="connsiteX72" fmla="*/ 828756 w 2267031"/>
                <a:gd name="connsiteY72" fmla="*/ 28575 h 1409700"/>
                <a:gd name="connsiteX73" fmla="*/ 790656 w 2267031"/>
                <a:gd name="connsiteY73" fmla="*/ 38100 h 1409700"/>
                <a:gd name="connsiteX74" fmla="*/ 752556 w 2267031"/>
                <a:gd name="connsiteY74" fmla="*/ 76200 h 1409700"/>
                <a:gd name="connsiteX75" fmla="*/ 704931 w 2267031"/>
                <a:gd name="connsiteY75" fmla="*/ 142875 h 1409700"/>
                <a:gd name="connsiteX76" fmla="*/ 676356 w 2267031"/>
                <a:gd name="connsiteY76" fmla="*/ 171450 h 1409700"/>
                <a:gd name="connsiteX77" fmla="*/ 638256 w 2267031"/>
                <a:gd name="connsiteY77" fmla="*/ 190500 h 1409700"/>
                <a:gd name="connsiteX78" fmla="*/ 609681 w 2267031"/>
                <a:gd name="connsiteY78" fmla="*/ 209550 h 1409700"/>
                <a:gd name="connsiteX79" fmla="*/ 590631 w 2267031"/>
                <a:gd name="connsiteY79" fmla="*/ 238125 h 1409700"/>
                <a:gd name="connsiteX80" fmla="*/ 533481 w 2267031"/>
                <a:gd name="connsiteY80" fmla="*/ 285750 h 1409700"/>
                <a:gd name="connsiteX81" fmla="*/ 523956 w 2267031"/>
                <a:gd name="connsiteY81" fmla="*/ 323850 h 1409700"/>
                <a:gd name="connsiteX82" fmla="*/ 514431 w 2267031"/>
                <a:gd name="connsiteY82" fmla="*/ 352425 h 1409700"/>
                <a:gd name="connsiteX83" fmla="*/ 495381 w 2267031"/>
                <a:gd name="connsiteY83" fmla="*/ 409575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67031" h="1409700">
                  <a:moveTo>
                    <a:pt x="495381" y="409575"/>
                  </a:moveTo>
                  <a:lnTo>
                    <a:pt x="495381" y="409575"/>
                  </a:lnTo>
                  <a:cubicBezTo>
                    <a:pt x="469566" y="445716"/>
                    <a:pt x="458551" y="477802"/>
                    <a:pt x="419181" y="495300"/>
                  </a:cubicBezTo>
                  <a:cubicBezTo>
                    <a:pt x="400831" y="503455"/>
                    <a:pt x="362031" y="514350"/>
                    <a:pt x="362031" y="514350"/>
                  </a:cubicBezTo>
                  <a:cubicBezTo>
                    <a:pt x="358856" y="523875"/>
                    <a:pt x="355391" y="533308"/>
                    <a:pt x="352506" y="542925"/>
                  </a:cubicBezTo>
                  <a:cubicBezTo>
                    <a:pt x="345864" y="565065"/>
                    <a:pt x="348812" y="592324"/>
                    <a:pt x="333456" y="609600"/>
                  </a:cubicBezTo>
                  <a:cubicBezTo>
                    <a:pt x="320115" y="624608"/>
                    <a:pt x="294656" y="620495"/>
                    <a:pt x="276306" y="628650"/>
                  </a:cubicBezTo>
                  <a:cubicBezTo>
                    <a:pt x="196038" y="664325"/>
                    <a:pt x="313012" y="634644"/>
                    <a:pt x="200106" y="657225"/>
                  </a:cubicBezTo>
                  <a:cubicBezTo>
                    <a:pt x="190581" y="663575"/>
                    <a:pt x="182053" y="671766"/>
                    <a:pt x="171531" y="676275"/>
                  </a:cubicBezTo>
                  <a:cubicBezTo>
                    <a:pt x="159499" y="681432"/>
                    <a:pt x="144797" y="679305"/>
                    <a:pt x="133431" y="685800"/>
                  </a:cubicBezTo>
                  <a:cubicBezTo>
                    <a:pt x="97021" y="706606"/>
                    <a:pt x="112107" y="716649"/>
                    <a:pt x="85806" y="742950"/>
                  </a:cubicBezTo>
                  <a:cubicBezTo>
                    <a:pt x="74581" y="754175"/>
                    <a:pt x="60406" y="762000"/>
                    <a:pt x="47706" y="771525"/>
                  </a:cubicBezTo>
                  <a:cubicBezTo>
                    <a:pt x="44531" y="781050"/>
                    <a:pt x="40359" y="790299"/>
                    <a:pt x="38181" y="800100"/>
                  </a:cubicBezTo>
                  <a:cubicBezTo>
                    <a:pt x="33991" y="818953"/>
                    <a:pt x="34763" y="838928"/>
                    <a:pt x="28656" y="857250"/>
                  </a:cubicBezTo>
                  <a:cubicBezTo>
                    <a:pt x="25036" y="868110"/>
                    <a:pt x="15956" y="876300"/>
                    <a:pt x="9606" y="885825"/>
                  </a:cubicBezTo>
                  <a:cubicBezTo>
                    <a:pt x="6431" y="898525"/>
                    <a:pt x="-852" y="910867"/>
                    <a:pt x="81" y="923925"/>
                  </a:cubicBezTo>
                  <a:cubicBezTo>
                    <a:pt x="2388" y="956221"/>
                    <a:pt x="8892" y="988458"/>
                    <a:pt x="19131" y="1019175"/>
                  </a:cubicBezTo>
                  <a:cubicBezTo>
                    <a:pt x="22306" y="1028700"/>
                    <a:pt x="24166" y="1038770"/>
                    <a:pt x="28656" y="1047750"/>
                  </a:cubicBezTo>
                  <a:cubicBezTo>
                    <a:pt x="33776" y="1057989"/>
                    <a:pt x="40377" y="1067531"/>
                    <a:pt x="47706" y="1076325"/>
                  </a:cubicBezTo>
                  <a:cubicBezTo>
                    <a:pt x="70625" y="1103827"/>
                    <a:pt x="76759" y="1105219"/>
                    <a:pt x="104856" y="1123950"/>
                  </a:cubicBezTo>
                  <a:cubicBezTo>
                    <a:pt x="111206" y="1133475"/>
                    <a:pt x="115291" y="1144987"/>
                    <a:pt x="123906" y="1152525"/>
                  </a:cubicBezTo>
                  <a:lnTo>
                    <a:pt x="209631" y="1209675"/>
                  </a:lnTo>
                  <a:cubicBezTo>
                    <a:pt x="219156" y="1216025"/>
                    <a:pt x="229048" y="1221856"/>
                    <a:pt x="238206" y="1228725"/>
                  </a:cubicBezTo>
                  <a:cubicBezTo>
                    <a:pt x="250906" y="1238250"/>
                    <a:pt x="262429" y="1249590"/>
                    <a:pt x="276306" y="1257300"/>
                  </a:cubicBezTo>
                  <a:cubicBezTo>
                    <a:pt x="291252" y="1265603"/>
                    <a:pt x="308638" y="1268704"/>
                    <a:pt x="323931" y="1276350"/>
                  </a:cubicBezTo>
                  <a:cubicBezTo>
                    <a:pt x="340490" y="1284629"/>
                    <a:pt x="354997" y="1296646"/>
                    <a:pt x="371556" y="1304925"/>
                  </a:cubicBezTo>
                  <a:cubicBezTo>
                    <a:pt x="391082" y="1314688"/>
                    <a:pt x="429642" y="1320352"/>
                    <a:pt x="447756" y="1323975"/>
                  </a:cubicBezTo>
                  <a:cubicBezTo>
                    <a:pt x="460456" y="1333500"/>
                    <a:pt x="470937" y="1347125"/>
                    <a:pt x="485856" y="1352550"/>
                  </a:cubicBezTo>
                  <a:cubicBezTo>
                    <a:pt x="506955" y="1360222"/>
                    <a:pt x="530386" y="1358384"/>
                    <a:pt x="552531" y="1362075"/>
                  </a:cubicBezTo>
                  <a:cubicBezTo>
                    <a:pt x="568500" y="1364737"/>
                    <a:pt x="584590" y="1367152"/>
                    <a:pt x="600156" y="1371600"/>
                  </a:cubicBezTo>
                  <a:cubicBezTo>
                    <a:pt x="629118" y="1379875"/>
                    <a:pt x="657306" y="1390650"/>
                    <a:pt x="685881" y="1400175"/>
                  </a:cubicBezTo>
                  <a:lnTo>
                    <a:pt x="714456" y="1409700"/>
                  </a:lnTo>
                  <a:cubicBezTo>
                    <a:pt x="835106" y="1406525"/>
                    <a:pt x="955949" y="1407704"/>
                    <a:pt x="1076406" y="1400175"/>
                  </a:cubicBezTo>
                  <a:cubicBezTo>
                    <a:pt x="1108722" y="1398155"/>
                    <a:pt x="1140939" y="1391364"/>
                    <a:pt x="1171656" y="1381125"/>
                  </a:cubicBezTo>
                  <a:cubicBezTo>
                    <a:pt x="1181181" y="1377950"/>
                    <a:pt x="1191454" y="1376476"/>
                    <a:pt x="1200231" y="1371600"/>
                  </a:cubicBezTo>
                  <a:cubicBezTo>
                    <a:pt x="1220245" y="1360481"/>
                    <a:pt x="1238331" y="1346200"/>
                    <a:pt x="1257381" y="1333500"/>
                  </a:cubicBezTo>
                  <a:cubicBezTo>
                    <a:pt x="1266906" y="1327150"/>
                    <a:pt x="1275717" y="1319570"/>
                    <a:pt x="1285956" y="1314450"/>
                  </a:cubicBezTo>
                  <a:lnTo>
                    <a:pt x="1324056" y="1295400"/>
                  </a:lnTo>
                  <a:cubicBezTo>
                    <a:pt x="1330406" y="1285875"/>
                    <a:pt x="1335011" y="1274920"/>
                    <a:pt x="1343106" y="1266825"/>
                  </a:cubicBezTo>
                  <a:cubicBezTo>
                    <a:pt x="1396744" y="1213187"/>
                    <a:pt x="1348374" y="1292686"/>
                    <a:pt x="1400256" y="1209675"/>
                  </a:cubicBezTo>
                  <a:cubicBezTo>
                    <a:pt x="1407781" y="1197634"/>
                    <a:pt x="1411781" y="1183616"/>
                    <a:pt x="1419306" y="1171575"/>
                  </a:cubicBezTo>
                  <a:cubicBezTo>
                    <a:pt x="1454978" y="1114500"/>
                    <a:pt x="1437492" y="1151657"/>
                    <a:pt x="1476456" y="1104900"/>
                  </a:cubicBezTo>
                  <a:cubicBezTo>
                    <a:pt x="1528242" y="1042756"/>
                    <a:pt x="1455452" y="1113717"/>
                    <a:pt x="1524081" y="1038225"/>
                  </a:cubicBezTo>
                  <a:cubicBezTo>
                    <a:pt x="1545224" y="1014968"/>
                    <a:pt x="1571121" y="996093"/>
                    <a:pt x="1590756" y="971550"/>
                  </a:cubicBezTo>
                  <a:cubicBezTo>
                    <a:pt x="1612591" y="944257"/>
                    <a:pt x="1625126" y="918720"/>
                    <a:pt x="1657431" y="904875"/>
                  </a:cubicBezTo>
                  <a:cubicBezTo>
                    <a:pt x="1669463" y="899718"/>
                    <a:pt x="1682831" y="898525"/>
                    <a:pt x="1695531" y="895350"/>
                  </a:cubicBezTo>
                  <a:cubicBezTo>
                    <a:pt x="1750445" y="858741"/>
                    <a:pt x="1697472" y="890436"/>
                    <a:pt x="1752681" y="866775"/>
                  </a:cubicBezTo>
                  <a:cubicBezTo>
                    <a:pt x="1765732" y="861182"/>
                    <a:pt x="1777181" y="851805"/>
                    <a:pt x="1790781" y="847725"/>
                  </a:cubicBezTo>
                  <a:cubicBezTo>
                    <a:pt x="1809279" y="842176"/>
                    <a:pt x="1828751" y="840457"/>
                    <a:pt x="1847931" y="838200"/>
                  </a:cubicBezTo>
                  <a:cubicBezTo>
                    <a:pt x="1906850" y="831268"/>
                    <a:pt x="1953959" y="832049"/>
                    <a:pt x="2009856" y="819150"/>
                  </a:cubicBezTo>
                  <a:cubicBezTo>
                    <a:pt x="2032378" y="813953"/>
                    <a:pt x="2054391" y="806742"/>
                    <a:pt x="2076531" y="800100"/>
                  </a:cubicBezTo>
                  <a:cubicBezTo>
                    <a:pt x="2086148" y="797215"/>
                    <a:pt x="2096329" y="795451"/>
                    <a:pt x="2105106" y="790575"/>
                  </a:cubicBezTo>
                  <a:cubicBezTo>
                    <a:pt x="2197891" y="739028"/>
                    <a:pt x="2125897" y="761565"/>
                    <a:pt x="2200356" y="742950"/>
                  </a:cubicBezTo>
                  <a:cubicBezTo>
                    <a:pt x="2229489" y="655550"/>
                    <a:pt x="2178783" y="789597"/>
                    <a:pt x="2247981" y="685800"/>
                  </a:cubicBezTo>
                  <a:cubicBezTo>
                    <a:pt x="2259120" y="669092"/>
                    <a:pt x="2267031" y="628650"/>
                    <a:pt x="2267031" y="628650"/>
                  </a:cubicBezTo>
                  <a:cubicBezTo>
                    <a:pt x="2263856" y="574675"/>
                    <a:pt x="2270029" y="519323"/>
                    <a:pt x="2257506" y="466725"/>
                  </a:cubicBezTo>
                  <a:cubicBezTo>
                    <a:pt x="2253346" y="449253"/>
                    <a:pt x="2231233" y="442142"/>
                    <a:pt x="2219406" y="428625"/>
                  </a:cubicBezTo>
                  <a:cubicBezTo>
                    <a:pt x="2185447" y="389815"/>
                    <a:pt x="2199767" y="393209"/>
                    <a:pt x="2162256" y="361950"/>
                  </a:cubicBezTo>
                  <a:cubicBezTo>
                    <a:pt x="2153462" y="354621"/>
                    <a:pt x="2142237" y="350505"/>
                    <a:pt x="2133681" y="342900"/>
                  </a:cubicBezTo>
                  <a:cubicBezTo>
                    <a:pt x="2101567" y="314354"/>
                    <a:pt x="2076716" y="278445"/>
                    <a:pt x="2038431" y="257175"/>
                  </a:cubicBezTo>
                  <a:cubicBezTo>
                    <a:pt x="1912084" y="186982"/>
                    <a:pt x="2047780" y="271374"/>
                    <a:pt x="1962231" y="228600"/>
                  </a:cubicBezTo>
                  <a:cubicBezTo>
                    <a:pt x="1872256" y="183612"/>
                    <a:pt x="1950468" y="211979"/>
                    <a:pt x="1886031" y="190500"/>
                  </a:cubicBezTo>
                  <a:cubicBezTo>
                    <a:pt x="1873331" y="180975"/>
                    <a:pt x="1862130" y="169025"/>
                    <a:pt x="1847931" y="161925"/>
                  </a:cubicBezTo>
                  <a:cubicBezTo>
                    <a:pt x="1829970" y="152945"/>
                    <a:pt x="1809831" y="149225"/>
                    <a:pt x="1790781" y="142875"/>
                  </a:cubicBezTo>
                  <a:cubicBezTo>
                    <a:pt x="1781256" y="139700"/>
                    <a:pt x="1771186" y="137840"/>
                    <a:pt x="1762206" y="133350"/>
                  </a:cubicBezTo>
                  <a:cubicBezTo>
                    <a:pt x="1749506" y="127000"/>
                    <a:pt x="1737401" y="119286"/>
                    <a:pt x="1724106" y="114300"/>
                  </a:cubicBezTo>
                  <a:cubicBezTo>
                    <a:pt x="1711849" y="109703"/>
                    <a:pt x="1698425" y="108915"/>
                    <a:pt x="1686006" y="104775"/>
                  </a:cubicBezTo>
                  <a:cubicBezTo>
                    <a:pt x="1564937" y="64419"/>
                    <a:pt x="1706565" y="110292"/>
                    <a:pt x="1600281" y="57150"/>
                  </a:cubicBezTo>
                  <a:cubicBezTo>
                    <a:pt x="1579303" y="46661"/>
                    <a:pt x="1493131" y="38994"/>
                    <a:pt x="1485981" y="38100"/>
                  </a:cubicBezTo>
                  <a:cubicBezTo>
                    <a:pt x="1410637" y="-12129"/>
                    <a:pt x="1477247" y="25331"/>
                    <a:pt x="1295481" y="9525"/>
                  </a:cubicBezTo>
                  <a:cubicBezTo>
                    <a:pt x="1276241" y="7852"/>
                    <a:pt x="1257381" y="3175"/>
                    <a:pt x="1238331" y="0"/>
                  </a:cubicBezTo>
                  <a:cubicBezTo>
                    <a:pt x="1111331" y="3175"/>
                    <a:pt x="984063" y="683"/>
                    <a:pt x="857331" y="9525"/>
                  </a:cubicBezTo>
                  <a:cubicBezTo>
                    <a:pt x="845911" y="10322"/>
                    <a:pt x="839278" y="24066"/>
                    <a:pt x="828756" y="28575"/>
                  </a:cubicBezTo>
                  <a:cubicBezTo>
                    <a:pt x="816724" y="33732"/>
                    <a:pt x="803356" y="34925"/>
                    <a:pt x="790656" y="38100"/>
                  </a:cubicBezTo>
                  <a:cubicBezTo>
                    <a:pt x="777956" y="50800"/>
                    <a:pt x="761797" y="60799"/>
                    <a:pt x="752556" y="76200"/>
                  </a:cubicBezTo>
                  <a:cubicBezTo>
                    <a:pt x="708106" y="150283"/>
                    <a:pt x="763668" y="123296"/>
                    <a:pt x="704931" y="142875"/>
                  </a:cubicBezTo>
                  <a:cubicBezTo>
                    <a:pt x="695406" y="152400"/>
                    <a:pt x="687317" y="163620"/>
                    <a:pt x="676356" y="171450"/>
                  </a:cubicBezTo>
                  <a:cubicBezTo>
                    <a:pt x="664802" y="179703"/>
                    <a:pt x="650584" y="183455"/>
                    <a:pt x="638256" y="190500"/>
                  </a:cubicBezTo>
                  <a:cubicBezTo>
                    <a:pt x="628317" y="196180"/>
                    <a:pt x="619206" y="203200"/>
                    <a:pt x="609681" y="209550"/>
                  </a:cubicBezTo>
                  <a:cubicBezTo>
                    <a:pt x="603331" y="219075"/>
                    <a:pt x="597960" y="229331"/>
                    <a:pt x="590631" y="238125"/>
                  </a:cubicBezTo>
                  <a:cubicBezTo>
                    <a:pt x="567712" y="265627"/>
                    <a:pt x="561578" y="267019"/>
                    <a:pt x="533481" y="285750"/>
                  </a:cubicBezTo>
                  <a:cubicBezTo>
                    <a:pt x="530306" y="298450"/>
                    <a:pt x="527552" y="311263"/>
                    <a:pt x="523956" y="323850"/>
                  </a:cubicBezTo>
                  <a:cubicBezTo>
                    <a:pt x="521198" y="333504"/>
                    <a:pt x="515851" y="342486"/>
                    <a:pt x="514431" y="352425"/>
                  </a:cubicBezTo>
                  <a:cubicBezTo>
                    <a:pt x="512635" y="364997"/>
                    <a:pt x="498556" y="400050"/>
                    <a:pt x="495381" y="409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AutoShape 6" descr="Image result for animated swimming gif"/>
          <p:cNvSpPr>
            <a:spLocks noChangeAspect="1" noChangeArrowheads="1"/>
          </p:cNvSpPr>
          <p:nvPr/>
        </p:nvSpPr>
        <p:spPr bwMode="auto">
          <a:xfrm>
            <a:off x="4413218" y="3501671"/>
            <a:ext cx="1074953" cy="10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1659191" y="4547409"/>
            <a:ext cx="259723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1203240" y="4358014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CC"/>
                </a:solidFill>
                <a:latin typeface="Book Antiqua" panose="02040602050305030304" pitchFamily="18" charset="0"/>
              </a:rPr>
              <a:t>A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403205" y="4358014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B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616460" y="4602430"/>
            <a:ext cx="413265" cy="277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Book Antiqua" panose="02040602050305030304" pitchFamily="18" charset="0"/>
              </a:rPr>
              <a:t>90 m</a:t>
            </a:r>
            <a:endParaRPr lang="en-US" b="1" baseline="-25000" dirty="0"/>
          </a:p>
        </p:txBody>
      </p:sp>
      <p:grpSp>
        <p:nvGrpSpPr>
          <p:cNvPr id="120" name="Group 119"/>
          <p:cNvGrpSpPr/>
          <p:nvPr/>
        </p:nvGrpSpPr>
        <p:grpSpPr>
          <a:xfrm>
            <a:off x="1691680" y="2976011"/>
            <a:ext cx="1799652" cy="578883"/>
            <a:chOff x="-153636" y="1329652"/>
            <a:chExt cx="2965555" cy="1464489"/>
          </a:xfrm>
        </p:grpSpPr>
        <p:sp>
          <p:nvSpPr>
            <p:cNvPr id="121" name="Cloud Callout 14"/>
            <p:cNvSpPr/>
            <p:nvPr/>
          </p:nvSpPr>
          <p:spPr>
            <a:xfrm>
              <a:off x="-153636" y="1420393"/>
              <a:ext cx="2963451" cy="1353042"/>
            </a:xfrm>
            <a:prstGeom prst="wedgeRoundRectCallout">
              <a:avLst>
                <a:gd name="adj1" fmla="val -52141"/>
                <a:gd name="adj2" fmla="val 85341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22" name="Rectangle 15"/>
            <p:cNvSpPr/>
            <p:nvPr/>
          </p:nvSpPr>
          <p:spPr>
            <a:xfrm>
              <a:off x="-151532" y="1329652"/>
              <a:ext cx="2963451" cy="1464489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Distance covered 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s = 90 + 90 = 180 m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475656" y="4458030"/>
            <a:ext cx="1235566" cy="739000"/>
            <a:chOff x="-299707" y="1511751"/>
            <a:chExt cx="3259794" cy="1729267"/>
          </a:xfrm>
        </p:grpSpPr>
        <p:sp>
          <p:nvSpPr>
            <p:cNvPr id="124" name="Cloud Callout 14"/>
            <p:cNvSpPr/>
            <p:nvPr/>
          </p:nvSpPr>
          <p:spPr>
            <a:xfrm>
              <a:off x="-44066" y="1655502"/>
              <a:ext cx="2694045" cy="1016556"/>
            </a:xfrm>
            <a:prstGeom prst="wedgeRoundRectCallout">
              <a:avLst>
                <a:gd name="adj1" fmla="val -52141"/>
                <a:gd name="adj2" fmla="val -90371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125" name="Rectangle 15"/>
            <p:cNvSpPr/>
            <p:nvPr/>
          </p:nvSpPr>
          <p:spPr>
            <a:xfrm>
              <a:off x="-299707" y="1511751"/>
              <a:ext cx="3259794" cy="1729267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Total time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>
                  <a:latin typeface="Book Antiqua" panose="02040602050305030304" pitchFamily="18" charset="0"/>
                </a:rPr>
                <a:t>t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= 1 min</a:t>
              </a:r>
            </a:p>
          </p:txBody>
        </p:sp>
      </p:grpSp>
      <p:sp>
        <p:nvSpPr>
          <p:cNvPr id="116" name="Rounded Rectangle 115"/>
          <p:cNvSpPr>
            <a:spLocks noChangeArrowheads="1"/>
          </p:cNvSpPr>
          <p:nvPr/>
        </p:nvSpPr>
        <p:spPr bwMode="auto">
          <a:xfrm>
            <a:off x="1837158" y="1669757"/>
            <a:ext cx="1929755" cy="578882"/>
          </a:xfrm>
          <a:prstGeom prst="roundRect">
            <a:avLst/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  <a:latin typeface="Book Antiqua" pitchFamily="18" charset="0"/>
              </a:rPr>
              <a:t>Usha</a:t>
            </a:r>
            <a:r>
              <a:rPr lang="en-US" sz="1400" b="1" dirty="0" smtClean="0">
                <a:solidFill>
                  <a:schemeClr val="tx1"/>
                </a:solidFill>
                <a:latin typeface="Book Antiqua" pitchFamily="18" charset="0"/>
              </a:rPr>
              <a:t> swims back to the same position </a:t>
            </a:r>
            <a:endParaRPr lang="en-US" sz="14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8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79055E-6 L 0.3349 3.79055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09 L -0.32517 0.0030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4" grpId="0"/>
      <p:bldP spid="15" grpId="0" animBg="1"/>
      <p:bldP spid="16" grpId="0"/>
      <p:bldP spid="17" grpId="0"/>
      <p:bldP spid="18" grpId="0" animBg="1"/>
      <p:bldP spid="19" grpId="0"/>
      <p:bldP spid="25" grpId="0" animBg="1"/>
      <p:bldP spid="64" grpId="0" animBg="1"/>
      <p:bldP spid="65" grpId="0" animBg="1"/>
      <p:bldP spid="67" grpId="0"/>
      <p:bldP spid="74" grpId="0"/>
      <p:bldP spid="79" grpId="0"/>
      <p:bldP spid="94" grpId="0"/>
      <p:bldP spid="95" grpId="0"/>
      <p:bldP spid="96" grpId="0"/>
      <p:bldP spid="107" grpId="0"/>
      <p:bldP spid="108" grpId="0"/>
      <p:bldP spid="109" grpId="0"/>
      <p:bldP spid="114" grpId="0"/>
      <p:bldP spid="115" grpId="0"/>
      <p:bldP spid="84" grpId="0"/>
      <p:bldP spid="85" grpId="0"/>
      <p:bldP spid="72" grpId="0"/>
      <p:bldP spid="73" grpId="0"/>
      <p:bldP spid="105" grpId="0"/>
      <p:bldP spid="117" grpId="0"/>
      <p:bldP spid="117" grpId="1"/>
      <p:bldP spid="118" grpId="0"/>
      <p:bldP spid="118" grpId="1"/>
      <p:bldP spid="119" grpId="0"/>
      <p:bldP spid="119" grpId="1"/>
      <p:bldP spid="116" grpId="0" animBg="1"/>
      <p:bldP spid="11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Acceleration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Types of acceleration </a:t>
            </a: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d drive\MJ WORK\Pooja mam (physics)\CBSE(VIII) Physics\Friction\shutterstock_6577437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47800" y="-826886"/>
            <a:ext cx="12039600" cy="686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\\192.168.1.34\mt_school\2016_17\01_ENGLISH MEDIUM\8TH_Std\TAT_2016-17\Physics\03_Atmospheric Pressure\Images\Mj\3297068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561538"/>
            <a:ext cx="686391" cy="11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3714" y="819991"/>
            <a:ext cx="20794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What is meant by </a:t>
            </a:r>
            <a:r>
              <a:rPr lang="en-US" sz="1600" b="1" dirty="0" smtClean="0">
                <a:latin typeface="Book Antiqua" pitchFamily="18" charset="0"/>
              </a:rPr>
              <a:t>MOTION?</a:t>
            </a:r>
            <a:endParaRPr lang="en-US" sz="1600" b="1" dirty="0">
              <a:latin typeface="Book Antiqua" pitchFamily="18" charset="0"/>
            </a:endParaRPr>
          </a:p>
        </p:txBody>
      </p:sp>
      <p:pic>
        <p:nvPicPr>
          <p:cNvPr id="3074" name="Picture 2" descr="D:\d drive\MJ WORK\Pooja mam (physics)\CBSE(VIII) Physics\Friction\car-953357_640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825" y="2636753"/>
            <a:ext cx="4587149" cy="17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200113\Desktop\1342406378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2935" y="3659149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200113\Desktop\1342406378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3659149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4825" y="839040"/>
            <a:ext cx="3352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Let us consider an example of an observer observing the </a:t>
            </a:r>
            <a:r>
              <a:rPr lang="en-US" sz="1600" b="1" dirty="0" smtClean="0">
                <a:latin typeface="Book Antiqua" pitchFamily="18" charset="0"/>
              </a:rPr>
              <a:t>car</a:t>
            </a:r>
            <a:endParaRPr lang="en-US" sz="1600" b="1" dirty="0">
              <a:latin typeface="Book Antiqua" pitchFamily="18" charset="0"/>
            </a:endParaRPr>
          </a:p>
        </p:txBody>
      </p:sp>
      <p:pic>
        <p:nvPicPr>
          <p:cNvPr id="9" name="Picture 2" descr="D:\d drive\MJ WORK\Pooja mam (physics)\ICSE (VIII) Physics\New work\03 -Force and Pressure\Raw\think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977663" y="746331"/>
            <a:ext cx="4346865" cy="44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831998" y="304369"/>
            <a:ext cx="2562482" cy="2195373"/>
            <a:chOff x="4014190" y="-2828850"/>
            <a:chExt cx="2562482" cy="2195373"/>
          </a:xfrm>
        </p:grpSpPr>
        <p:sp>
          <p:nvSpPr>
            <p:cNvPr id="12" name="Oval Callout 11"/>
            <p:cNvSpPr/>
            <p:nvPr/>
          </p:nvSpPr>
          <p:spPr>
            <a:xfrm>
              <a:off x="4034112" y="-2828850"/>
              <a:ext cx="2542560" cy="2195373"/>
            </a:xfrm>
            <a:prstGeom prst="wedgeEllipseCallout">
              <a:avLst>
                <a:gd name="adj1" fmla="val 65484"/>
                <a:gd name="adj2" fmla="val 625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14190" y="-2379483"/>
              <a:ext cx="2526596" cy="1263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533400" y="3333750"/>
            <a:ext cx="2938289" cy="889195"/>
            <a:chOff x="2547483" y="3975393"/>
            <a:chExt cx="2938289" cy="889195"/>
          </a:xfrm>
        </p:grpSpPr>
        <p:sp>
          <p:nvSpPr>
            <p:cNvPr id="16" name="Rounded Rectangle 15"/>
            <p:cNvSpPr/>
            <p:nvPr/>
          </p:nvSpPr>
          <p:spPr>
            <a:xfrm>
              <a:off x="2547483" y="3975393"/>
              <a:ext cx="2938289" cy="889195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84686" y="3995910"/>
              <a:ext cx="28782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ook Antiqua" pitchFamily="18" charset="0"/>
                </a:rPr>
                <a:t>The position of the car is changing with respect to its surroundings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464056" y="1811715"/>
            <a:ext cx="1410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0066FF"/>
                </a:solidFill>
                <a:latin typeface="Book Antiqua" pitchFamily="18" charset="0"/>
              </a:rPr>
              <a:t>So, the car is </a:t>
            </a:r>
            <a:endParaRPr lang="en-US" sz="1600" b="1" dirty="0" smtClean="0">
              <a:solidFill>
                <a:srgbClr val="0066FF"/>
              </a:solidFill>
              <a:latin typeface="Book Antiqua" pitchFamily="18" charset="0"/>
            </a:endParaRPr>
          </a:p>
          <a:p>
            <a:pPr algn="ctr"/>
            <a:r>
              <a:rPr lang="en-US" sz="1600" b="1" dirty="0" smtClean="0">
                <a:solidFill>
                  <a:srgbClr val="0066FF"/>
                </a:solidFill>
                <a:latin typeface="Book Antiqua" pitchFamily="18" charset="0"/>
              </a:rPr>
              <a:t>in </a:t>
            </a:r>
            <a:r>
              <a:rPr lang="en-US" sz="1600" b="1" dirty="0">
                <a:solidFill>
                  <a:srgbClr val="0066FF"/>
                </a:solidFill>
                <a:latin typeface="Book Antiqua" pitchFamily="18" charset="0"/>
              </a:rPr>
              <a:t>MOTION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400" y="3257550"/>
            <a:ext cx="530441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A BODY IS SAID TO BE IN MOTION WHEN IT CHANGES ITS POSITION WITH RESPECT TO ITS SURROUNDINGS.</a:t>
            </a:r>
            <a:endParaRPr lang="en-US" b="1" dirty="0">
              <a:latin typeface="Book Antiqua" pitchFamily="18" charset="0"/>
            </a:endParaRPr>
          </a:p>
        </p:txBody>
      </p:sp>
      <p:pic>
        <p:nvPicPr>
          <p:cNvPr id="23" name="Picture 2" descr="D:\d drive\MJ WORK\Pooja mam (physics)\ICSE (VIII) Physics\New work\03 -Force and Pressure\Raw\think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629400" y="2860281"/>
            <a:ext cx="2362200" cy="23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48148E-6 L 0.0875 -0.25555 " pathEditMode="relative" rAng="0" ptsTypes="AA">
                                          <p:cBhvr>
                                            <p:cTn id="2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75" y="-127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0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813 0.00031 " pathEditMode="relative" ptsTypes="AA">
                                          <p:cBhvr>
                                            <p:cTn id="5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813 0.00031 " pathEditMode="relative" ptsTypes="AA">
                                          <p:cBhvr>
                                            <p:cTn id="55" dur="1000" fill="hold"/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813 0.00031 " pathEditMode="relative" ptsTypes="AA">
                                          <p:cBhvr>
                                            <p:cTn id="57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1000" fill="hold"/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" presetClass="entr" presetSubtype="8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8" fill="hold" grpId="0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8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5" grpId="0"/>
          <p:bldP spid="5" grpId="1"/>
          <p:bldP spid="6" grpId="0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48148E-6 L 0.0875 -0.25555 " pathEditMode="relative" rAng="0" ptsTypes="AA">
                                          <p:cBhvr>
                                            <p:cTn id="2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75" y="-127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0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813 0.00031 " pathEditMode="relative" ptsTypes="AA">
                                          <p:cBhvr>
                                            <p:cTn id="5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813 0.00031 " pathEditMode="relative" ptsTypes="AA">
                                          <p:cBhvr>
                                            <p:cTn id="55" dur="1000" fill="hold"/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67813 0.00031 " pathEditMode="relative" ptsTypes="AA">
                                          <p:cBhvr>
                                            <p:cTn id="57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1000" fill="hold"/>
                                            <p:tgtEl>
                                              <p:spTgt spid="307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5" grpId="0"/>
          <p:bldP spid="5" grpId="1"/>
          <p:bldP spid="6" grpId="0"/>
          <p:bldP spid="22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\\192.168.1.34\mt_school\2016_17\01_ENGLISH MEDIUM\8TH_Std\TAT_2016-17\Physics\03_Atmospheric Pressure\Images\Mj\blue-general-background-new-website-1600x800-blur.jp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  <a14:imgEffect>
                      <a14:brightnessContrast bright="15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440" y="715"/>
            <a:ext cx="9204542" cy="518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 drive\MJ WORK\Pooja mam (physics)\State board\STB IXth 17-18\aid924123-v4-900px-Handle-a-Stuck-Accelerator-Pedal-Step-3-Version-4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9467"/>
            <a:ext cx="9199102" cy="518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5108679" y="2626696"/>
            <a:ext cx="1373786" cy="556905"/>
          </a:xfrm>
          <a:prstGeom prst="wedgeRoundRectCallout">
            <a:avLst>
              <a:gd name="adj1" fmla="val 101624"/>
              <a:gd name="adj2" fmla="val -133522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Accelerator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31760" y="861596"/>
            <a:ext cx="8104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The </a:t>
            </a:r>
            <a:r>
              <a:rPr lang="en-US" b="1" dirty="0">
                <a:solidFill>
                  <a:srgbClr val="0000FF"/>
                </a:solidFill>
                <a:latin typeface="Book Antiqua" pitchFamily="18" charset="0"/>
              </a:rPr>
              <a:t>rate of change of velocity 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is called acceleration.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905000" y="1428750"/>
            <a:ext cx="1828800" cy="644823"/>
          </a:xfrm>
          <a:prstGeom prst="wedgeRoundRectCallout">
            <a:avLst>
              <a:gd name="adj1" fmla="val -49035"/>
              <a:gd name="adj2" fmla="val -86513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Velocity changes with time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02" y="1704975"/>
            <a:ext cx="185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574861" algn="l"/>
                <a:tab pos="3032049" algn="l"/>
              </a:tabLst>
            </a:pP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Acceleration = 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457315" y="1883502"/>
            <a:ext cx="2468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8002" y="2909246"/>
            <a:ext cx="1857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574861" algn="l"/>
                <a:tab pos="3032049" algn="l"/>
              </a:tabLst>
            </a:pP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Acceleration = 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10800000" flipH="1">
            <a:off x="2701155" y="3166012"/>
            <a:ext cx="3474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694491" y="1526134"/>
            <a:ext cx="942978" cy="307431"/>
          </a:xfrm>
          <a:prstGeom prst="roundRect">
            <a:avLst>
              <a:gd name="adj" fmla="val 7564"/>
            </a:avLst>
          </a:prstGeom>
          <a:solidFill>
            <a:srgbClr val="FFFF00">
              <a:alpha val="94000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33957" y="1383030"/>
            <a:ext cx="2863516" cy="879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2574861" algn="l"/>
                <a:tab pos="3032049" algn="l"/>
              </a:tabLst>
            </a:pP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Change in velocity</a:t>
            </a:r>
          </a:p>
          <a:p>
            <a:pPr algn="ctr">
              <a:lnSpc>
                <a:spcPct val="150000"/>
              </a:lnSpc>
              <a:tabLst>
                <a:tab pos="2574861" algn="l"/>
                <a:tab pos="3032049" algn="l"/>
              </a:tabLst>
            </a:pP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Time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36938" y="819150"/>
            <a:ext cx="1419425" cy="513995"/>
          </a:xfrm>
          <a:prstGeom prst="wedgeRoundRectCallout">
            <a:avLst>
              <a:gd name="adj1" fmla="val 58003"/>
              <a:gd name="adj2" fmla="val 93487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itchFamily="18" charset="0"/>
              </a:rPr>
              <a:t>Difference in velocity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6875" y="2815407"/>
            <a:ext cx="652463" cy="307431"/>
          </a:xfrm>
          <a:prstGeom prst="roundRect">
            <a:avLst>
              <a:gd name="adj" fmla="val 7564"/>
            </a:avLst>
          </a:prstGeom>
          <a:solidFill>
            <a:srgbClr val="FFFF00">
              <a:alpha val="94000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640570" y="2074307"/>
            <a:ext cx="1816745" cy="513995"/>
          </a:xfrm>
          <a:prstGeom prst="wedgeRoundRectCallout">
            <a:avLst>
              <a:gd name="adj1" fmla="val 64994"/>
              <a:gd name="adj2" fmla="val 113254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itchFamily="18" charset="0"/>
              </a:rPr>
              <a:t>Velocity after some time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449469" y="2805531"/>
            <a:ext cx="723899" cy="307431"/>
          </a:xfrm>
          <a:prstGeom prst="roundRect">
            <a:avLst>
              <a:gd name="adj" fmla="val 7564"/>
            </a:avLst>
          </a:prstGeom>
          <a:solidFill>
            <a:srgbClr val="FFFF00">
              <a:alpha val="94000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5299575" y="2005055"/>
            <a:ext cx="1816745" cy="513995"/>
          </a:xfrm>
          <a:prstGeom prst="wedgeRoundRectCallout">
            <a:avLst>
              <a:gd name="adj1" fmla="val -61534"/>
              <a:gd name="adj2" fmla="val 115725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itchFamily="18" charset="0"/>
              </a:rPr>
              <a:t>Velocity in the beginning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13475" y="2683327"/>
            <a:ext cx="4419600" cy="879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2574861" algn="l"/>
                <a:tab pos="3032049" algn="l"/>
              </a:tabLst>
            </a:pP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Final velocity 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  <a:sym typeface="Symbol"/>
              </a:rPr>
              <a:t> Initial velocity</a:t>
            </a:r>
            <a:endParaRPr lang="en-US" b="1" dirty="0">
              <a:solidFill>
                <a:prstClr val="black"/>
              </a:solidFill>
              <a:latin typeface="Book Antiqua" pitchFamily="18" charset="0"/>
            </a:endParaRPr>
          </a:p>
          <a:p>
            <a:pPr algn="ctr">
              <a:lnSpc>
                <a:spcPct val="150000"/>
              </a:lnSpc>
              <a:tabLst>
                <a:tab pos="2574861" algn="l"/>
                <a:tab pos="3032049" algn="l"/>
              </a:tabLst>
            </a:pP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Time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3400" y="1638592"/>
            <a:ext cx="240919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CC3399"/>
                </a:solidFill>
                <a:latin typeface="Comic Sans MS" pitchFamily="66" charset="0"/>
              </a:rPr>
              <a:t>Acceleration	=</a:t>
            </a:r>
            <a:endParaRPr lang="en-US" b="1" kern="0" dirty="0">
              <a:ln>
                <a:solidFill>
                  <a:sysClr val="windowText" lastClr="000000"/>
                </a:solidFill>
              </a:ln>
              <a:solidFill>
                <a:srgbClr val="CC3399"/>
              </a:solidFill>
              <a:latin typeface="Comic Sans MS" pitchFamily="66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42591" y="1598204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a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812" y="2371871"/>
            <a:ext cx="240577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ln>
                  <a:solidFill>
                    <a:sysClr val="windowText" lastClr="000000"/>
                  </a:solidFill>
                </a:ln>
                <a:solidFill>
                  <a:srgbClr val="CC3399"/>
                </a:solidFill>
                <a:latin typeface="Comic Sans MS" pitchFamily="66" charset="0"/>
              </a:rPr>
              <a:t>Initial velocity </a:t>
            </a:r>
            <a:r>
              <a:rPr lang="en-US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CC3399"/>
                </a:solidFill>
                <a:latin typeface="Comic Sans MS" pitchFamily="66" charset="0"/>
              </a:rPr>
              <a:t>	=</a:t>
            </a:r>
            <a:endParaRPr lang="en-US" b="1" kern="0" dirty="0">
              <a:ln>
                <a:solidFill>
                  <a:sysClr val="windowText" lastClr="000000"/>
                </a:solidFill>
              </a:ln>
              <a:solidFill>
                <a:srgbClr val="CC3399"/>
              </a:solidFill>
              <a:latin typeface="Comic Sans MS" pitchFamily="66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946003" y="2331483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u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0224" y="3105150"/>
            <a:ext cx="240236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ln>
                  <a:solidFill>
                    <a:sysClr val="windowText" lastClr="000000"/>
                  </a:solidFill>
                </a:ln>
                <a:solidFill>
                  <a:srgbClr val="CC3399"/>
                </a:solidFill>
                <a:latin typeface="Comic Sans MS" pitchFamily="66" charset="0"/>
              </a:rPr>
              <a:t>Final velocity </a:t>
            </a:r>
            <a:r>
              <a:rPr lang="en-US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CC3399"/>
                </a:solidFill>
                <a:latin typeface="Comic Sans MS" pitchFamily="66" charset="0"/>
              </a:rPr>
              <a:t> 	=</a:t>
            </a:r>
            <a:endParaRPr lang="en-US" b="1" kern="0" dirty="0">
              <a:ln>
                <a:solidFill>
                  <a:sysClr val="windowText" lastClr="000000"/>
                </a:solidFill>
              </a:ln>
              <a:solidFill>
                <a:srgbClr val="CC3399"/>
              </a:solidFill>
              <a:latin typeface="Comic Sans MS" pitchFamily="66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949415" y="3064762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v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43636" y="3838429"/>
            <a:ext cx="239895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CC3399"/>
                </a:solidFill>
                <a:latin typeface="Comic Sans MS" pitchFamily="66" charset="0"/>
              </a:rPr>
              <a:t>Time           	=</a:t>
            </a:r>
            <a:endParaRPr lang="en-US" b="1" kern="0" dirty="0">
              <a:ln>
                <a:solidFill>
                  <a:sysClr val="windowText" lastClr="000000"/>
                </a:solidFill>
              </a:ln>
              <a:solidFill>
                <a:srgbClr val="CC3399"/>
              </a:solidFill>
              <a:latin typeface="Comic Sans MS" pitchFamily="66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952827" y="3798041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t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832932" y="2052520"/>
            <a:ext cx="1827177" cy="72993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771650" algn="l"/>
              </a:tabLst>
            </a:pPr>
            <a:endParaRPr lang="en-IN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067020" y="2091016"/>
            <a:ext cx="1351275" cy="652940"/>
            <a:chOff x="1655285" y="3735942"/>
            <a:chExt cx="1351275" cy="65294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215316" y="4088557"/>
              <a:ext cx="7315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08930" y="3735942"/>
              <a:ext cx="797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Book Antiqua" pitchFamily="18" charset="0"/>
                </a:rPr>
                <a:t>v</a:t>
              </a:r>
              <a:r>
                <a:rPr lang="en-US" b="1" dirty="0" smtClean="0">
                  <a:latin typeface="Book Antiqua" pitchFamily="18" charset="0"/>
                </a:rPr>
                <a:t> - u</a:t>
              </a:r>
              <a:endParaRPr lang="en-US" b="1" dirty="0">
                <a:latin typeface="Book Antiqu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83897" y="401955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 Antiqua" pitchFamily="18" charset="0"/>
                </a:rPr>
                <a:t>t</a:t>
              </a:r>
              <a:endParaRPr lang="en-US" b="1" dirty="0">
                <a:latin typeface="Book Antiqua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55285" y="3901561"/>
              <a:ext cx="628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 Antiqua" pitchFamily="18" charset="0"/>
                </a:rPr>
                <a:t>a = </a:t>
              </a:r>
              <a:endParaRPr lang="en-US" b="1" dirty="0">
                <a:latin typeface="Book Antiqua" pitchFamily="18" charset="0"/>
              </a:endParaRPr>
            </a:p>
          </p:txBody>
        </p:sp>
      </p:grpSp>
      <p:pic>
        <p:nvPicPr>
          <p:cNvPr id="9218" name="Picture 2" descr="D:\d drive\MJ WORK\Pooja mam (physics)\State board\STB IXth 17-18\foreskin-press-bridge-bandra-worli-giant-traffic-jam-snarl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9102" cy="51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535860" y="256254"/>
            <a:ext cx="2514600" cy="1001634"/>
          </a:xfrm>
          <a:prstGeom prst="wedgeRoundRectCallout">
            <a:avLst>
              <a:gd name="adj1" fmla="val 58003"/>
              <a:gd name="adj2" fmla="val 93487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itchFamily="18" charset="0"/>
              </a:rPr>
              <a:t>On a busy road the velocity of the vehicles changes with time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429000" y="289231"/>
            <a:ext cx="2267933" cy="404104"/>
          </a:xfrm>
          <a:prstGeom prst="roundRect">
            <a:avLst/>
          </a:prstGeom>
          <a:solidFill>
            <a:schemeClr val="bg1">
              <a:alpha val="62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45979" y="306617"/>
            <a:ext cx="223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Acceleration (a)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6019800" y="2929646"/>
            <a:ext cx="1201133" cy="404104"/>
          </a:xfrm>
          <a:prstGeom prst="roundRect">
            <a:avLst/>
          </a:prstGeom>
          <a:solidFill>
            <a:srgbClr val="FF9933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53758" y="2971381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UNIT</a:t>
            </a:r>
            <a:endParaRPr lang="en-US" sz="1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24400" y="3567012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33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M.K.S</a:t>
            </a:r>
            <a:endParaRPr lang="en-US" sz="1600" b="1" dirty="0">
              <a:solidFill>
                <a:srgbClr val="3333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738849" y="3761987"/>
            <a:ext cx="731520" cy="0"/>
          </a:xfrm>
          <a:prstGeom prst="line">
            <a:avLst/>
          </a:prstGeom>
          <a:ln>
            <a:solidFill>
              <a:srgbClr val="99003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629187" y="2071969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m/s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42996" y="2399053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53200" y="3578680"/>
            <a:ext cx="32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= 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026985" y="3400544"/>
            <a:ext cx="468510" cy="723342"/>
            <a:chOff x="6950785" y="3751008"/>
            <a:chExt cx="468510" cy="723342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960185" y="4108767"/>
              <a:ext cx="388748" cy="0"/>
            </a:xfrm>
            <a:prstGeom prst="line">
              <a:avLst/>
            </a:prstGeom>
            <a:ln>
              <a:solidFill>
                <a:srgbClr val="99003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950785" y="3751008"/>
              <a:ext cx="407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990033"/>
                  </a:solidFill>
                  <a:latin typeface="Book Antiqua" pitchFamily="18" charset="0"/>
                </a:rPr>
                <a:t>m</a:t>
              </a:r>
              <a:endParaRPr lang="en-US" b="1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011745" y="4105018"/>
              <a:ext cx="407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990033"/>
                  </a:solidFill>
                  <a:latin typeface="Book Antiqua" pitchFamily="18" charset="0"/>
                </a:rPr>
                <a:t>s</a:t>
              </a:r>
              <a:r>
                <a:rPr lang="en-US" b="1" baseline="30000" dirty="0" smtClean="0">
                  <a:solidFill>
                    <a:srgbClr val="990033"/>
                  </a:solidFill>
                  <a:latin typeface="Book Antiqua" pitchFamily="18" charset="0"/>
                </a:rPr>
                <a:t>2</a:t>
              </a:r>
              <a:endParaRPr lang="en-US" b="1" baseline="30000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724141" y="4300876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33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C.G.S</a:t>
            </a:r>
            <a:endParaRPr lang="en-US" sz="1600" b="1" dirty="0">
              <a:solidFill>
                <a:srgbClr val="3333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738590" y="4495851"/>
            <a:ext cx="731520" cy="0"/>
          </a:xfrm>
          <a:prstGeom prst="line">
            <a:avLst/>
          </a:prstGeom>
          <a:ln>
            <a:solidFill>
              <a:srgbClr val="990033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616228" y="2071253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cm/s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642737" y="2401453"/>
            <a:ext cx="79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s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552941" y="4312544"/>
            <a:ext cx="32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= 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972092" y="4134408"/>
            <a:ext cx="571577" cy="723342"/>
            <a:chOff x="6896151" y="3751008"/>
            <a:chExt cx="571577" cy="723342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6919367" y="4108767"/>
              <a:ext cx="470385" cy="0"/>
            </a:xfrm>
            <a:prstGeom prst="line">
              <a:avLst/>
            </a:prstGeom>
            <a:ln>
              <a:solidFill>
                <a:srgbClr val="99003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6896151" y="3751008"/>
              <a:ext cx="517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990033"/>
                  </a:solidFill>
                  <a:latin typeface="Book Antiqua" pitchFamily="18" charset="0"/>
                </a:rPr>
                <a:t>cm</a:t>
              </a:r>
              <a:endParaRPr lang="en-US" b="1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12003" y="4105018"/>
              <a:ext cx="455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990033"/>
                  </a:solidFill>
                  <a:latin typeface="Book Antiqua" pitchFamily="18" charset="0"/>
                </a:rPr>
                <a:t>s</a:t>
              </a:r>
              <a:r>
                <a:rPr lang="en-US" b="1" baseline="30000" dirty="0" smtClean="0">
                  <a:solidFill>
                    <a:srgbClr val="990033"/>
                  </a:solidFill>
                  <a:latin typeface="Book Antiqua" pitchFamily="18" charset="0"/>
                </a:rPr>
                <a:t>2</a:t>
              </a:r>
              <a:endParaRPr lang="en-US" b="1" baseline="30000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57338" y="1234541"/>
            <a:ext cx="5702298" cy="726465"/>
            <a:chOff x="1384302" y="5472142"/>
            <a:chExt cx="5702298" cy="879023"/>
          </a:xfrm>
        </p:grpSpPr>
        <p:sp>
          <p:nvSpPr>
            <p:cNvPr id="62" name="Rectangle 61"/>
            <p:cNvSpPr/>
            <p:nvPr/>
          </p:nvSpPr>
          <p:spPr>
            <a:xfrm>
              <a:off x="1384302" y="5698061"/>
              <a:ext cx="185787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574861" algn="l"/>
                  <a:tab pos="3032049" algn="l"/>
                </a:tabLst>
              </a:pPr>
              <a:r>
                <a:rPr lang="en-US" b="1" dirty="0">
                  <a:solidFill>
                    <a:prstClr val="black"/>
                  </a:solidFill>
                  <a:latin typeface="Book Antiqua" pitchFamily="18" charset="0"/>
                </a:rPr>
                <a:t>Acceleration = 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67000" y="5472142"/>
              <a:ext cx="4419600" cy="879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2574861" algn="l"/>
                  <a:tab pos="3032049" algn="l"/>
                </a:tabLst>
              </a:pPr>
              <a:r>
                <a:rPr lang="en-US" b="1" dirty="0">
                  <a:solidFill>
                    <a:prstClr val="black"/>
                  </a:solidFill>
                  <a:latin typeface="Book Antiqua" pitchFamily="18" charset="0"/>
                </a:rPr>
                <a:t>Final velocity </a:t>
              </a:r>
              <a:r>
                <a:rPr lang="en-US" b="1" dirty="0">
                  <a:solidFill>
                    <a:prstClr val="black"/>
                  </a:solidFill>
                  <a:latin typeface="Book Antiqua" pitchFamily="18" charset="0"/>
                  <a:sym typeface="Symbol"/>
                </a:rPr>
                <a:t> Initial velocity</a:t>
              </a:r>
              <a:endParaRPr lang="en-US" b="1" dirty="0">
                <a:solidFill>
                  <a:prstClr val="black"/>
                </a:solidFill>
                <a:latin typeface="Book Antiqua" pitchFamily="18" charset="0"/>
              </a:endParaRPr>
            </a:p>
            <a:p>
              <a:pPr algn="ctr">
                <a:lnSpc>
                  <a:spcPct val="150000"/>
                </a:lnSpc>
                <a:tabLst>
                  <a:tab pos="2574861" algn="l"/>
                  <a:tab pos="3032049" algn="l"/>
                </a:tabLst>
              </a:pPr>
              <a:r>
                <a:rPr lang="en-US" b="1" dirty="0">
                  <a:solidFill>
                    <a:prstClr val="black"/>
                  </a:solidFill>
                  <a:latin typeface="Book Antiqua" pitchFamily="18" charset="0"/>
                </a:rPr>
                <a:t>Time</a:t>
              </a:r>
            </a:p>
          </p:txBody>
        </p:sp>
        <p:cxnSp>
          <p:nvCxnSpPr>
            <p:cNvPr id="64" name="Straight Connector 63"/>
            <p:cNvCxnSpPr/>
            <p:nvPr/>
          </p:nvCxnSpPr>
          <p:spPr>
            <a:xfrm rot="10800000" flipH="1">
              <a:off x="3074597" y="6015421"/>
              <a:ext cx="3474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83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3.7037E-7 L 1.66667E-6 -3.7037E-7 " pathEditMode="relative" rAng="0" ptsTypes="AA" p14:bounceEnd="66000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9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10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1000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10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1000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1000"/>
                                            <p:tgtEl>
                                              <p:spTgt spid="2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0" fill="hold">
                          <p:stCondLst>
                            <p:cond delay="indefinite"/>
                          </p:stCondLst>
                          <p:childTnLst>
                            <p:par>
                              <p:cTn id="1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9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5" fill="hold">
                          <p:stCondLst>
                            <p:cond delay="indefinite"/>
                          </p:stCondLst>
                          <p:childTnLst>
                            <p:par>
                              <p:cTn id="1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2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8" fill="hold">
                          <p:stCondLst>
                            <p:cond delay="indefinite"/>
                          </p:stCondLst>
                          <p:childTnLst>
                            <p:par>
                              <p:cTn id="1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0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8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2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3" dur="5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4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3.82716E-6 L 5.55556E-7 -3.82716E-6 " pathEditMode="relative" rAng="0" ptsTypes="AA" p14:bounceEnd="66000">
                                          <p:cBhvr>
                                            <p:cTn id="2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1" fill="hold">
                          <p:stCondLst>
                            <p:cond delay="indefinite"/>
                          </p:stCondLst>
                          <p:childTnLst>
                            <p:par>
                              <p:cTn id="2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4.5679E-6 L -3.33333E-6 -4.5679E-6 " pathEditMode="relative" rAng="0" ptsTypes="AA" p14:bounceEnd="66000">
                                          <p:cBhvr>
                                            <p:cTn id="25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7" fill="hold">
                          <p:stCondLst>
                            <p:cond delay="indefinite"/>
                          </p:stCondLst>
                          <p:childTnLst>
                            <p:par>
                              <p:cTn id="2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46914E-7 L 0.00625 0.25401 " pathEditMode="relative" rAng="0" ptsTypes="AA">
                                          <p:cBhvr>
                                            <p:cTn id="26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3" y="126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4.93827E-7 L 0.00469 0.2571 " pathEditMode="relative" rAng="0" ptsTypes="AA">
                                          <p:cBhvr>
                                            <p:cTn id="27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" y="128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4" fill="hold">
                          <p:stCondLst>
                            <p:cond delay="indefinite"/>
                          </p:stCondLst>
                          <p:childTnLst>
                            <p:par>
                              <p:cTn id="2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3" fill="hold">
                          <p:stCondLst>
                            <p:cond delay="indefinite"/>
                          </p:stCondLst>
                          <p:childTnLst>
                            <p:par>
                              <p:cTn id="2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2.83951E-6 L -3.33333E-6 2.83951E-6 " pathEditMode="relative" rAng="0" ptsTypes="AA" p14:bounceEnd="66000">
                                          <p:cBhvr>
                                            <p:cTn id="2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9" fill="hold">
                          <p:stCondLst>
                            <p:cond delay="indefinite"/>
                          </p:stCondLst>
                          <p:childTnLst>
                            <p:par>
                              <p:cTn id="2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2.46914E-7 L 0.00764 0.4 " pathEditMode="relative" rAng="0" ptsTypes="AA">
                                          <p:cBhvr>
                                            <p:cTn id="29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2" y="2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2.22222E-6 L 0.00486 0.40741 " pathEditMode="relative" rAng="0" ptsTypes="AA">
                                          <p:cBhvr>
                                            <p:cTn id="30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" y="20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6" fill="hold">
                          <p:stCondLst>
                            <p:cond delay="indefinite"/>
                          </p:stCondLst>
                          <p:childTnLst>
                            <p:par>
                              <p:cTn id="3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/>
          <p:bldP spid="9" grpId="0" animBg="1"/>
          <p:bldP spid="9" grpId="1" animBg="1"/>
          <p:bldP spid="12" grpId="0" build="allAtOnce"/>
          <p:bldP spid="14" grpId="0" build="allAtOnce"/>
          <p:bldP spid="16" grpId="0" animBg="1"/>
          <p:bldP spid="16" grpId="1" animBg="1"/>
          <p:bldP spid="16" grpId="2" animBg="1"/>
          <p:bldP spid="17" grpId="0" build="allAtOnce"/>
          <p:bldP spid="18" grpId="0" animBg="1"/>
          <p:bldP spid="18" grpId="1" animBg="1"/>
          <p:bldP spid="19" grpId="0" animBg="1"/>
          <p:bldP spid="19" grpId="1" animBg="1"/>
          <p:bldP spid="19" grpId="2" animBg="1"/>
          <p:bldP spid="20" grpId="0" animBg="1"/>
          <p:bldP spid="20" grpId="1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3" grpId="0" build="allAtOnce"/>
          <p:bldP spid="24" grpId="0"/>
          <p:bldP spid="25" grpId="0" animBg="1"/>
          <p:bldP spid="25" grpId="1" animBg="1"/>
          <p:bldP spid="26" grpId="0"/>
          <p:bldP spid="27" grpId="0" animBg="1"/>
          <p:bldP spid="27" grpId="1" animBg="1"/>
          <p:bldP spid="28" grpId="0"/>
          <p:bldP spid="29" grpId="0" animBg="1"/>
          <p:bldP spid="29" grpId="1" animBg="1"/>
          <p:bldP spid="30" grpId="0"/>
          <p:bldP spid="31" grpId="0" animBg="1"/>
          <p:bldP spid="31" grpId="1" animBg="1"/>
          <p:bldP spid="32" grpId="0" animBg="1"/>
          <p:bldP spid="11" grpId="0" animBg="1"/>
          <p:bldP spid="11" grpId="1" animBg="1"/>
          <p:bldP spid="3" grpId="0" animBg="1"/>
          <p:bldP spid="4" grpId="0"/>
          <p:bldP spid="4" grpId="1"/>
          <p:bldP spid="4" grpId="2"/>
          <p:bldP spid="49" grpId="0" animBg="1"/>
          <p:bldP spid="50" grpId="0"/>
          <p:bldP spid="50" grpId="1"/>
          <p:bldP spid="50" grpId="2"/>
          <p:bldP spid="51" grpId="0"/>
          <p:bldP spid="51" grpId="1"/>
          <p:bldP spid="54" grpId="0"/>
          <p:bldP spid="54" grpId="1"/>
          <p:bldP spid="57" grpId="0"/>
          <p:bldP spid="57" grpId="1"/>
          <p:bldP spid="59" grpId="0"/>
          <p:bldP spid="66" grpId="0"/>
          <p:bldP spid="66" grpId="1"/>
          <p:bldP spid="68" grpId="0"/>
          <p:bldP spid="68" grpId="1"/>
          <p:bldP spid="69" grpId="0"/>
          <p:bldP spid="69" grpId="1"/>
          <p:bldP spid="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3.7037E-7 L 1.66667E-6 -3.7037E-7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92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10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1000"/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4" dur="10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9" dur="1000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1000"/>
                                            <p:tgtEl>
                                              <p:spTgt spid="2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0" fill="hold">
                          <p:stCondLst>
                            <p:cond delay="indefinite"/>
                          </p:stCondLst>
                          <p:childTnLst>
                            <p:par>
                              <p:cTn id="1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5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0" dur="5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9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3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4" dur="5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5" fill="hold">
                          <p:stCondLst>
                            <p:cond delay="indefinite"/>
                          </p:stCondLst>
                          <p:childTnLst>
                            <p:par>
                              <p:cTn id="1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2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6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7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8" fill="hold">
                          <p:stCondLst>
                            <p:cond delay="indefinite"/>
                          </p:stCondLst>
                          <p:childTnLst>
                            <p:par>
                              <p:cTn id="1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5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0" dur="5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8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2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3" dur="5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7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3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7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3.82716E-6 L 5.55556E-7 -3.82716E-6 " pathEditMode="relative" rAng="0" ptsTypes="AA">
                                          <p:cBhvr>
                                            <p:cTn id="24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0" dur="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1" fill="hold">
                          <p:stCondLst>
                            <p:cond delay="indefinite"/>
                          </p:stCondLst>
                          <p:childTnLst>
                            <p:par>
                              <p:cTn id="2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4.5679E-6 L -3.33333E-6 -4.5679E-6 " pathEditMode="relative" rAng="0" ptsTypes="AA">
                                          <p:cBhvr>
                                            <p:cTn id="25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7" fill="hold">
                          <p:stCondLst>
                            <p:cond delay="indefinite"/>
                          </p:stCondLst>
                          <p:childTnLst>
                            <p:par>
                              <p:cTn id="2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-2.46914E-7 L 0.00625 0.25401 " pathEditMode="relative" rAng="0" ptsTypes="AA">
                                          <p:cBhvr>
                                            <p:cTn id="26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3" y="126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4.93827E-7 L 0.00469 0.2571 " pathEditMode="relative" rAng="0" ptsTypes="AA">
                                          <p:cBhvr>
                                            <p:cTn id="27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6" y="128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4" fill="hold">
                          <p:stCondLst>
                            <p:cond delay="indefinite"/>
                          </p:stCondLst>
                          <p:childTnLst>
                            <p:par>
                              <p:cTn id="2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3" fill="hold">
                          <p:stCondLst>
                            <p:cond delay="indefinite"/>
                          </p:stCondLst>
                          <p:childTnLst>
                            <p:par>
                              <p:cTn id="2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2.83951E-6 L -3.33333E-6 2.83951E-6 " pathEditMode="relative" rAng="0" ptsTypes="AA">
                                          <p:cBhvr>
                                            <p:cTn id="2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9" fill="hold">
                          <p:stCondLst>
                            <p:cond delay="indefinite"/>
                          </p:stCondLst>
                          <p:childTnLst>
                            <p:par>
                              <p:cTn id="2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2.46914E-7 L 0.00764 0.4 " pathEditMode="relative" rAng="0" ptsTypes="AA">
                                          <p:cBhvr>
                                            <p:cTn id="294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2" y="200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2.22222E-6 L 0.00486 0.40741 " pathEditMode="relative" rAng="0" ptsTypes="AA">
                                          <p:cBhvr>
                                            <p:cTn id="30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" y="20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6" fill="hold">
                          <p:stCondLst>
                            <p:cond delay="indefinite"/>
                          </p:stCondLst>
                          <p:childTnLst>
                            <p:par>
                              <p:cTn id="3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/>
          <p:bldP spid="9" grpId="0" animBg="1"/>
          <p:bldP spid="9" grpId="1" animBg="1"/>
          <p:bldP spid="12" grpId="0" build="allAtOnce"/>
          <p:bldP spid="14" grpId="0" build="allAtOnce"/>
          <p:bldP spid="16" grpId="0" animBg="1"/>
          <p:bldP spid="16" grpId="1" animBg="1"/>
          <p:bldP spid="16" grpId="2" animBg="1"/>
          <p:bldP spid="17" grpId="0" build="allAtOnce"/>
          <p:bldP spid="18" grpId="0" animBg="1"/>
          <p:bldP spid="18" grpId="1" animBg="1"/>
          <p:bldP spid="19" grpId="0" animBg="1"/>
          <p:bldP spid="19" grpId="1" animBg="1"/>
          <p:bldP spid="19" grpId="2" animBg="1"/>
          <p:bldP spid="20" grpId="0" animBg="1"/>
          <p:bldP spid="20" grpId="1" animBg="1"/>
          <p:bldP spid="21" grpId="0" animBg="1"/>
          <p:bldP spid="21" grpId="1" animBg="1"/>
          <p:bldP spid="21" grpId="2" animBg="1"/>
          <p:bldP spid="22" grpId="0" animBg="1"/>
          <p:bldP spid="22" grpId="1" animBg="1"/>
          <p:bldP spid="23" grpId="0" build="allAtOnce"/>
          <p:bldP spid="24" grpId="0"/>
          <p:bldP spid="25" grpId="0" animBg="1"/>
          <p:bldP spid="25" grpId="1" animBg="1"/>
          <p:bldP spid="26" grpId="0"/>
          <p:bldP spid="27" grpId="0" animBg="1"/>
          <p:bldP spid="27" grpId="1" animBg="1"/>
          <p:bldP spid="28" grpId="0"/>
          <p:bldP spid="29" grpId="0" animBg="1"/>
          <p:bldP spid="29" grpId="1" animBg="1"/>
          <p:bldP spid="30" grpId="0"/>
          <p:bldP spid="31" grpId="0" animBg="1"/>
          <p:bldP spid="31" grpId="1" animBg="1"/>
          <p:bldP spid="32" grpId="0" animBg="1"/>
          <p:bldP spid="11" grpId="0" animBg="1"/>
          <p:bldP spid="11" grpId="1" animBg="1"/>
          <p:bldP spid="3" grpId="0" animBg="1"/>
          <p:bldP spid="4" grpId="0"/>
          <p:bldP spid="4" grpId="1"/>
          <p:bldP spid="4" grpId="2"/>
          <p:bldP spid="49" grpId="0" animBg="1"/>
          <p:bldP spid="50" grpId="0"/>
          <p:bldP spid="50" grpId="1"/>
          <p:bldP spid="50" grpId="2"/>
          <p:bldP spid="51" grpId="1"/>
          <p:bldP spid="51" grpId="2"/>
          <p:bldP spid="54" grpId="0"/>
          <p:bldP spid="54" grpId="1"/>
          <p:bldP spid="57" grpId="0"/>
          <p:bldP spid="57" grpId="1"/>
          <p:bldP spid="59" grpId="0"/>
          <p:bldP spid="66" grpId="0"/>
          <p:bldP spid="66" grpId="1"/>
          <p:bldP spid="68" grpId="0"/>
          <p:bldP spid="68" grpId="1"/>
          <p:bldP spid="69" grpId="0"/>
          <p:bldP spid="69" grpId="1"/>
          <p:bldP spid="70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d drive\MJ WORK\Pooja mam (physics)\CBSE(VIII) Physics\Friction\NeoBack-6X12ftไวน-ลบางบทค-ดย-อเก-าปร-ญญาโทการถ-ายภาพพ-นหล-งพ-มพ-ด-จ-ตอลม-ออาช-พภาพสต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43542"/>
            <a:ext cx="914647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D:\d drive\MJ WORK\Pooja mam (physics)\State board\STB IXth 17-18\Accelerati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082" y="199704"/>
            <a:ext cx="2822918" cy="5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9"/>
          <p:cNvGrpSpPr/>
          <p:nvPr/>
        </p:nvGrpSpPr>
        <p:grpSpPr>
          <a:xfrm>
            <a:off x="1930400" y="654050"/>
            <a:ext cx="5105400" cy="686594"/>
            <a:chOff x="2438400" y="1047750"/>
            <a:chExt cx="4267200" cy="686594"/>
          </a:xfrm>
        </p:grpSpPr>
        <p:grpSp>
          <p:nvGrpSpPr>
            <p:cNvPr id="4" name="Group 3"/>
            <p:cNvGrpSpPr/>
            <p:nvPr/>
          </p:nvGrpSpPr>
          <p:grpSpPr>
            <a:xfrm>
              <a:off x="2438400" y="1047750"/>
              <a:ext cx="4267200" cy="640080"/>
              <a:chOff x="3467100" y="628650"/>
              <a:chExt cx="3505200" cy="1828800"/>
            </a:xfrm>
          </p:grpSpPr>
          <p:cxnSp>
            <p:nvCxnSpPr>
              <p:cNvPr id="6" name="Elbow Connector 5"/>
              <p:cNvCxnSpPr/>
              <p:nvPr/>
            </p:nvCxnSpPr>
            <p:spPr>
              <a:xfrm rot="5400000">
                <a:off x="3429000" y="666750"/>
                <a:ext cx="1828800" cy="175260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Elbow Connector 6"/>
              <p:cNvCxnSpPr/>
              <p:nvPr/>
            </p:nvCxnSpPr>
            <p:spPr>
              <a:xfrm rot="16200000" flipH="1">
                <a:off x="5181600" y="666750"/>
                <a:ext cx="1828800" cy="175260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/>
            <p:cNvCxnSpPr/>
            <p:nvPr/>
          </p:nvCxnSpPr>
          <p:spPr>
            <a:xfrm rot="16200000" flipH="1">
              <a:off x="4381500" y="1543050"/>
              <a:ext cx="381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7"/>
          <p:cNvSpPr/>
          <p:nvPr/>
        </p:nvSpPr>
        <p:spPr>
          <a:xfrm>
            <a:off x="1329833" y="1340644"/>
            <a:ext cx="1201133" cy="404104"/>
          </a:xfrm>
          <a:prstGeom prst="roundRect">
            <a:avLst/>
          </a:prstGeom>
          <a:solidFill>
            <a:srgbClr val="FFFF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3791" y="1382379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Positive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891567" y="1339850"/>
            <a:ext cx="1201133" cy="404104"/>
          </a:xfrm>
          <a:prstGeom prst="roundRect">
            <a:avLst/>
          </a:prstGeom>
          <a:solidFill>
            <a:srgbClr val="FFFF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5525" y="1381585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Negative</a:t>
            </a:r>
            <a:endParaRPr lang="en-US" sz="1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53301" y="1339056"/>
            <a:ext cx="1201133" cy="404104"/>
          </a:xfrm>
          <a:prstGeom prst="roundRect">
            <a:avLst/>
          </a:prstGeom>
          <a:solidFill>
            <a:srgbClr val="FFFF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87259" y="1380791"/>
            <a:ext cx="110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Zero</a:t>
            </a:r>
            <a:endParaRPr lang="en-US" sz="1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pic>
        <p:nvPicPr>
          <p:cNvPr id="15" name="Picture 2" descr="D:\d drive\MJ WORK\Pooja mam (physics)\State board\STB 9th 17-18\takeoff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0801" y="1"/>
            <a:ext cx="916305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0907" y="774674"/>
            <a:ext cx="2907634" cy="443282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3200" b="1" dirty="0" smtClean="0"/>
              <a:t>Plane taking off</a:t>
            </a:r>
            <a:endParaRPr lang="en-US" sz="32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1730" y="1950275"/>
            <a:ext cx="2690918" cy="18298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877581" y="3932517"/>
            <a:ext cx="1767584" cy="404104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11539" y="3932517"/>
            <a:ext cx="17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Velocity ­↑</a:t>
            </a: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0947" y="-105988"/>
            <a:ext cx="9327794" cy="524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0907" y="772458"/>
            <a:ext cx="2570894" cy="447715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3200" b="1" dirty="0" smtClean="0"/>
              <a:t>Plane landing</a:t>
            </a:r>
            <a:endParaRPr lang="en-US" sz="3200" b="1" dirty="0"/>
          </a:p>
        </p:txBody>
      </p:sp>
      <p:pic>
        <p:nvPicPr>
          <p:cNvPr id="2051" name="Picture 3"/>
          <p:cNvPicPr preferRelativeResize="0">
            <a:picLocks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5329" y="1950275"/>
            <a:ext cx="2688336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3635765" y="3932517"/>
            <a:ext cx="1767584" cy="404104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69723" y="3932517"/>
            <a:ext cx="17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Velocity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­↓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pic>
        <p:nvPicPr>
          <p:cNvPr id="30" name="Picture 3"/>
          <p:cNvPicPr preferRelativeResize="0">
            <a:picLocks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4664" y="1950275"/>
            <a:ext cx="2688336" cy="1828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6226565" y="3932517"/>
            <a:ext cx="2533650" cy="404104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59758" y="3932517"/>
            <a:ext cx="244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Velocity = constant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48850" y="4403838"/>
            <a:ext cx="2307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Retardation or Deceleration </a:t>
            </a:r>
            <a:endParaRPr lang="en-US" sz="20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41812" y="-178963"/>
            <a:ext cx="9405218" cy="536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57129" y="705593"/>
            <a:ext cx="6230130" cy="494557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3200" b="1" dirty="0" smtClean="0"/>
              <a:t>Plane moving with constant speed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3958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7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0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0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0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2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4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/>
          <p:bldP spid="9" grpId="1"/>
          <p:bldP spid="9" grpId="2"/>
          <p:bldP spid="10" grpId="0" animBg="1"/>
          <p:bldP spid="11" grpId="0"/>
          <p:bldP spid="11" grpId="1"/>
          <p:bldP spid="11" grpId="2"/>
          <p:bldP spid="12" grpId="0" animBg="1"/>
          <p:bldP spid="13" grpId="0"/>
          <p:bldP spid="13" grpId="1"/>
          <p:bldP spid="13" grpId="2"/>
          <p:bldP spid="16" grpId="0" animBg="1"/>
          <p:bldP spid="16" grpId="1" animBg="1"/>
          <p:bldP spid="19" grpId="0" animBg="1"/>
          <p:bldP spid="20" grpId="0"/>
          <p:bldP spid="20" grpId="1"/>
          <p:bldP spid="20" grpId="2"/>
          <p:bldP spid="23" grpId="0" animBg="1"/>
          <p:bldP spid="23" grpId="1" animBg="1"/>
          <p:bldP spid="26" grpId="0" animBg="1"/>
          <p:bldP spid="27" grpId="0"/>
          <p:bldP spid="27" grpId="1"/>
          <p:bldP spid="27" grpId="2"/>
          <p:bldP spid="31" grpId="0" animBg="1"/>
          <p:bldP spid="32" grpId="0"/>
          <p:bldP spid="32" grpId="1"/>
          <p:bldP spid="32" grpId="2"/>
          <p:bldP spid="33" grpId="0"/>
          <p:bldP spid="33" grpId="1"/>
          <p:bldP spid="33" grpId="2"/>
          <p:bldP spid="29" grpId="0" animBg="1"/>
          <p:bldP spid="2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5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0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5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1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50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2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4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5" dur="5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/>
          <p:bldP spid="9" grpId="1"/>
          <p:bldP spid="9" grpId="2"/>
          <p:bldP spid="10" grpId="0" animBg="1"/>
          <p:bldP spid="11" grpId="0"/>
          <p:bldP spid="11" grpId="1"/>
          <p:bldP spid="11" grpId="2"/>
          <p:bldP spid="12" grpId="0" animBg="1"/>
          <p:bldP spid="13" grpId="0"/>
          <p:bldP spid="13" grpId="1"/>
          <p:bldP spid="13" grpId="2"/>
          <p:bldP spid="16" grpId="0" animBg="1"/>
          <p:bldP spid="16" grpId="1" animBg="1"/>
          <p:bldP spid="19" grpId="0" animBg="1"/>
          <p:bldP spid="20" grpId="0"/>
          <p:bldP spid="20" grpId="1"/>
          <p:bldP spid="20" grpId="2"/>
          <p:bldP spid="23" grpId="0" animBg="1"/>
          <p:bldP spid="23" grpId="1" animBg="1"/>
          <p:bldP spid="26" grpId="0" animBg="1"/>
          <p:bldP spid="27" grpId="0"/>
          <p:bldP spid="27" grpId="1"/>
          <p:bldP spid="27" grpId="2"/>
          <p:bldP spid="31" grpId="0" animBg="1"/>
          <p:bldP spid="32" grpId="0"/>
          <p:bldP spid="32" grpId="1"/>
          <p:bldP spid="32" grpId="2"/>
          <p:bldP spid="33" grpId="0"/>
          <p:bldP spid="33" grpId="1"/>
          <p:bldP spid="33" grpId="2"/>
          <p:bldP spid="29" grpId="0" animBg="1"/>
          <p:bldP spid="29" grpId="1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d drive\MJ WORK\Pooja mam (physics)\ICSE (VIII) Physics\New work\03 -Force and Pressure\Raw\WDF_1200598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0529" y="361950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1 – Earth rotating on its axis is an example of ………..</a:t>
            </a:r>
            <a:endParaRPr lang="en-US" sz="1600" b="1" dirty="0"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47669" y="1352550"/>
            <a:ext cx="2143131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" name="Group 3"/>
          <p:cNvGrpSpPr/>
          <p:nvPr/>
        </p:nvGrpSpPr>
        <p:grpSpPr>
          <a:xfrm>
            <a:off x="127000" y="962921"/>
            <a:ext cx="2567370" cy="338554"/>
            <a:chOff x="113671" y="1657189"/>
            <a:chExt cx="2567370" cy="338554"/>
          </a:xfrm>
        </p:grpSpPr>
        <p:sp>
          <p:nvSpPr>
            <p:cNvPr id="5" name="TextBox 4"/>
            <p:cNvSpPr txBox="1"/>
            <p:nvPr/>
          </p:nvSpPr>
          <p:spPr bwMode="auto">
            <a:xfrm>
              <a:off x="470179" y="1657189"/>
              <a:ext cx="22108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Positive </a:t>
              </a:r>
              <a:r>
                <a:rPr lang="en-US" sz="1600" b="1" dirty="0">
                  <a:latin typeface="Book Antiqua" pitchFamily="18" charset="0"/>
                </a:rPr>
                <a:t>acceleration </a:t>
              </a:r>
            </a:p>
          </p:txBody>
        </p:sp>
        <p:sp>
          <p:nvSpPr>
            <p:cNvPr id="6" name="TextBox 5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35207" y="962921"/>
            <a:ext cx="2548492" cy="346174"/>
            <a:chOff x="4521878" y="1657189"/>
            <a:chExt cx="2548492" cy="346174"/>
          </a:xfrm>
        </p:grpSpPr>
        <p:sp>
          <p:nvSpPr>
            <p:cNvPr id="8" name="TextBox 7"/>
            <p:cNvSpPr txBox="1"/>
            <p:nvPr/>
          </p:nvSpPr>
          <p:spPr bwMode="auto">
            <a:xfrm>
              <a:off x="4870729" y="1664809"/>
              <a:ext cx="21996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Negative acceleration</a:t>
              </a:r>
            </a:p>
          </p:txBody>
        </p:sp>
        <p:sp>
          <p:nvSpPr>
            <p:cNvPr id="9" name="TextBox 8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35207" y="1425970"/>
            <a:ext cx="1833553" cy="338554"/>
            <a:chOff x="4521878" y="2120238"/>
            <a:chExt cx="1833553" cy="338554"/>
          </a:xfrm>
        </p:grpSpPr>
        <p:sp>
          <p:nvSpPr>
            <p:cNvPr id="11" name="TextBox 10"/>
            <p:cNvSpPr txBox="1"/>
            <p:nvPr/>
          </p:nvSpPr>
          <p:spPr bwMode="auto">
            <a:xfrm>
              <a:off x="4870729" y="2120238"/>
              <a:ext cx="14847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None of these</a:t>
              </a:r>
            </a:p>
          </p:txBody>
        </p:sp>
        <p:sp>
          <p:nvSpPr>
            <p:cNvPr id="12" name="TextBox 11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7000" y="1425970"/>
            <a:ext cx="2176423" cy="338554"/>
            <a:chOff x="113671" y="2120238"/>
            <a:chExt cx="2176423" cy="338554"/>
          </a:xfrm>
        </p:grpSpPr>
        <p:sp>
          <p:nvSpPr>
            <p:cNvPr id="14" name="TextBox 13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451129" y="2120238"/>
              <a:ext cx="18389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Zero </a:t>
              </a:r>
              <a:r>
                <a:rPr lang="en-US" sz="1600" b="1" dirty="0">
                  <a:latin typeface="Book Antiqua" pitchFamily="18" charset="0"/>
                </a:rPr>
                <a:t>acceleration </a:t>
              </a:r>
            </a:p>
          </p:txBody>
        </p:sp>
      </p:grp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81975" y="340892"/>
            <a:ext cx="1526901" cy="15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67793" y="2190750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1 – A car starting from rest and moving is an example of </a:t>
            </a:r>
            <a:endParaRPr lang="en-US" sz="1600" b="1" dirty="0"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4933" y="3821430"/>
            <a:ext cx="2143131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21" name="Group 20"/>
          <p:cNvGrpSpPr/>
          <p:nvPr/>
        </p:nvGrpSpPr>
        <p:grpSpPr>
          <a:xfrm>
            <a:off x="124264" y="3867150"/>
            <a:ext cx="2567370" cy="338554"/>
            <a:chOff x="113671" y="1657189"/>
            <a:chExt cx="2567370" cy="338554"/>
          </a:xfrm>
        </p:grpSpPr>
        <p:sp>
          <p:nvSpPr>
            <p:cNvPr id="22" name="TextBox 21"/>
            <p:cNvSpPr txBox="1"/>
            <p:nvPr/>
          </p:nvSpPr>
          <p:spPr bwMode="auto">
            <a:xfrm>
              <a:off x="470179" y="1657189"/>
              <a:ext cx="22108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Positive </a:t>
              </a:r>
              <a:r>
                <a:rPr lang="en-US" sz="1600" b="1" dirty="0">
                  <a:latin typeface="Book Antiqua" pitchFamily="18" charset="0"/>
                </a:rPr>
                <a:t>acceleration 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532471" y="3867150"/>
            <a:ext cx="2548492" cy="346174"/>
            <a:chOff x="4521878" y="1657189"/>
            <a:chExt cx="2548492" cy="346174"/>
          </a:xfrm>
        </p:grpSpPr>
        <p:sp>
          <p:nvSpPr>
            <p:cNvPr id="25" name="TextBox 24"/>
            <p:cNvSpPr txBox="1"/>
            <p:nvPr/>
          </p:nvSpPr>
          <p:spPr bwMode="auto">
            <a:xfrm>
              <a:off x="4870729" y="1664809"/>
              <a:ext cx="21996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Negative acceleration</a:t>
              </a: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32471" y="4330199"/>
            <a:ext cx="1833553" cy="338554"/>
            <a:chOff x="4521878" y="2120238"/>
            <a:chExt cx="1833553" cy="338554"/>
          </a:xfrm>
        </p:grpSpPr>
        <p:sp>
          <p:nvSpPr>
            <p:cNvPr id="28" name="TextBox 27"/>
            <p:cNvSpPr txBox="1"/>
            <p:nvPr/>
          </p:nvSpPr>
          <p:spPr bwMode="auto">
            <a:xfrm>
              <a:off x="4870729" y="2120238"/>
              <a:ext cx="14847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None of these</a:t>
              </a: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4264" y="4330199"/>
            <a:ext cx="2176423" cy="338554"/>
            <a:chOff x="113671" y="2120238"/>
            <a:chExt cx="2176423" cy="338554"/>
          </a:xfrm>
        </p:grpSpPr>
        <p:sp>
          <p:nvSpPr>
            <p:cNvPr id="31" name="TextBox 30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451129" y="2120238"/>
              <a:ext cx="18389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 smtClean="0">
                  <a:latin typeface="Book Antiqua" pitchFamily="18" charset="0"/>
                </a:rPr>
                <a:t>Zero </a:t>
              </a:r>
              <a:r>
                <a:rPr lang="en-US" sz="1600" b="1" dirty="0">
                  <a:latin typeface="Book Antiqua" pitchFamily="18" charset="0"/>
                </a:rPr>
                <a:t>acceleration </a:t>
              </a: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490538" y="3486150"/>
            <a:ext cx="8120062" cy="0"/>
          </a:xfrm>
          <a:prstGeom prst="line">
            <a:avLst/>
          </a:prstGeom>
          <a:ln w="762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d drive\MJ WORK\Pooja mam (physics)\State board\STB 9th 17-18\car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61722" y="2559050"/>
            <a:ext cx="30480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0250" y="339167"/>
            <a:ext cx="1530350" cy="153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5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40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5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4.32099E-6 L 0.55781 0.00031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8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7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3" grpId="1" animBg="1"/>
          <p:bldP spid="19" grpId="0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" presetClass="exit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409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5" presetID="0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4.32099E-6 L 0.55781 0.00031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40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88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7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  <p:bldP spid="3" grpId="1" animBg="1"/>
          <p:bldP spid="19" grpId="0"/>
          <p:bldP spid="20" grpId="0" animBg="1"/>
          <p:bldP spid="20" grpId="1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ICSE (VIII) Physics\New work\03 -Force and Pressure\Raw\WDF_1200598.png"/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6725" y="28575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ook Antiqua" pitchFamily="18" charset="0"/>
                <a:cs typeface="Aharoni" pitchFamily="2" charset="-79"/>
              </a:rPr>
              <a:t>3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The distance travelled by a body in a given direction in unit time is called </a:t>
            </a:r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___________.</a:t>
            </a:r>
            <a:endParaRPr lang="en-US" sz="1600" b="1" dirty="0"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9095" y="871961"/>
            <a:ext cx="1475905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5" name="Group 4"/>
          <p:cNvGrpSpPr/>
          <p:nvPr/>
        </p:nvGrpSpPr>
        <p:grpSpPr>
          <a:xfrm>
            <a:off x="123196" y="935461"/>
            <a:ext cx="1283365" cy="338554"/>
            <a:chOff x="113671" y="1657189"/>
            <a:chExt cx="1283365" cy="338554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470179" y="1657189"/>
              <a:ext cx="92685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velocity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531403" y="935461"/>
            <a:ext cx="1488397" cy="346174"/>
            <a:chOff x="4521878" y="1657189"/>
            <a:chExt cx="1488397" cy="346174"/>
          </a:xfrm>
        </p:grpSpPr>
        <p:sp>
          <p:nvSpPr>
            <p:cNvPr id="9" name="TextBox 8"/>
            <p:cNvSpPr txBox="1"/>
            <p:nvPr/>
          </p:nvSpPr>
          <p:spPr bwMode="auto">
            <a:xfrm>
              <a:off x="4870729" y="1664809"/>
              <a:ext cx="113954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speed</a:t>
              </a:r>
            </a:p>
          </p:txBody>
        </p:sp>
        <p:sp>
          <p:nvSpPr>
            <p:cNvPr id="10" name="TextBox 9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31403" y="1398510"/>
            <a:ext cx="1945597" cy="338554"/>
            <a:chOff x="4521878" y="2120238"/>
            <a:chExt cx="1945597" cy="338554"/>
          </a:xfrm>
        </p:grpSpPr>
        <p:sp>
          <p:nvSpPr>
            <p:cNvPr id="12" name="TextBox 11"/>
            <p:cNvSpPr txBox="1"/>
            <p:nvPr/>
          </p:nvSpPr>
          <p:spPr bwMode="auto">
            <a:xfrm>
              <a:off x="4870730" y="2120238"/>
              <a:ext cx="159674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acceleration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23196" y="1398510"/>
            <a:ext cx="2107494" cy="338554"/>
            <a:chOff x="113671" y="2120238"/>
            <a:chExt cx="2107494" cy="338554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51129" y="2120238"/>
              <a:ext cx="17700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velocity or speed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66725" y="1962150"/>
            <a:ext cx="815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  <a:cs typeface="Aharoni" pitchFamily="2" charset="-79"/>
              </a:rPr>
              <a:t>4 </a:t>
            </a:r>
            <a:r>
              <a:rPr lang="en-US" sz="1600" b="1" dirty="0">
                <a:latin typeface="Book Antiqua" pitchFamily="18" charset="0"/>
                <a:cs typeface="Aharoni" pitchFamily="2" charset="-79"/>
              </a:rPr>
              <a:t>- Which of the following statements is correct.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29095" y="2800350"/>
            <a:ext cx="3533305" cy="457200"/>
          </a:xfrm>
          <a:prstGeom prst="roundRect">
            <a:avLst>
              <a:gd name="adj" fmla="val 0"/>
            </a:avLst>
          </a:prstGeom>
          <a:solidFill>
            <a:srgbClr val="FFC000">
              <a:alpha val="65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19" name="Group 18"/>
          <p:cNvGrpSpPr/>
          <p:nvPr/>
        </p:nvGrpSpPr>
        <p:grpSpPr>
          <a:xfrm>
            <a:off x="123196" y="2402237"/>
            <a:ext cx="4136710" cy="338554"/>
            <a:chOff x="113671" y="1657189"/>
            <a:chExt cx="4136710" cy="338554"/>
          </a:xfrm>
        </p:grpSpPr>
        <p:sp>
          <p:nvSpPr>
            <p:cNvPr id="20" name="TextBox 19"/>
            <p:cNvSpPr txBox="1"/>
            <p:nvPr/>
          </p:nvSpPr>
          <p:spPr bwMode="auto">
            <a:xfrm>
              <a:off x="470179" y="1657189"/>
              <a:ext cx="378020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Units of speed &amp; velocity are different</a:t>
              </a:r>
            </a:p>
          </p:txBody>
        </p:sp>
        <p:sp>
          <p:nvSpPr>
            <p:cNvPr id="21" name="TextBox 20"/>
            <p:cNvSpPr txBox="1"/>
            <p:nvPr/>
          </p:nvSpPr>
          <p:spPr bwMode="auto">
            <a:xfrm>
              <a:off x="113671" y="1657189"/>
              <a:ext cx="344966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A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31403" y="2402237"/>
            <a:ext cx="4302177" cy="346174"/>
            <a:chOff x="4521878" y="1657189"/>
            <a:chExt cx="4302177" cy="346174"/>
          </a:xfrm>
        </p:grpSpPr>
        <p:sp>
          <p:nvSpPr>
            <p:cNvPr id="23" name="TextBox 22"/>
            <p:cNvSpPr txBox="1"/>
            <p:nvPr/>
          </p:nvSpPr>
          <p:spPr bwMode="auto">
            <a:xfrm>
              <a:off x="4870729" y="1664809"/>
              <a:ext cx="395332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Units of velocity &amp; acceleration all same</a:t>
              </a: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4521878" y="1657189"/>
              <a:ext cx="35016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B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31403" y="2865286"/>
            <a:ext cx="4302178" cy="584775"/>
            <a:chOff x="4521878" y="2120238"/>
            <a:chExt cx="4302178" cy="584775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4870730" y="2120238"/>
              <a:ext cx="395332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Units of speed &amp; velocity are same only in MKS system</a:t>
              </a: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4521878" y="2120238"/>
              <a:ext cx="356188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D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3196" y="2865286"/>
            <a:ext cx="3763396" cy="338554"/>
            <a:chOff x="113671" y="2120238"/>
            <a:chExt cx="3763396" cy="338554"/>
          </a:xfrm>
        </p:grpSpPr>
        <p:sp>
          <p:nvSpPr>
            <p:cNvPr id="29" name="TextBox 28"/>
            <p:cNvSpPr txBox="1"/>
            <p:nvPr/>
          </p:nvSpPr>
          <p:spPr bwMode="auto">
            <a:xfrm>
              <a:off x="113671" y="2120238"/>
              <a:ext cx="345910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FF"/>
                  </a:solidFill>
                  <a:latin typeface="Book Antiqua" pitchFamily="18" charset="0"/>
                </a:rPr>
                <a:t>C</a:t>
              </a: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451129" y="2120238"/>
              <a:ext cx="342593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b="1" dirty="0">
                  <a:latin typeface="Book Antiqua" pitchFamily="18" charset="0"/>
                </a:rPr>
                <a:t>Units of speed &amp; velocity are same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8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4" grpId="1" animBg="1"/>
          <p:bldP spid="17" grpId="0"/>
          <p:bldP spid="18" grpId="0" animBg="1"/>
          <p:bldP spid="1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6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 animBg="1"/>
          <p:bldP spid="4" grpId="1" animBg="1"/>
          <p:bldP spid="17" grpId="0"/>
          <p:bldP spid="18" grpId="0" animBg="1"/>
          <p:bldP spid="18" grpId="1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470262" y="387103"/>
            <a:ext cx="6537662" cy="693712"/>
            <a:chOff x="470262" y="387103"/>
            <a:chExt cx="6537662" cy="693712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387103"/>
              <a:ext cx="6234182" cy="693712"/>
              <a:chOff x="762088" y="80261"/>
              <a:chExt cx="7177725" cy="693712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20557"/>
                <a:ext cx="7177725" cy="63064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bus decreases its speed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from 80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to 60 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in 5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s. Find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the acceleration of the bus.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0262" y="404377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199590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73925" y="1181694"/>
            <a:ext cx="1743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speed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956521" y="1181694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80 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956521" y="1934984"/>
            <a:ext cx="14398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22.22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956521" y="1568408"/>
            <a:ext cx="896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80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728860" y="1435890"/>
            <a:ext cx="422591" cy="603591"/>
            <a:chOff x="4179363" y="2642613"/>
            <a:chExt cx="422591" cy="603591"/>
          </a:xfrm>
        </p:grpSpPr>
        <p:sp>
          <p:nvSpPr>
            <p:cNvPr id="14" name="TextBox 13"/>
            <p:cNvSpPr txBox="1"/>
            <p:nvPr/>
          </p:nvSpPr>
          <p:spPr>
            <a:xfrm>
              <a:off x="4271388" y="2642613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79363" y="290765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266128" y="2944408"/>
              <a:ext cx="24906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397160" y="2281539"/>
            <a:ext cx="16372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Final speed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956521" y="2299934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956521" y="3002682"/>
            <a:ext cx="14398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16.66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956521" y="2643414"/>
            <a:ext cx="896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736524" y="2513113"/>
            <a:ext cx="422591" cy="603591"/>
            <a:chOff x="4179363" y="2642613"/>
            <a:chExt cx="422591" cy="603591"/>
          </a:xfrm>
        </p:grpSpPr>
        <p:sp>
          <p:nvSpPr>
            <p:cNvPr id="22" name="TextBox 21"/>
            <p:cNvSpPr txBox="1"/>
            <p:nvPr/>
          </p:nvSpPr>
          <p:spPr>
            <a:xfrm>
              <a:off x="4271388" y="2642613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79363" y="290765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266128" y="2944408"/>
              <a:ext cx="24906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21718" y="3241308"/>
            <a:ext cx="15126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taken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956521" y="3241308"/>
            <a:ext cx="708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22006" y="367639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403648" y="3658496"/>
            <a:ext cx="16573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956521" y="3658496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22006" y="4223883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  <a:endParaRPr lang="en-US" sz="16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</a:effectLst>
              <a:latin typeface="Book Antiqua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80220" y="4205987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53084" y="3968477"/>
            <a:ext cx="618716" cy="656306"/>
            <a:chOff x="4081300" y="2614038"/>
            <a:chExt cx="618716" cy="656306"/>
          </a:xfrm>
        </p:grpSpPr>
        <p:sp>
          <p:nvSpPr>
            <p:cNvPr id="33" name="TextBox 32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 rot="10800000">
            <a:off x="4788025" y="1096831"/>
            <a:ext cx="0" cy="3560517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860032" y="1192921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84168" y="1175025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554248" y="1016149"/>
            <a:ext cx="618716" cy="656306"/>
            <a:chOff x="4081300" y="2614038"/>
            <a:chExt cx="618716" cy="656306"/>
          </a:xfrm>
        </p:grpSpPr>
        <p:sp>
          <p:nvSpPr>
            <p:cNvPr id="41" name="TextBox 40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6276950" y="1714894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558588" y="1563638"/>
            <a:ext cx="1324336" cy="656306"/>
            <a:chOff x="4354320" y="2614038"/>
            <a:chExt cx="1324336" cy="656306"/>
          </a:xfrm>
        </p:grpSpPr>
        <p:sp>
          <p:nvSpPr>
            <p:cNvPr id="46" name="TextBox 45"/>
            <p:cNvSpPr txBox="1"/>
            <p:nvPr/>
          </p:nvSpPr>
          <p:spPr>
            <a:xfrm>
              <a:off x="4354320" y="2614038"/>
              <a:ext cx="1324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16.66 – 22.22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16036" y="2931790"/>
              <a:ext cx="80090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421547" y="2942191"/>
              <a:ext cx="118988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6276950" y="2161345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24128" y="2161188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58476" y="2161188"/>
            <a:ext cx="287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69174" y="2161188"/>
            <a:ext cx="12811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- 1.112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860032" y="2588494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452493" y="2504656"/>
            <a:ext cx="3584003" cy="1257872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acceleration of the bus is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 </a:t>
            </a:r>
          </a:p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- 1.112 m 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–2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.</a:t>
            </a:r>
            <a:endParaRPr lang="en-IN" sz="1600" baseline="30000" dirty="0" smtClean="0">
              <a:solidFill>
                <a:prstClr val="black"/>
              </a:solidFill>
              <a:latin typeface="Book Antiqua" pitchFamily="18" charset="0"/>
            </a:endParaRPr>
          </a:p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he negative sign indicates that the velocity of bus is decreasing.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051883" y="1568408"/>
            <a:ext cx="647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072350" y="2602846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3806770" y="1770022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47819" y="179648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9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3337063" y="1640228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163071" y="14268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40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3824631" y="2846818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965680" y="2873280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3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3354924" y="2717024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180932" y="250366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1</a:t>
            </a: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0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7" grpId="0"/>
      <p:bldP spid="18" grpId="0"/>
      <p:bldP spid="19" grpId="0"/>
      <p:bldP spid="20" grpId="0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  <p:bldP spid="37" grpId="0" animBg="1"/>
      <p:bldP spid="39" grpId="0"/>
      <p:bldP spid="44" grpId="0"/>
      <p:bldP spid="49" grpId="0"/>
      <p:bldP spid="50" grpId="0"/>
      <p:bldP spid="51" grpId="0"/>
      <p:bldP spid="52" grpId="0"/>
      <p:bldP spid="53" grpId="0" animBg="1"/>
      <p:bldP spid="54" grpId="0" animBg="1"/>
      <p:bldP spid="38" grpId="0"/>
      <p:bldP spid="55" grpId="0"/>
      <p:bldP spid="57" grpId="0"/>
      <p:bldP spid="59" grpId="0"/>
      <p:bldP spid="65" grpId="0"/>
      <p:bldP spid="6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22006" y="1237690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93184" y="1219794"/>
            <a:ext cx="1699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speed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84211" y="1219794"/>
            <a:ext cx="1290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20450" y="1563638"/>
            <a:ext cx="16803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Final speed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084211" y="1582033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084211" y="2284781"/>
            <a:ext cx="14398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11.11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084211" y="1915988"/>
            <a:ext cx="896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40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64214" y="1785687"/>
            <a:ext cx="422591" cy="603591"/>
            <a:chOff x="4179363" y="2642613"/>
            <a:chExt cx="422591" cy="603591"/>
          </a:xfrm>
        </p:grpSpPr>
        <p:sp>
          <p:nvSpPr>
            <p:cNvPr id="22" name="TextBox 21"/>
            <p:cNvSpPr txBox="1"/>
            <p:nvPr/>
          </p:nvSpPr>
          <p:spPr>
            <a:xfrm>
              <a:off x="4271388" y="2642613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79363" y="290765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266128" y="2944408"/>
              <a:ext cx="24906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05022" y="2523407"/>
            <a:ext cx="15957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taken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084211" y="2523407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 min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22006" y="345374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495424" y="3435846"/>
            <a:ext cx="16573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080936" y="3435846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?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22006" y="3972658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  <a:endParaRPr lang="en-US" sz="1600" b="1" dirty="0">
              <a:solidFill>
                <a:srgbClr val="C00000"/>
              </a:solidFill>
              <a:effectLst>
                <a:innerShdw blurRad="114300">
                  <a:prstClr val="black"/>
                </a:innerShdw>
              </a:effectLst>
              <a:latin typeface="Book Antiqua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80220" y="3954762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153084" y="3795886"/>
            <a:ext cx="618716" cy="656306"/>
            <a:chOff x="4081300" y="2614038"/>
            <a:chExt cx="618716" cy="656306"/>
          </a:xfrm>
        </p:grpSpPr>
        <p:sp>
          <p:nvSpPr>
            <p:cNvPr id="33" name="TextBox 32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 rot="10800000">
            <a:off x="5076056" y="1203598"/>
            <a:ext cx="0" cy="323683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148064" y="1323220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54644" y="1305324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724724" y="1146448"/>
            <a:ext cx="618716" cy="656306"/>
            <a:chOff x="4081300" y="2614038"/>
            <a:chExt cx="618716" cy="656306"/>
          </a:xfrm>
        </p:grpSpPr>
        <p:sp>
          <p:nvSpPr>
            <p:cNvPr id="41" name="TextBox 40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6450602" y="1850676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732240" y="1699420"/>
            <a:ext cx="994994" cy="656306"/>
            <a:chOff x="4518991" y="2614038"/>
            <a:chExt cx="994994" cy="656306"/>
          </a:xfrm>
        </p:grpSpPr>
        <p:sp>
          <p:nvSpPr>
            <p:cNvPr id="46" name="TextBox 45"/>
            <p:cNvSpPr txBox="1"/>
            <p:nvPr/>
          </p:nvSpPr>
          <p:spPr>
            <a:xfrm>
              <a:off x="4518991" y="2614038"/>
              <a:ext cx="99499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11.11 – 0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15622" y="2931790"/>
              <a:ext cx="6017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600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610136" y="2942191"/>
              <a:ext cx="81270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6450602" y="2885617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20296" y="2885460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54644" y="2885460"/>
            <a:ext cx="287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43460" y="2885460"/>
            <a:ext cx="1263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0.0185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28935" y="4446095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63245" y="4429350"/>
            <a:ext cx="2884031" cy="56093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acceleration of the train is 0.0185 m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200040" y="1875420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0262" y="314235"/>
            <a:ext cx="6759475" cy="839391"/>
            <a:chOff x="470262" y="314235"/>
            <a:chExt cx="6759475" cy="839391"/>
          </a:xfrm>
        </p:grpSpPr>
        <p:grpSp>
          <p:nvGrpSpPr>
            <p:cNvPr id="56" name="Group 55"/>
            <p:cNvGrpSpPr/>
            <p:nvPr/>
          </p:nvGrpSpPr>
          <p:grpSpPr>
            <a:xfrm>
              <a:off x="773742" y="314235"/>
              <a:ext cx="6455995" cy="839391"/>
              <a:chOff x="762088" y="7393"/>
              <a:chExt cx="7177725" cy="839391"/>
            </a:xfrm>
          </p:grpSpPr>
          <p:sp>
            <p:nvSpPr>
              <p:cNvPr id="57" name="TextBox 56"/>
              <p:cNvSpPr txBox="1">
                <a:spLocks noChangeArrowheads="1"/>
              </p:cNvSpPr>
              <p:nvPr/>
            </p:nvSpPr>
            <p:spPr bwMode="auto">
              <a:xfrm>
                <a:off x="762088" y="7393"/>
                <a:ext cx="7177725" cy="83939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58" name="TextBox 57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train starting from a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railway station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and moving with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uniform acceleration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attains a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speed 40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in 10 minutes. Find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its acceleration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470262" y="398044"/>
              <a:ext cx="640080" cy="640080"/>
              <a:chOff x="4953000" y="3718491"/>
              <a:chExt cx="640080" cy="640080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3088094" y="2809260"/>
            <a:ext cx="12442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10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60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3083186" y="3086288"/>
            <a:ext cx="8627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600s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704555" y="2287910"/>
            <a:ext cx="747765" cy="656306"/>
            <a:chOff x="4354320" y="2614038"/>
            <a:chExt cx="1324336" cy="656306"/>
          </a:xfrm>
        </p:grpSpPr>
        <p:sp>
          <p:nvSpPr>
            <p:cNvPr id="66" name="TextBox 65"/>
            <p:cNvSpPr txBox="1"/>
            <p:nvPr/>
          </p:nvSpPr>
          <p:spPr>
            <a:xfrm>
              <a:off x="4354320" y="2614038"/>
              <a:ext cx="1324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11.11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85178" y="2931790"/>
              <a:ext cx="106262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600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610137" y="2942191"/>
              <a:ext cx="812704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457656" y="2432779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3950979" y="2120449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092028" y="214691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9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3481272" y="1990655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307280" y="177729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2</a:t>
            </a: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0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5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7" grpId="0"/>
      <p:bldP spid="18" grpId="0"/>
      <p:bldP spid="19" grpId="0"/>
      <p:bldP spid="20" grpId="0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  <p:bldP spid="37" grpId="0" animBg="1"/>
      <p:bldP spid="39" grpId="0"/>
      <p:bldP spid="44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/>
      <p:bldP spid="63" grpId="0"/>
      <p:bldP spid="64" grpId="0"/>
      <p:bldP spid="69" grpId="0"/>
      <p:bldP spid="70" grpId="0"/>
      <p:bldP spid="7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Uniform and non uniform Acceleration </a:t>
            </a: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6319" y="308743"/>
            <a:ext cx="606498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 sz="2000">
                <a:ln w="9000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dirty="0"/>
              <a:t>UNIFORM AND NON-UNIFORM ACCELERATION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39166" y="4692342"/>
            <a:ext cx="4572000" cy="869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Flowchart: Connector 14"/>
          <p:cNvSpPr/>
          <p:nvPr/>
        </p:nvSpPr>
        <p:spPr>
          <a:xfrm>
            <a:off x="4011302" y="4658586"/>
            <a:ext cx="106809" cy="80107"/>
          </a:xfrm>
          <a:prstGeom prst="flowChartConnector">
            <a:avLst/>
          </a:prstGeom>
          <a:solidFill>
            <a:srgbClr val="D600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pic>
        <p:nvPicPr>
          <p:cNvPr id="59394" name="Picture 2" descr="D:\sonal\PPT_2012-12\EM\IX STD\Physics\Ch. 10\Images\bu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4095750"/>
            <a:ext cx="1619250" cy="585788"/>
          </a:xfrm>
          <a:prstGeom prst="rect">
            <a:avLst/>
          </a:prstGeom>
          <a:noFill/>
        </p:spPr>
      </p:pic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096054"/>
              </p:ext>
            </p:extLst>
          </p:nvPr>
        </p:nvGraphicFramePr>
        <p:xfrm>
          <a:off x="5791200" y="3028950"/>
          <a:ext cx="2674754" cy="7863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8220"/>
                <a:gridCol w="1426534"/>
              </a:tblGrid>
              <a:tr h="3931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solidFill>
                      <a:srgbClr val="66FFFF"/>
                    </a:solidFill>
                  </a:tcPr>
                </a:tc>
              </a:tr>
              <a:tr h="393158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199176" y="3035064"/>
            <a:ext cx="110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i="1" dirty="0" smtClean="0">
                <a:latin typeface="+mj-lt"/>
              </a:rPr>
              <a:t>Velocity</a:t>
            </a:r>
            <a:endParaRPr lang="en-US" sz="2000" b="1" i="1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60842" y="3035064"/>
            <a:ext cx="8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i="1" dirty="0" smtClean="0">
                <a:latin typeface="+mj-lt"/>
              </a:rPr>
              <a:t>Time</a:t>
            </a:r>
            <a:endParaRPr lang="en-US" sz="2000" b="1" i="1" dirty="0"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70306" y="3426949"/>
            <a:ext cx="120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0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40152" y="3426949"/>
            <a:ext cx="8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0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70306" y="3435809"/>
            <a:ext cx="120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8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40152" y="3435809"/>
            <a:ext cx="8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5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70306" y="3435809"/>
            <a:ext cx="120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16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40152" y="3435809"/>
            <a:ext cx="8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10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070306" y="3435809"/>
            <a:ext cx="120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56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40152" y="3435809"/>
            <a:ext cx="87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914400" algn="l"/>
                <a:tab pos="1257300" algn="l"/>
              </a:tabLst>
            </a:pPr>
            <a:r>
              <a:rPr lang="en-US" sz="2000" b="1" dirty="0" smtClean="0">
                <a:solidFill>
                  <a:srgbClr val="6600CC"/>
                </a:solidFill>
                <a:latin typeface="+mj-lt"/>
              </a:rPr>
              <a:t>35</a:t>
            </a:r>
            <a:endParaRPr lang="en-US" sz="2000" b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398796" y="1166233"/>
            <a:ext cx="50260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6600CC"/>
                </a:solidFill>
                <a:latin typeface="+mj-lt"/>
              </a:rPr>
              <a:t>If there are equal changes in velocity of body in equal intervals of time, then it possesses uniform acceleration.</a:t>
            </a:r>
            <a:endParaRPr lang="en-US" sz="2000" i="1" dirty="0">
              <a:solidFill>
                <a:srgbClr val="6600CC"/>
              </a:solidFill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06304" y="790949"/>
            <a:ext cx="3954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i="1" dirty="0" smtClean="0">
                <a:solidFill>
                  <a:srgbClr val="C0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+mj-lt"/>
              </a:rPr>
              <a:t>UNIFORM ACCELERATION</a:t>
            </a:r>
            <a:endParaRPr lang="en-US" sz="2200" b="1" i="1" dirty="0">
              <a:solidFill>
                <a:srgbClr val="C0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+mj-lt"/>
            </a:endParaRPr>
          </a:p>
        </p:txBody>
      </p:sp>
      <p:sp>
        <p:nvSpPr>
          <p:cNvPr id="79" name="Flowchart: Connector 78"/>
          <p:cNvSpPr/>
          <p:nvPr/>
        </p:nvSpPr>
        <p:spPr>
          <a:xfrm>
            <a:off x="5444964" y="4644983"/>
            <a:ext cx="106809" cy="80107"/>
          </a:xfrm>
          <a:prstGeom prst="flowChartConnector">
            <a:avLst/>
          </a:prstGeom>
          <a:solidFill>
            <a:srgbClr val="D600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80" name="Flowchart: Connector 79"/>
          <p:cNvSpPr/>
          <p:nvPr/>
        </p:nvSpPr>
        <p:spPr>
          <a:xfrm>
            <a:off x="7677179" y="4655373"/>
            <a:ext cx="106809" cy="80107"/>
          </a:xfrm>
          <a:prstGeom prst="flowChartConnector">
            <a:avLst/>
          </a:prstGeom>
          <a:solidFill>
            <a:srgbClr val="D600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81" name="Flowchart: Connector 80"/>
          <p:cNvSpPr/>
          <p:nvPr/>
        </p:nvSpPr>
        <p:spPr>
          <a:xfrm>
            <a:off x="8524917" y="4658430"/>
            <a:ext cx="106809" cy="80107"/>
          </a:xfrm>
          <a:prstGeom prst="flowChartConnector">
            <a:avLst/>
          </a:prstGeom>
          <a:solidFill>
            <a:srgbClr val="D600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48387"/>
              </p:ext>
            </p:extLst>
          </p:nvPr>
        </p:nvGraphicFramePr>
        <p:xfrm>
          <a:off x="541331" y="836517"/>
          <a:ext cx="2440698" cy="3279326"/>
        </p:xfrm>
        <a:graphic>
          <a:graphicData uri="http://schemas.openxmlformats.org/drawingml/2006/table">
            <a:tbl>
              <a:tblPr/>
              <a:tblGrid>
                <a:gridCol w="1061841"/>
                <a:gridCol w="1378857"/>
              </a:tblGrid>
              <a:tr h="5143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535622" y="801139"/>
            <a:ext cx="100584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800"/>
              </a:lnSpc>
              <a:buClr>
                <a:srgbClr val="FF0000"/>
              </a:buClr>
              <a:defRPr sz="1600" b="1" i="1">
                <a:latin typeface="+mj-lt"/>
              </a:defRPr>
            </a:lvl1pPr>
          </a:lstStyle>
          <a:p>
            <a:r>
              <a:rPr lang="en-US" dirty="0">
                <a:solidFill>
                  <a:srgbClr val="CC0066"/>
                </a:solidFill>
              </a:rPr>
              <a:t>Time in </a:t>
            </a:r>
          </a:p>
          <a:p>
            <a:r>
              <a:rPr lang="en-US" dirty="0">
                <a:solidFill>
                  <a:srgbClr val="CC0066"/>
                </a:solidFill>
              </a:rPr>
              <a:t>second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10250" y="1359617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0</a:t>
            </a:r>
            <a:endParaRPr lang="en-US" sz="1600" b="1" dirty="0">
              <a:latin typeface="+mj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10250" y="1702517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5</a:t>
            </a:r>
            <a:endParaRPr lang="en-US" sz="1600" b="1" dirty="0"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10250" y="2067188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10</a:t>
            </a:r>
            <a:endParaRPr lang="en-US" sz="1600" b="1" dirty="0">
              <a:latin typeface="+mj-lt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10250" y="2410088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15</a:t>
            </a:r>
            <a:endParaRPr lang="en-US" sz="1600" b="1" dirty="0">
              <a:latin typeface="+mj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10250" y="2752988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20</a:t>
            </a:r>
            <a:endParaRPr lang="en-US" sz="1600" b="1" dirty="0"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10250" y="3131267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25</a:t>
            </a:r>
            <a:endParaRPr lang="en-US" sz="1600" b="1" dirty="0"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612900" y="833796"/>
            <a:ext cx="13716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buClr>
                <a:srgbClr val="FF0000"/>
              </a:buClr>
            </a:pPr>
            <a:r>
              <a:rPr lang="en-US" sz="1600" b="1" i="1" dirty="0" smtClean="0">
                <a:solidFill>
                  <a:srgbClr val="CC0066"/>
                </a:solidFill>
                <a:latin typeface="+mj-lt"/>
              </a:rPr>
              <a:t>Velocity in m/sec.</a:t>
            </a:r>
            <a:endParaRPr lang="en-US" sz="1600" b="1" i="1" dirty="0">
              <a:solidFill>
                <a:srgbClr val="CC0066"/>
              </a:solidFill>
              <a:latin typeface="+mj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79712" y="1359617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0</a:t>
            </a:r>
            <a:endParaRPr lang="en-US" sz="1600" b="1" i="1" dirty="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979712" y="1702517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8</a:t>
            </a:r>
            <a:endParaRPr lang="en-US" sz="1600" b="1" i="1" dirty="0"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79712" y="2067188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16</a:t>
            </a:r>
            <a:endParaRPr lang="en-US" sz="1600" b="1" i="1" dirty="0">
              <a:latin typeface="+mj-l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979712" y="2410088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24</a:t>
            </a:r>
            <a:endParaRPr lang="en-US" sz="1600" b="1" i="1" dirty="0">
              <a:latin typeface="+mj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979712" y="2752988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32</a:t>
            </a:r>
            <a:endParaRPr lang="en-US" sz="1600" b="1" i="1" dirty="0">
              <a:latin typeface="+mj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979712" y="3131267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40</a:t>
            </a:r>
            <a:endParaRPr lang="en-US" sz="1600" b="1" i="1" dirty="0"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10250" y="3457839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30</a:t>
            </a:r>
            <a:endParaRPr lang="en-US" sz="1600" b="1" dirty="0"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979712" y="3457839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48</a:t>
            </a:r>
            <a:endParaRPr lang="en-US" sz="1600" b="1" i="1" dirty="0"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10250" y="3795296"/>
            <a:ext cx="46923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35</a:t>
            </a:r>
            <a:endParaRPr lang="en-US" sz="1600" b="1" dirty="0">
              <a:latin typeface="+mj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979712" y="3795296"/>
            <a:ext cx="39730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atin typeface="+mj-lt"/>
              </a:rPr>
              <a:t>56</a:t>
            </a:r>
            <a:endParaRPr lang="en-US" sz="1600" b="1" i="1" dirty="0">
              <a:latin typeface="+mj-lt"/>
            </a:endParaRPr>
          </a:p>
        </p:txBody>
      </p:sp>
      <p:sp>
        <p:nvSpPr>
          <p:cNvPr id="41" name="Curved Left Arrow 40"/>
          <p:cNvSpPr/>
          <p:nvPr/>
        </p:nvSpPr>
        <p:spPr>
          <a:xfrm>
            <a:off x="1025524" y="1504949"/>
            <a:ext cx="243566" cy="397669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2" name="Curved Left Arrow 41"/>
          <p:cNvSpPr/>
          <p:nvPr/>
        </p:nvSpPr>
        <p:spPr>
          <a:xfrm>
            <a:off x="1023143" y="187166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0" name="Curved Left Arrow 59"/>
          <p:cNvSpPr/>
          <p:nvPr/>
        </p:nvSpPr>
        <p:spPr>
          <a:xfrm>
            <a:off x="1023143" y="219551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1" name="Curved Left Arrow 60"/>
          <p:cNvSpPr/>
          <p:nvPr/>
        </p:nvSpPr>
        <p:spPr>
          <a:xfrm>
            <a:off x="1023143" y="255111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2" name="Curved Left Arrow 61"/>
          <p:cNvSpPr/>
          <p:nvPr/>
        </p:nvSpPr>
        <p:spPr>
          <a:xfrm>
            <a:off x="1023143" y="290036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3" name="Curved Left Arrow 62"/>
          <p:cNvSpPr/>
          <p:nvPr/>
        </p:nvSpPr>
        <p:spPr>
          <a:xfrm>
            <a:off x="1023143" y="324326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4" name="Curved Left Arrow 63"/>
          <p:cNvSpPr/>
          <p:nvPr/>
        </p:nvSpPr>
        <p:spPr>
          <a:xfrm>
            <a:off x="1023143" y="359251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11262" y="1443038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206499" y="1775996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06499" y="2095083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06499" y="243322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06499" y="273802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06499" y="311267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206499" y="346192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5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76" name="Curved Left Arrow 75"/>
          <p:cNvSpPr/>
          <p:nvPr/>
        </p:nvSpPr>
        <p:spPr>
          <a:xfrm>
            <a:off x="2414141" y="1504949"/>
            <a:ext cx="243566" cy="397669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7" name="Curved Left Arrow 76"/>
          <p:cNvSpPr/>
          <p:nvPr/>
        </p:nvSpPr>
        <p:spPr>
          <a:xfrm>
            <a:off x="2411760" y="187166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8" name="Curved Left Arrow 77"/>
          <p:cNvSpPr/>
          <p:nvPr/>
        </p:nvSpPr>
        <p:spPr>
          <a:xfrm>
            <a:off x="2411760" y="219551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82" name="Curved Left Arrow 81"/>
          <p:cNvSpPr/>
          <p:nvPr/>
        </p:nvSpPr>
        <p:spPr>
          <a:xfrm>
            <a:off x="2411760" y="255111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83" name="Curved Left Arrow 82"/>
          <p:cNvSpPr/>
          <p:nvPr/>
        </p:nvSpPr>
        <p:spPr>
          <a:xfrm>
            <a:off x="2411760" y="290036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84" name="Curved Left Arrow 83"/>
          <p:cNvSpPr/>
          <p:nvPr/>
        </p:nvSpPr>
        <p:spPr>
          <a:xfrm>
            <a:off x="2411760" y="324326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85" name="Curved Left Arrow 84"/>
          <p:cNvSpPr/>
          <p:nvPr/>
        </p:nvSpPr>
        <p:spPr>
          <a:xfrm>
            <a:off x="2411760" y="3592513"/>
            <a:ext cx="243566" cy="407193"/>
          </a:xfrm>
          <a:prstGeom prst="curvedLeftArrow">
            <a:avLst/>
          </a:prstGeom>
          <a:solidFill>
            <a:srgbClr val="CC0066"/>
          </a:solidFill>
          <a:ln w="3175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35250" y="1443038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630487" y="1775996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630487" y="2095083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630487" y="243322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630487" y="273802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2454405" y="2069435"/>
            <a:ext cx="1946233" cy="646331"/>
            <a:chOff x="3027384" y="-638071"/>
            <a:chExt cx="1946233" cy="646331"/>
          </a:xfrm>
        </p:grpSpPr>
        <p:sp>
          <p:nvSpPr>
            <p:cNvPr id="73" name="Rounded Rectangular Callout 72"/>
            <p:cNvSpPr/>
            <p:nvPr/>
          </p:nvSpPr>
          <p:spPr>
            <a:xfrm>
              <a:off x="3027384" y="-620072"/>
              <a:ext cx="1946233" cy="610332"/>
            </a:xfrm>
            <a:prstGeom prst="wedgeRoundRectCallout">
              <a:avLst>
                <a:gd name="adj1" fmla="val -96871"/>
                <a:gd name="adj2" fmla="val 40815"/>
                <a:gd name="adj3" fmla="val 16667"/>
              </a:avLst>
            </a:prstGeom>
            <a:solidFill>
              <a:srgbClr val="CCFFFF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88823" y="-638071"/>
              <a:ext cx="183015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So, there is equal intervals of time</a:t>
              </a:r>
              <a:endParaRPr lang="en-US" b="1" dirty="0">
                <a:latin typeface="+mj-lt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2630487" y="311267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30487" y="3461921"/>
            <a:ext cx="34607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+mj-lt"/>
              </a:rPr>
              <a:t>8</a:t>
            </a:r>
            <a:endParaRPr lang="en-US" sz="1600" b="1" dirty="0">
              <a:solidFill>
                <a:srgbClr val="0000FF"/>
              </a:solidFill>
              <a:latin typeface="+mj-lt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3515326" y="2231286"/>
            <a:ext cx="1929638" cy="680141"/>
            <a:chOff x="3077602" y="-1157156"/>
            <a:chExt cx="1929638" cy="680141"/>
          </a:xfrm>
        </p:grpSpPr>
        <p:sp>
          <p:nvSpPr>
            <p:cNvPr id="94" name="Rounded Rectangular Callout 93"/>
            <p:cNvSpPr/>
            <p:nvPr/>
          </p:nvSpPr>
          <p:spPr>
            <a:xfrm>
              <a:off x="3077602" y="-1157156"/>
              <a:ext cx="1929638" cy="680141"/>
            </a:xfrm>
            <a:prstGeom prst="wedgeRoundRectCallout">
              <a:avLst>
                <a:gd name="adj1" fmla="val -82041"/>
                <a:gd name="adj2" fmla="val 49896"/>
                <a:gd name="adj3" fmla="val 16667"/>
              </a:avLst>
            </a:prstGeom>
            <a:solidFill>
              <a:srgbClr val="CCFFFF"/>
            </a:solidFill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96358" y="-1137240"/>
              <a:ext cx="1889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Equal changes in velocity (8 m/s)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823808" y="2604846"/>
            <a:ext cx="2665281" cy="686984"/>
            <a:chOff x="2623557" y="-1296843"/>
            <a:chExt cx="2665281" cy="686984"/>
          </a:xfrm>
        </p:grpSpPr>
        <p:sp>
          <p:nvSpPr>
            <p:cNvPr id="97" name="Rounded Rectangular Callout 96"/>
            <p:cNvSpPr/>
            <p:nvPr/>
          </p:nvSpPr>
          <p:spPr>
            <a:xfrm>
              <a:off x="2630848" y="-1296843"/>
              <a:ext cx="2650698" cy="686984"/>
            </a:xfrm>
            <a:prstGeom prst="wedgeRoundRectCallout">
              <a:avLst>
                <a:gd name="adj1" fmla="val 55423"/>
                <a:gd name="adj2" fmla="val 150068"/>
                <a:gd name="adj3" fmla="val 16667"/>
              </a:avLst>
            </a:prstGeom>
            <a:solidFill>
              <a:srgbClr val="CCFFFF"/>
            </a:solidFill>
            <a:ln w="1905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623557" y="-1276516"/>
              <a:ext cx="266528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So the van is moving with uniform acceleration 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386523" y="2483299"/>
            <a:ext cx="1844985" cy="686984"/>
            <a:chOff x="3021302" y="-1038736"/>
            <a:chExt cx="1844985" cy="686984"/>
          </a:xfrm>
        </p:grpSpPr>
        <p:sp>
          <p:nvSpPr>
            <p:cNvPr id="100" name="Rounded Rectangular Callout 99"/>
            <p:cNvSpPr/>
            <p:nvPr/>
          </p:nvSpPr>
          <p:spPr>
            <a:xfrm>
              <a:off x="3021302" y="-1038736"/>
              <a:ext cx="1810462" cy="686984"/>
            </a:xfrm>
            <a:prstGeom prst="wedgeRoundRectCallout">
              <a:avLst>
                <a:gd name="adj1" fmla="val -66688"/>
                <a:gd name="adj2" fmla="val 130803"/>
                <a:gd name="adj3" fmla="val 16667"/>
              </a:avLst>
            </a:prstGeom>
            <a:solidFill>
              <a:srgbClr val="CCFF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45864" y="-1020552"/>
              <a:ext cx="18204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To start with the van is at rest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568517" y="2981880"/>
            <a:ext cx="1810463" cy="686984"/>
            <a:chOff x="3093497" y="-1017612"/>
            <a:chExt cx="1810463" cy="686984"/>
          </a:xfrm>
        </p:grpSpPr>
        <p:sp>
          <p:nvSpPr>
            <p:cNvPr id="103" name="Rounded Rectangular Callout 102"/>
            <p:cNvSpPr/>
            <p:nvPr/>
          </p:nvSpPr>
          <p:spPr>
            <a:xfrm>
              <a:off x="3093497" y="-1017612"/>
              <a:ext cx="1810463" cy="686984"/>
            </a:xfrm>
            <a:prstGeom prst="wedgeRoundRectCallout">
              <a:avLst>
                <a:gd name="adj1" fmla="val -84630"/>
                <a:gd name="adj2" fmla="val 108035"/>
                <a:gd name="adj3" fmla="val 16667"/>
              </a:avLst>
            </a:prstGeom>
            <a:solidFill>
              <a:srgbClr val="CCFF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171263" y="-997285"/>
              <a:ext cx="16549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At zero time, velocity is zero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186111" y="2244806"/>
            <a:ext cx="1991508" cy="686984"/>
            <a:chOff x="3002974" y="-997388"/>
            <a:chExt cx="1991508" cy="686984"/>
          </a:xfrm>
        </p:grpSpPr>
        <p:sp>
          <p:nvSpPr>
            <p:cNvPr id="106" name="Rounded Rectangular Callout 105"/>
            <p:cNvSpPr/>
            <p:nvPr/>
          </p:nvSpPr>
          <p:spPr>
            <a:xfrm>
              <a:off x="3002974" y="-997388"/>
              <a:ext cx="1991508" cy="686984"/>
            </a:xfrm>
            <a:prstGeom prst="wedgeRoundRectCallout">
              <a:avLst>
                <a:gd name="adj1" fmla="val -87516"/>
                <a:gd name="adj2" fmla="val 81643"/>
                <a:gd name="adj3" fmla="val 16667"/>
              </a:avLst>
            </a:prstGeom>
            <a:solidFill>
              <a:srgbClr val="CCFF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019344" y="-973324"/>
              <a:ext cx="19587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At 5 seconds, velocity is 8 m/sec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173620" y="1787214"/>
            <a:ext cx="2190659" cy="755682"/>
            <a:chOff x="2903399" y="-1049021"/>
            <a:chExt cx="2190659" cy="755682"/>
          </a:xfrm>
        </p:grpSpPr>
        <p:sp>
          <p:nvSpPr>
            <p:cNvPr id="109" name="Rounded Rectangular Callout 108"/>
            <p:cNvSpPr/>
            <p:nvPr/>
          </p:nvSpPr>
          <p:spPr>
            <a:xfrm>
              <a:off x="2903399" y="-1049021"/>
              <a:ext cx="2190659" cy="755682"/>
            </a:xfrm>
            <a:prstGeom prst="wedgeRoundRectCallout">
              <a:avLst>
                <a:gd name="adj1" fmla="val -38413"/>
                <a:gd name="adj2" fmla="val 166296"/>
                <a:gd name="adj3" fmla="val 16667"/>
              </a:avLst>
            </a:prstGeom>
            <a:solidFill>
              <a:srgbClr val="CCFF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921388" y="-1006888"/>
              <a:ext cx="21546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At 10 seconds, velocity is 16 m/sec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341781" y="2100790"/>
            <a:ext cx="2190659" cy="686984"/>
            <a:chOff x="2858388" y="-1124389"/>
            <a:chExt cx="2190659" cy="686984"/>
          </a:xfrm>
        </p:grpSpPr>
        <p:sp>
          <p:nvSpPr>
            <p:cNvPr id="112" name="Rounded Rectangular Callout 111"/>
            <p:cNvSpPr/>
            <p:nvPr/>
          </p:nvSpPr>
          <p:spPr>
            <a:xfrm>
              <a:off x="2858388" y="-1124389"/>
              <a:ext cx="2190659" cy="686984"/>
            </a:xfrm>
            <a:prstGeom prst="wedgeRoundRectCallout">
              <a:avLst>
                <a:gd name="adj1" fmla="val -46097"/>
                <a:gd name="adj2" fmla="val 153571"/>
                <a:gd name="adj3" fmla="val 16667"/>
              </a:avLst>
            </a:prstGeom>
            <a:solidFill>
              <a:srgbClr val="CCFFFF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885955" y="-1103626"/>
              <a:ext cx="215464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At 35 seconds, velocity is 56 m/sec</a:t>
              </a:r>
              <a:endParaRPr lang="en-US" b="1" i="1" dirty="0">
                <a:latin typeface="+mj-lt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756942" y="1315667"/>
            <a:ext cx="2111530" cy="801223"/>
            <a:chOff x="2761419" y="-1008062"/>
            <a:chExt cx="2111530" cy="801223"/>
          </a:xfrm>
        </p:grpSpPr>
        <p:sp>
          <p:nvSpPr>
            <p:cNvPr id="115" name="Rounded Rectangular Callout 114"/>
            <p:cNvSpPr/>
            <p:nvPr/>
          </p:nvSpPr>
          <p:spPr>
            <a:xfrm>
              <a:off x="2761419" y="-1008062"/>
              <a:ext cx="2111530" cy="801223"/>
            </a:xfrm>
            <a:prstGeom prst="wedgeRoundRectCallout">
              <a:avLst>
                <a:gd name="adj1" fmla="val -106541"/>
                <a:gd name="adj2" fmla="val -10990"/>
                <a:gd name="adj3" fmla="val 16667"/>
              </a:avLst>
            </a:prstGeom>
            <a:solidFill>
              <a:srgbClr val="CCFFFF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2774355" y="-993627"/>
              <a:ext cx="2094825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b="1" i="1" dirty="0" smtClean="0">
                  <a:latin typeface="+mj-lt"/>
                </a:rPr>
                <a:t>The difference between two instance of time is 5 seconds</a:t>
              </a:r>
              <a:endParaRPr lang="en-US" sz="1600" b="1" i="1" dirty="0">
                <a:latin typeface="+mj-l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589343" y="1366539"/>
            <a:ext cx="2290765" cy="923330"/>
            <a:chOff x="2731732" y="-975991"/>
            <a:chExt cx="2290765" cy="923330"/>
          </a:xfrm>
        </p:grpSpPr>
        <p:sp>
          <p:nvSpPr>
            <p:cNvPr id="118" name="Rounded Rectangular Callout 117"/>
            <p:cNvSpPr/>
            <p:nvPr/>
          </p:nvSpPr>
          <p:spPr>
            <a:xfrm>
              <a:off x="2731732" y="-940299"/>
              <a:ext cx="2290765" cy="851947"/>
            </a:xfrm>
            <a:prstGeom prst="wedgeRoundRectCallout">
              <a:avLst>
                <a:gd name="adj1" fmla="val -84802"/>
                <a:gd name="adj2" fmla="val -11926"/>
                <a:gd name="adj3" fmla="val 16667"/>
              </a:avLst>
            </a:prstGeom>
            <a:solidFill>
              <a:srgbClr val="CCFFFF"/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829702" y="-975991"/>
              <a:ext cx="209482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>
                  <a:latin typeface="+mj-lt"/>
                </a:rPr>
                <a:t>The change in velocity in the time interval is constant. </a:t>
              </a:r>
              <a:endParaRPr lang="en-US" b="1" i="1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-4.50867E-6 L 0.08403 -4.50867E-6 L 0.15556 -4.50867E-6 L 0.20955 -4.50867E-6 " pathEditMode="relative" ptsTypes="AAAA">
                                      <p:cBhvr>
                                        <p:cTn id="99" dur="3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55 -1.11111E-6 L 0.29566 -1.11111E-6 L 0.34705 -1.11111E-6 " pathEditMode="relative" ptsTypes="AAA">
                                      <p:cBhvr>
                                        <p:cTn id="148" dur="3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05 4.16185E-6 L 0.49618 0.00023 " pathEditMode="relative" rAng="0" ptsTypes="AA">
                                      <p:cBhvr>
                                        <p:cTn id="247" dur="3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1000"/>
                            </p:stCondLst>
                            <p:childTnLst>
                              <p:par>
                                <p:cTn id="3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2000"/>
                            </p:stCondLst>
                            <p:childTnLst>
                              <p:par>
                                <p:cTn id="3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4000"/>
                            </p:stCondLst>
                            <p:childTnLst>
                              <p:par>
                                <p:cTn id="3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2000"/>
                            </p:stCondLst>
                            <p:childTnLst>
                              <p:par>
                                <p:cTn id="4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000"/>
                            </p:stCondLst>
                            <p:childTnLst>
                              <p:par>
                                <p:cTn id="4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4000"/>
                            </p:stCondLst>
                            <p:childTnLst>
                              <p:par>
                                <p:cTn id="4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0"/>
                            </p:stCondLst>
                            <p:childTnLst>
                              <p:par>
                                <p:cTn id="4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43" grpId="0"/>
      <p:bldP spid="3" grpId="0"/>
      <p:bldP spid="45" grpId="0"/>
      <p:bldP spid="45" grpId="1"/>
      <p:bldP spid="46" grpId="0"/>
      <p:bldP spid="46" grpId="1"/>
      <p:bldP spid="48" grpId="0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79" grpId="0" animBg="1"/>
      <p:bldP spid="80" grpId="0" animBg="1"/>
      <p:bldP spid="81" grpId="0" animBg="1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41" grpId="0" animBg="1"/>
      <p:bldP spid="42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  <p:bldP spid="82" grpId="0" animBg="1"/>
      <p:bldP spid="83" grpId="0" animBg="1"/>
      <p:bldP spid="8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24351" y="874617"/>
          <a:ext cx="2440698" cy="3279326"/>
        </p:xfrm>
        <a:graphic>
          <a:graphicData uri="http://schemas.openxmlformats.org/drawingml/2006/table">
            <a:tbl>
              <a:tblPr/>
              <a:tblGrid>
                <a:gridCol w="1061841"/>
                <a:gridCol w="1378857"/>
              </a:tblGrid>
              <a:tr h="5143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18160" y="819150"/>
            <a:ext cx="100584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Time in </a:t>
            </a:r>
          </a:p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second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9472" y="1397717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9472" y="1740617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5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9472" y="2105288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10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9472" y="2448188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15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9472" y="2791088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20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9472" y="3169367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25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6878" y="819150"/>
            <a:ext cx="137160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Velocity in m/sec.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47800" y="1397717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47800" y="1740617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7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47800" y="2105288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15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47800" y="2448188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26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47800" y="2791088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30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47800" y="3169367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40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9472" y="3495939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30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47800" y="3495939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48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9472" y="3833396"/>
            <a:ext cx="100584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35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47800" y="3833396"/>
            <a:ext cx="137160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man Old Style" pitchFamily="18" charset="0"/>
              </a:rPr>
              <a:t>52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733800" y="786552"/>
            <a:ext cx="48200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  <a:latin typeface="Bookman Old Style" pitchFamily="18" charset="0"/>
              </a:rPr>
              <a:t>If there are unequal changes in velocity of body in equal intervals of time, then it possesses</a:t>
            </a:r>
          </a:p>
          <a:p>
            <a:pPr algn="ctr"/>
            <a:r>
              <a:rPr lang="en-US" sz="2000" b="1" dirty="0" smtClean="0">
                <a:solidFill>
                  <a:srgbClr val="7030A0"/>
                </a:solidFill>
                <a:latin typeface="Bookman Old Style" pitchFamily="18" charset="0"/>
              </a:rPr>
              <a:t>Non-uniform acceleration.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832516" y="262713"/>
            <a:ext cx="4083859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2000" dirty="0">
                <a:ln w="9000" cmpd="sng">
                  <a:noFill/>
                  <a:prstDash val="solid"/>
                </a:ln>
                <a:latin typeface="Berlin Sans FB Demi" panose="020E0802020502020306" pitchFamily="34" charset="0"/>
              </a:rPr>
              <a:t>NON-UNIFORM ACCELERATION</a:t>
            </a:r>
          </a:p>
        </p:txBody>
      </p:sp>
      <p:sp>
        <p:nvSpPr>
          <p:cNvPr id="42" name="Curved Left Arrow 41"/>
          <p:cNvSpPr/>
          <p:nvPr/>
        </p:nvSpPr>
        <p:spPr>
          <a:xfrm>
            <a:off x="1088762" y="1538290"/>
            <a:ext cx="243566" cy="397669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3" name="Curved Left Arrow 42"/>
          <p:cNvSpPr/>
          <p:nvPr/>
        </p:nvSpPr>
        <p:spPr>
          <a:xfrm>
            <a:off x="1086381" y="190500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4" name="Curved Left Arrow 43"/>
          <p:cNvSpPr/>
          <p:nvPr/>
        </p:nvSpPr>
        <p:spPr>
          <a:xfrm>
            <a:off x="1086381" y="222885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5" name="Curved Left Arrow 44"/>
          <p:cNvSpPr/>
          <p:nvPr/>
        </p:nvSpPr>
        <p:spPr>
          <a:xfrm>
            <a:off x="1086381" y="258445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6" name="Curved Left Arrow 45"/>
          <p:cNvSpPr/>
          <p:nvPr/>
        </p:nvSpPr>
        <p:spPr>
          <a:xfrm>
            <a:off x="1086381" y="293370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7" name="Curved Left Arrow 46"/>
          <p:cNvSpPr/>
          <p:nvPr/>
        </p:nvSpPr>
        <p:spPr>
          <a:xfrm>
            <a:off x="1086381" y="327660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8" name="Curved Left Arrow 47"/>
          <p:cNvSpPr/>
          <p:nvPr/>
        </p:nvSpPr>
        <p:spPr>
          <a:xfrm>
            <a:off x="1086381" y="362585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74500" y="1476379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69737" y="1809337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69737" y="2128424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69737" y="2466562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69737" y="2771362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9737" y="3146012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69737" y="3495262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6" name="Curved Left Arrow 55"/>
          <p:cNvSpPr/>
          <p:nvPr/>
        </p:nvSpPr>
        <p:spPr>
          <a:xfrm>
            <a:off x="2327609" y="1538290"/>
            <a:ext cx="243566" cy="397669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7" name="Curved Left Arrow 56"/>
          <p:cNvSpPr/>
          <p:nvPr/>
        </p:nvSpPr>
        <p:spPr>
          <a:xfrm>
            <a:off x="2325228" y="190500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8" name="Curved Left Arrow 57"/>
          <p:cNvSpPr/>
          <p:nvPr/>
        </p:nvSpPr>
        <p:spPr>
          <a:xfrm>
            <a:off x="2325228" y="222885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59" name="Curved Left Arrow 58"/>
          <p:cNvSpPr/>
          <p:nvPr/>
        </p:nvSpPr>
        <p:spPr>
          <a:xfrm>
            <a:off x="2325228" y="258445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0" name="Curved Left Arrow 59"/>
          <p:cNvSpPr/>
          <p:nvPr/>
        </p:nvSpPr>
        <p:spPr>
          <a:xfrm>
            <a:off x="2325228" y="293370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1" name="Curved Left Arrow 60"/>
          <p:cNvSpPr/>
          <p:nvPr/>
        </p:nvSpPr>
        <p:spPr>
          <a:xfrm>
            <a:off x="2325228" y="327660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2" name="Curved Left Arrow 61"/>
          <p:cNvSpPr/>
          <p:nvPr/>
        </p:nvSpPr>
        <p:spPr>
          <a:xfrm>
            <a:off x="2325228" y="3625854"/>
            <a:ext cx="243566" cy="407193"/>
          </a:xfrm>
          <a:prstGeom prst="curvedLeftArrow">
            <a:avLst/>
          </a:prstGeom>
          <a:ln w="31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13347" y="1481142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518110" y="1818863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08584" y="2147476"/>
            <a:ext cx="458454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11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518110" y="2495140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08584" y="2818992"/>
            <a:ext cx="46321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08584" y="3193642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08584" y="3562350"/>
            <a:ext cx="3460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326763" y="895350"/>
            <a:ext cx="2057400" cy="1143000"/>
            <a:chOff x="2971800" y="-1143000"/>
            <a:chExt cx="2057400" cy="1143000"/>
          </a:xfrm>
        </p:grpSpPr>
        <p:sp>
          <p:nvSpPr>
            <p:cNvPr id="71" name="Cloud Callout 70"/>
            <p:cNvSpPr/>
            <p:nvPr/>
          </p:nvSpPr>
          <p:spPr>
            <a:xfrm>
              <a:off x="2971800" y="-1143000"/>
              <a:ext cx="2057400" cy="1143000"/>
            </a:xfrm>
            <a:prstGeom prst="cloudCallout">
              <a:avLst>
                <a:gd name="adj1" fmla="val -88533"/>
                <a:gd name="adj2" fmla="val 40174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014330" y="-1041548"/>
              <a:ext cx="2014870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Equal intervals of time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86200" y="1581150"/>
            <a:ext cx="2650698" cy="1472610"/>
            <a:chOff x="2673379" y="-1407485"/>
            <a:chExt cx="2650698" cy="1472610"/>
          </a:xfrm>
        </p:grpSpPr>
        <p:sp>
          <p:nvSpPr>
            <p:cNvPr id="74" name="Cloud Callout 73"/>
            <p:cNvSpPr/>
            <p:nvPr/>
          </p:nvSpPr>
          <p:spPr>
            <a:xfrm>
              <a:off x="2673379" y="-1407485"/>
              <a:ext cx="2650698" cy="1472610"/>
            </a:xfrm>
            <a:prstGeom prst="cloudCallout">
              <a:avLst>
                <a:gd name="adj1" fmla="val -88533"/>
                <a:gd name="adj2" fmla="val 40174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886739" y="-1232933"/>
              <a:ext cx="2202712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Unequal changes in velocity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521702" y="2499742"/>
            <a:ext cx="2650698" cy="1472610"/>
            <a:chOff x="2673379" y="-1407485"/>
            <a:chExt cx="2650698" cy="1472610"/>
          </a:xfrm>
        </p:grpSpPr>
        <p:sp>
          <p:nvSpPr>
            <p:cNvPr id="77" name="Cloud Callout 76"/>
            <p:cNvSpPr/>
            <p:nvPr/>
          </p:nvSpPr>
          <p:spPr>
            <a:xfrm>
              <a:off x="2673379" y="-1407485"/>
              <a:ext cx="2650698" cy="1472610"/>
            </a:xfrm>
            <a:prstGeom prst="cloudCallout">
              <a:avLst>
                <a:gd name="adj1" fmla="val 59481"/>
                <a:gd name="adj2" fmla="val 58225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54841" y="-1275463"/>
              <a:ext cx="2202712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So the van is moving with non -uniform acceleration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>
            <a:off x="3886766" y="4768542"/>
            <a:ext cx="4572000" cy="869"/>
          </a:xfrm>
          <a:prstGeom prst="straightConnector1">
            <a:avLst/>
          </a:prstGeom>
          <a:ln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Flowchart: Connector 79"/>
          <p:cNvSpPr/>
          <p:nvPr/>
        </p:nvSpPr>
        <p:spPr>
          <a:xfrm>
            <a:off x="3858902" y="4734786"/>
            <a:ext cx="106809" cy="80107"/>
          </a:xfrm>
          <a:prstGeom prst="flowChartConnector">
            <a:avLst/>
          </a:prstGeom>
          <a:solidFill>
            <a:srgbClr val="D600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pic>
        <p:nvPicPr>
          <p:cNvPr id="81" name="Picture 2" descr="D:\sonal\PPT_2012-12\EM\IX STD\Physics\Ch. 10\Images\bus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4171950"/>
            <a:ext cx="1619250" cy="585788"/>
          </a:xfrm>
          <a:prstGeom prst="rect">
            <a:avLst/>
          </a:prstGeom>
          <a:noFill/>
        </p:spPr>
      </p:pic>
      <p:sp>
        <p:nvSpPr>
          <p:cNvPr id="84" name="Flowchart: Connector 83"/>
          <p:cNvSpPr/>
          <p:nvPr/>
        </p:nvSpPr>
        <p:spPr>
          <a:xfrm>
            <a:off x="8372517" y="4734630"/>
            <a:ext cx="106809" cy="80107"/>
          </a:xfrm>
          <a:prstGeom prst="flowChartConnector">
            <a:avLst/>
          </a:prstGeom>
          <a:solidFill>
            <a:srgbClr val="D600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3389539" y="2561317"/>
            <a:ext cx="2650698" cy="1472610"/>
            <a:chOff x="2673379" y="-1407485"/>
            <a:chExt cx="2650698" cy="1472610"/>
          </a:xfrm>
        </p:grpSpPr>
        <p:sp>
          <p:nvSpPr>
            <p:cNvPr id="83" name="Cloud Callout 82"/>
            <p:cNvSpPr/>
            <p:nvPr/>
          </p:nvSpPr>
          <p:spPr>
            <a:xfrm>
              <a:off x="2673379" y="-1407485"/>
              <a:ext cx="2650698" cy="1472610"/>
            </a:xfrm>
            <a:prstGeom prst="cloudCallout">
              <a:avLst>
                <a:gd name="adj1" fmla="val -45104"/>
                <a:gd name="adj2" fmla="val 66110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854841" y="-1101182"/>
              <a:ext cx="2202712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To start with, the van is at rest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367314" y="2571750"/>
            <a:ext cx="2650698" cy="1472610"/>
            <a:chOff x="2673379" y="-1407485"/>
            <a:chExt cx="2650698" cy="1472610"/>
          </a:xfrm>
        </p:grpSpPr>
        <p:sp>
          <p:nvSpPr>
            <p:cNvPr id="87" name="Cloud Callout 86"/>
            <p:cNvSpPr/>
            <p:nvPr/>
          </p:nvSpPr>
          <p:spPr>
            <a:xfrm>
              <a:off x="2673379" y="-1407485"/>
              <a:ext cx="2650698" cy="1472610"/>
            </a:xfrm>
            <a:prstGeom prst="cloudCallout">
              <a:avLst>
                <a:gd name="adj1" fmla="val -45104"/>
                <a:gd name="adj2" fmla="val 66110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2854841" y="-1101182"/>
              <a:ext cx="2202712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At zero second, velocity is zero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005614" y="2063750"/>
            <a:ext cx="2650698" cy="1472610"/>
            <a:chOff x="2673379" y="-1407485"/>
            <a:chExt cx="2650698" cy="1472610"/>
          </a:xfrm>
        </p:grpSpPr>
        <p:sp>
          <p:nvSpPr>
            <p:cNvPr id="90" name="Cloud Callout 89"/>
            <p:cNvSpPr/>
            <p:nvPr/>
          </p:nvSpPr>
          <p:spPr>
            <a:xfrm>
              <a:off x="2673379" y="-1407485"/>
              <a:ext cx="2650698" cy="1472610"/>
            </a:xfrm>
            <a:prstGeom prst="cloudCallout">
              <a:avLst>
                <a:gd name="adj1" fmla="val -120805"/>
                <a:gd name="adj2" fmla="val -25306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54841" y="-1101182"/>
              <a:ext cx="2202712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Velocity changes with time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2743200" y="819150"/>
            <a:ext cx="2857500" cy="1587500"/>
            <a:chOff x="2571750" y="-1365250"/>
            <a:chExt cx="2857500" cy="1587500"/>
          </a:xfrm>
        </p:grpSpPr>
        <p:sp>
          <p:nvSpPr>
            <p:cNvPr id="93" name="Cloud Callout 92"/>
            <p:cNvSpPr/>
            <p:nvPr/>
          </p:nvSpPr>
          <p:spPr>
            <a:xfrm>
              <a:off x="2571750" y="-1365250"/>
              <a:ext cx="2857500" cy="1587500"/>
            </a:xfrm>
            <a:prstGeom prst="cloudCallout">
              <a:avLst>
                <a:gd name="adj1" fmla="val -91644"/>
                <a:gd name="adj2" fmla="val 3374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912729" y="-1181248"/>
              <a:ext cx="2342407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The difference between two instants of time is 5 seconds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810000" y="971550"/>
            <a:ext cx="2857500" cy="1587500"/>
            <a:chOff x="2571750" y="-1365250"/>
            <a:chExt cx="2857500" cy="1587500"/>
          </a:xfrm>
        </p:grpSpPr>
        <p:sp>
          <p:nvSpPr>
            <p:cNvPr id="96" name="Cloud Callout 95"/>
            <p:cNvSpPr/>
            <p:nvPr/>
          </p:nvSpPr>
          <p:spPr>
            <a:xfrm>
              <a:off x="2571750" y="-1365250"/>
              <a:ext cx="2857500" cy="1587500"/>
            </a:xfrm>
            <a:prstGeom prst="cloudCallout">
              <a:avLst>
                <a:gd name="adj1" fmla="val -91644"/>
                <a:gd name="adj2" fmla="val 3374"/>
              </a:avLst>
            </a:prstGeom>
            <a:solidFill>
              <a:srgbClr val="D1FF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49229" y="-1079648"/>
              <a:ext cx="2342407" cy="9233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Bookman Old Style" pitchFamily="18" charset="0"/>
                </a:rPr>
                <a:t>The change in velocity in time interval varies. </a:t>
              </a:r>
              <a:endPara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0.08403 -1.23457E-6 L 0.15556 -1.23457E-6 L 0.52604 0.00432 " pathEditMode="relative" rAng="0" ptsTypes="AAAA">
                                      <p:cBhvr>
                                        <p:cTn id="80" dur="3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0" y="2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000"/>
                            </p:stCondLst>
                            <p:childTnLst>
                              <p:par>
                                <p:cTn id="2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40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0"/>
                            </p:stCondLst>
                            <p:childTnLst>
                              <p:par>
                                <p:cTn id="2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000"/>
                            </p:stCondLst>
                            <p:childTnLst>
                              <p:par>
                                <p:cTn id="3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3000"/>
                            </p:stCondLst>
                            <p:childTnLst>
                              <p:par>
                                <p:cTn id="3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4000"/>
                            </p:stCondLst>
                            <p:childTnLst>
                              <p:par>
                                <p:cTn id="3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80" grpId="0" animBg="1"/>
      <p:bldP spid="8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62"/>
            <a:ext cx="9144000" cy="5143500"/>
          </a:xfrm>
          <a:prstGeom prst="rect">
            <a:avLst/>
          </a:prstGeom>
          <a:solidFill>
            <a:srgbClr val="DAFBFE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5760" y="339502"/>
            <a:ext cx="8064896" cy="841004"/>
            <a:chOff x="323528" y="382604"/>
            <a:chExt cx="8064896" cy="841004"/>
          </a:xfrm>
        </p:grpSpPr>
        <p:sp>
          <p:nvSpPr>
            <p:cNvPr id="5" name="Cloud Callout 3"/>
            <p:cNvSpPr/>
            <p:nvPr/>
          </p:nvSpPr>
          <p:spPr>
            <a:xfrm>
              <a:off x="1028890" y="464315"/>
              <a:ext cx="7359534" cy="677585"/>
            </a:xfrm>
            <a:prstGeom prst="roundRect">
              <a:avLst>
                <a:gd name="adj" fmla="val 8060"/>
              </a:avLst>
            </a:prstGeom>
            <a:solidFill>
              <a:srgbClr val="FFFF66">
                <a:alpha val="60000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231775" indent="-231775" algn="just"/>
              <a:r>
                <a:rPr lang="en-IN" b="1" dirty="0" smtClean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	When </a:t>
              </a:r>
              <a:r>
                <a:rPr lang="en-IN" b="1" dirty="0">
                  <a:solidFill>
                    <a:srgbClr val="0000CC"/>
                  </a:solidFill>
                  <a:effectLst/>
                  <a:latin typeface="Cambria" panose="02040503050406030204" pitchFamily="18" charset="0"/>
                  <a:cs typeface="AkrutiDevSanjayUnicode" pitchFamily="2" charset="0"/>
                </a:rPr>
                <a:t>will you say a body is in (i) uniform acceleration, (ii) non-uniform acceleration?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2604"/>
              <a:ext cx="841004" cy="841004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5760" y="127560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Ans.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4841" y="1275606"/>
            <a:ext cx="7251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romanLcParenBoth"/>
              <a:tabLst>
                <a:tab pos="1885950" algn="l"/>
              </a:tabLst>
            </a:pP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-If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an object travels in a straight line and its velocity increases or decreases by equal amounts in equal intervals of time, then the body is said to be in uniform acceleration. </a:t>
            </a:r>
            <a:endParaRPr lang="en-US" b="1" dirty="0" smtClean="0">
              <a:latin typeface="Cambria" panose="02040503050406030204" pitchFamily="18" charset="0"/>
              <a:cs typeface="Aharoni" panose="02010803020104030203" pitchFamily="2" charset="-79"/>
            </a:endParaRPr>
          </a:p>
          <a:p>
            <a:pPr algn="just">
              <a:tabLst>
                <a:tab pos="1885950" algn="l"/>
              </a:tabLst>
            </a:pP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 </a:t>
            </a:r>
            <a:r>
              <a:rPr lang="en-IN" b="1" dirty="0" smtClean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        -For example,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t</a:t>
            </a: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he </a:t>
            </a:r>
            <a:r>
              <a:rPr lang="en-US" b="1" dirty="0">
                <a:latin typeface="Cambria" panose="02040503050406030204" pitchFamily="18" charset="0"/>
                <a:cs typeface="Aharoni" panose="02010803020104030203" pitchFamily="2" charset="-79"/>
              </a:rPr>
              <a:t>motion of a freely falling </a:t>
            </a:r>
            <a:r>
              <a:rPr lang="en-US" b="1" dirty="0" smtClean="0">
                <a:latin typeface="Cambria" panose="02040503050406030204" pitchFamily="18" charset="0"/>
                <a:cs typeface="Aharoni" panose="02010803020104030203" pitchFamily="2" charset="-79"/>
              </a:rPr>
              <a:t>body.</a:t>
            </a:r>
            <a:endParaRPr lang="en-US" b="1" dirty="0">
              <a:latin typeface="Cambria" panose="02040503050406030204" pitchFamily="18" charset="0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4851" y="2717507"/>
            <a:ext cx="7961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romanLcParenBoth" startAt="2"/>
              <a:tabLst>
                <a:tab pos="457200" algn="l"/>
                <a:tab pos="1885950" algn="l"/>
              </a:tabLst>
            </a:pPr>
            <a:r>
              <a:rPr lang="en-IN" b="1" dirty="0" smtClean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-If </a:t>
            </a: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an object travels in a straight line and its velocity changes by unequal amounts in equal intervals of time, then the body is said to be in non-uniform acceleration. </a:t>
            </a:r>
            <a:endParaRPr lang="en-IN" b="1" dirty="0" smtClean="0">
              <a:solidFill>
                <a:prstClr val="black"/>
              </a:solidFill>
              <a:latin typeface="Cambria" panose="02040503050406030204" pitchFamily="18" charset="0"/>
              <a:cs typeface="Aharoni" panose="02010803020104030203" pitchFamily="2" charset="-79"/>
            </a:endParaRPr>
          </a:p>
          <a:p>
            <a:pPr marL="457200" indent="-457200">
              <a:tabLst>
                <a:tab pos="457200" algn="l"/>
                <a:tab pos="1885950" algn="l"/>
              </a:tabLst>
            </a:pPr>
            <a:r>
              <a:rPr lang="en-IN" b="1" dirty="0" smtClean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        -For </a:t>
            </a: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example, if a car is travelling along a straight road and passes </a:t>
            </a:r>
            <a:r>
              <a:rPr lang="en-IN" b="1" dirty="0" smtClean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    through </a:t>
            </a: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a crowd, suffers unequal change in velocity, in equal intervals of time, so the car is moving with non-uniform </a:t>
            </a:r>
            <a:r>
              <a:rPr lang="en-IN" b="1" dirty="0" smtClean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acceleration</a:t>
            </a:r>
            <a:r>
              <a:rPr lang="en-IN" b="1" dirty="0">
                <a:solidFill>
                  <a:prstClr val="black"/>
                </a:solidFill>
                <a:latin typeface="Cambria" panose="02040503050406030204" pitchFamily="18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08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ICSE (VIII) Physics\New work\03 -Force and Pressure\Raw\minimal_74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-32658" y="-20538"/>
            <a:ext cx="9173344" cy="117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32658" y="1012437"/>
            <a:ext cx="9176658" cy="210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:\d drive\MJ WORK\Pooja mam (physics)\ICSE (VIII) Physics\New work\03 -Force and Pressure\Raw\minimal_74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9344" y="1131590"/>
            <a:ext cx="9173344" cy="405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605940" y="966622"/>
            <a:ext cx="1008112" cy="19673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30667" y="966622"/>
            <a:ext cx="1008112" cy="19673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9676" y="966622"/>
            <a:ext cx="1008112" cy="19673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200113\Desktop\STB IXth 17-18\clock.gif"/>
          <p:cNvPicPr>
            <a:picLocks noChangeAspect="1" noChangeArrowheads="1" noCrop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944" y="1783516"/>
            <a:ext cx="2049456" cy="20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20700" y="3950206"/>
            <a:ext cx="2708728" cy="864096"/>
          </a:xfrm>
          <a:prstGeom prst="roundRect">
            <a:avLst/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The position of the hands of the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clock CHANGES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continuously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8535" y="4057650"/>
            <a:ext cx="2393058" cy="649208"/>
          </a:xfrm>
          <a:prstGeom prst="roundRect">
            <a:avLst/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So, the hands of the clock are in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MOTION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.</a:t>
            </a:r>
          </a:p>
        </p:txBody>
      </p:sp>
      <p:pic>
        <p:nvPicPr>
          <p:cNvPr id="5122" name="Picture 2" descr="C:\Users\200113\Desktop\STB IXth 17-18\giphy.gif"/>
          <p:cNvPicPr>
            <a:picLocks noChangeAspect="1" noChangeArrowheads="1" noCrop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98" y="1733550"/>
            <a:ext cx="2762767" cy="209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200400" y="3930650"/>
            <a:ext cx="2403928" cy="864096"/>
          </a:xfrm>
          <a:prstGeom prst="roundRect">
            <a:avLst/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In a river, the position of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water CHANGES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continuously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68078" y="4057650"/>
            <a:ext cx="1744150" cy="649208"/>
          </a:xfrm>
          <a:prstGeom prst="roundRect">
            <a:avLst/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So, water is in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MOTION</a:t>
            </a:r>
          </a:p>
        </p:txBody>
      </p:sp>
      <p:sp>
        <p:nvSpPr>
          <p:cNvPr id="29" name="Oval 28"/>
          <p:cNvSpPr/>
          <p:nvPr/>
        </p:nvSpPr>
        <p:spPr>
          <a:xfrm>
            <a:off x="5822702" y="2128758"/>
            <a:ext cx="2711698" cy="1310551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1458" y="2600778"/>
            <a:ext cx="495120" cy="4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:\d drive\MJ WORK\Pooja mam (physics)\ICSE (VIII) Physics\The Universe\Raw file\render_sun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9170" y="2196960"/>
            <a:ext cx="1133557" cy="113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5410200" y="3943350"/>
            <a:ext cx="3317984" cy="864096"/>
          </a:xfrm>
          <a:prstGeom prst="roundRect">
            <a:avLst/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Due to revolution, the position of the earth with respect to the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sun CHANGES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continuously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219676" y="4031343"/>
            <a:ext cx="1744150" cy="649208"/>
          </a:xfrm>
          <a:prstGeom prst="roundRect">
            <a:avLst/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So, the earth is in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MOTION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2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63 -0.00648 C -0.01163 -0.07808 0.05521 -0.13672 0.13611 -0.13672 C 0.21736 -0.13672 0.2842 -0.07808 0.2842 -0.00648 C 0.2842 0.06513 0.21736 0.12192 0.13611 0.12192 C 0.05521 0.12192 -0.01163 0.06513 -0.01163 -0.00648 Z " pathEditMode="fixed" rAng="16200000" ptsTypes="fffff">
                                          <p:cBhvr>
                                            <p:cTn id="61" dur="1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792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9" grpId="0" animBg="1"/>
          <p:bldP spid="33" grpId="0" animBg="1"/>
          <p:bldP spid="33" grpId="1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" presetClass="pat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163 -0.00648 C -0.01163 -0.07808 0.05521 -0.13672 0.13611 -0.13672 C 0.21736 -0.13672 0.2842 -0.07808 0.2842 -0.00648 C 0.2842 0.06513 0.21736 0.12192 0.13611 0.12192 C 0.05521 0.12192 -0.01163 0.06513 -0.01163 -0.00648 Z " pathEditMode="fixed" rAng="16200000" ptsTypes="fffff">
                                          <p:cBhvr>
                                            <p:cTn id="61" dur="10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792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6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9" grpId="0" animBg="1"/>
          <p:bldP spid="33" grpId="0" animBg="1"/>
          <p:bldP spid="33" grpId="1" animBg="1"/>
          <p:bldP spid="34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4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Basic concept of graph </a:t>
            </a: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Distance time graph for uniform motion </a:t>
            </a: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33177" r="9550" b="33146"/>
          <a:stretch/>
        </p:blipFill>
        <p:spPr>
          <a:xfrm>
            <a:off x="539552" y="325264"/>
            <a:ext cx="8064896" cy="4492972"/>
          </a:xfrm>
          <a:prstGeom prst="rect">
            <a:avLst/>
          </a:prstGeom>
          <a:ln w="19050">
            <a:solidFill>
              <a:srgbClr val="92D050"/>
            </a:solidFill>
          </a:ln>
          <a:effectLst/>
        </p:spPr>
      </p:pic>
      <p:cxnSp>
        <p:nvCxnSpPr>
          <p:cNvPr id="25" name="Straight Connector 24"/>
          <p:cNvCxnSpPr/>
          <p:nvPr/>
        </p:nvCxnSpPr>
        <p:spPr>
          <a:xfrm>
            <a:off x="1371600" y="2571155"/>
            <a:ext cx="6400800" cy="1191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39186" y="25717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X</a:t>
            </a:r>
            <a:endParaRPr lang="en-US" b="1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04800" y="257175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X'</a:t>
            </a:r>
            <a:endParaRPr lang="en-US" b="1" dirty="0">
              <a:latin typeface="+mj-lt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rot="16200000">
            <a:off x="2575755" y="2571258"/>
            <a:ext cx="3974393" cy="985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13106" y="5372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Y</a:t>
            </a:r>
            <a:endParaRPr lang="en-US" b="1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21148" y="42186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Y'</a:t>
            </a:r>
            <a:endParaRPr lang="en-US" b="1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2000" y="256032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O</a:t>
            </a:r>
            <a:endParaRPr lang="en-US" b="1" dirty="0"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517719" y="2523819"/>
            <a:ext cx="95862" cy="9586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795301" y="361503"/>
            <a:ext cx="2700499" cy="1298377"/>
          </a:xfrm>
          <a:prstGeom prst="wedgeEllipseCallout">
            <a:avLst>
              <a:gd name="adj1" fmla="val -41233"/>
              <a:gd name="adj2" fmla="val 61522"/>
            </a:avLst>
          </a:prstGeom>
          <a:solidFill>
            <a:srgbClr val="66FFFF"/>
          </a:solidFill>
          <a:ln w="19050">
            <a:solidFill>
              <a:schemeClr val="bg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What quantity should be taken in X and Y axis ?</a:t>
            </a:r>
          </a:p>
        </p:txBody>
      </p:sp>
      <p:pic>
        <p:nvPicPr>
          <p:cNvPr id="35" name="Picture 2" descr="C:\Users\201095\Desktop\lost_emot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4281" y="1657815"/>
            <a:ext cx="1265426" cy="1044221"/>
          </a:xfrm>
          <a:prstGeom prst="rect">
            <a:avLst/>
          </a:prstGeom>
          <a:noFill/>
        </p:spPr>
      </p:pic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148064" y="771550"/>
            <a:ext cx="2725936" cy="715089"/>
          </a:xfrm>
          <a:prstGeom prst="roundRect">
            <a:avLst/>
          </a:prstGeom>
          <a:solidFill>
            <a:srgbClr val="FFFF00">
              <a:alpha val="60000"/>
            </a:srgbClr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457200" indent="-457200">
              <a:tabLst>
                <a:tab pos="457200" algn="l"/>
              </a:tabLst>
            </a:pPr>
            <a:r>
              <a:rPr lang="en-US" b="1" dirty="0" smtClean="0">
                <a:latin typeface="Book Antiqua" panose="02040602050305030304" pitchFamily="18" charset="0"/>
              </a:rPr>
              <a:t>E.g. 	Two variables Time and Distance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559400" y="2865812"/>
            <a:ext cx="720554" cy="2790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time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997450" y="2786583"/>
            <a:ext cx="2103120" cy="11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 rot="16200000">
            <a:off x="3528101" y="1620514"/>
            <a:ext cx="1166091" cy="27909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000CC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distance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16200000">
            <a:off x="3474344" y="1575772"/>
            <a:ext cx="1738115" cy="89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261932" y="3169300"/>
            <a:ext cx="2277360" cy="338554"/>
          </a:xfrm>
          <a:prstGeom prst="flowChartProcess">
            <a:avLst/>
          </a:prstGeom>
          <a:solidFill>
            <a:schemeClr val="bg1"/>
          </a:solidFill>
          <a:ln w="12700">
            <a:noFill/>
            <a:headEnd/>
            <a:tailEnd/>
          </a:ln>
          <a:effectLst>
            <a:softEdge rad="127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0000CC"/>
                </a:solidFill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600" dirty="0">
                <a:solidFill>
                  <a:srgbClr val="C00000"/>
                </a:solidFill>
              </a:rPr>
              <a:t>independent variable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 rot="16200000">
            <a:off x="2665680" y="1282499"/>
            <a:ext cx="2130149" cy="338554"/>
          </a:xfrm>
          <a:prstGeom prst="flowChartProcess">
            <a:avLst/>
          </a:prstGeom>
          <a:solidFill>
            <a:schemeClr val="bg1"/>
          </a:solidFill>
          <a:ln w="12700">
            <a:noFill/>
            <a:headEnd/>
            <a:tailEnd/>
          </a:ln>
          <a:effectLst>
            <a:softEdge rad="1270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600" dirty="0"/>
              <a:t>dependent variable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39552" y="3003798"/>
            <a:ext cx="3794323" cy="1157151"/>
            <a:chOff x="539552" y="3003798"/>
            <a:chExt cx="3794323" cy="1157151"/>
          </a:xfrm>
        </p:grpSpPr>
        <p:sp>
          <p:nvSpPr>
            <p:cNvPr id="37" name="TextBox 36"/>
            <p:cNvSpPr txBox="1">
              <a:spLocks noChangeArrowheads="1"/>
            </p:cNvSpPr>
            <p:nvPr/>
          </p:nvSpPr>
          <p:spPr bwMode="auto">
            <a:xfrm>
              <a:off x="1041357" y="3124412"/>
              <a:ext cx="3292518" cy="1021556"/>
            </a:xfrm>
            <a:prstGeom prst="flowChartAlternateProcess">
              <a:avLst/>
            </a:prstGeom>
            <a:solidFill>
              <a:srgbClr val="FFFFFF">
                <a:alpha val="80000"/>
              </a:srgbClr>
            </a:solidFill>
            <a:ln w="19050">
              <a:solidFill>
                <a:schemeClr val="tx1"/>
              </a:solidFill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chemeClr val="lt1"/>
                  </a:solidFill>
                  <a:latin typeface="Book Antiqua" panose="020406020503050303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685800" indent="-685800" algn="l"/>
              <a:r>
                <a:rPr lang="en-US" dirty="0" smtClean="0">
                  <a:solidFill>
                    <a:srgbClr val="0000CC"/>
                  </a:solidFill>
                </a:rPr>
                <a:t>	Independent </a:t>
              </a:r>
              <a:r>
                <a:rPr lang="en-US" dirty="0">
                  <a:solidFill>
                    <a:srgbClr val="0000CC"/>
                  </a:solidFill>
                </a:rPr>
                <a:t>variable on X </a:t>
              </a:r>
              <a:r>
                <a:rPr lang="en-US" dirty="0" smtClean="0">
                  <a:solidFill>
                    <a:srgbClr val="0000CC"/>
                  </a:solidFill>
                </a:rPr>
                <a:t>and </a:t>
              </a:r>
              <a:r>
                <a:rPr lang="en-US" dirty="0">
                  <a:solidFill>
                    <a:srgbClr val="0000CC"/>
                  </a:solidFill>
                </a:rPr>
                <a:t>dependent variable on Y axis</a:t>
              </a:r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552" y="3003798"/>
              <a:ext cx="1219055" cy="11571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743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/>
          <p:bldP spid="30" grpId="0"/>
          <p:bldP spid="31" grpId="0"/>
          <p:bldP spid="32" grpId="0"/>
          <p:bldP spid="33" grpId="0" animBg="1"/>
          <p:bldP spid="34" grpId="0" animBg="1"/>
          <p:bldP spid="34" grpId="1" animBg="1"/>
          <p:bldP spid="38" grpId="0" animBg="1"/>
          <p:bldP spid="38" grpId="1" animBg="1"/>
          <p:bldP spid="39" grpId="0" animBg="1"/>
          <p:bldP spid="41" grpId="0" animBg="1"/>
          <p:bldP spid="43" grpId="0" animBg="1"/>
          <p:bldP spid="43" grpId="1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" presetClass="entr" presetSubtype="3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out)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  <p:bldP spid="28" grpId="0"/>
          <p:bldP spid="30" grpId="0"/>
          <p:bldP spid="31" grpId="0"/>
          <p:bldP spid="32" grpId="0"/>
          <p:bldP spid="33" grpId="0" animBg="1"/>
          <p:bldP spid="34" grpId="0" animBg="1"/>
          <p:bldP spid="34" grpId="1" animBg="1"/>
          <p:bldP spid="38" grpId="0" animBg="1"/>
          <p:bldP spid="38" grpId="1" animBg="1"/>
          <p:bldP spid="39" grpId="0" animBg="1"/>
          <p:bldP spid="41" grpId="0" animBg="1"/>
          <p:bldP spid="43" grpId="0" animBg="1"/>
          <p:bldP spid="43" grpId="1" animBg="1"/>
          <p:bldP spid="44" grpId="0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8" t="36671" r="9550" b="33146"/>
          <a:stretch/>
        </p:blipFill>
        <p:spPr>
          <a:xfrm>
            <a:off x="2872698" y="796260"/>
            <a:ext cx="5832648" cy="4026794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cxnSp>
        <p:nvCxnSpPr>
          <p:cNvPr id="154" name="Straight Connector 153"/>
          <p:cNvCxnSpPr/>
          <p:nvPr/>
        </p:nvCxnSpPr>
        <p:spPr>
          <a:xfrm rot="16200000" flipV="1">
            <a:off x="2347511" y="2512263"/>
            <a:ext cx="2834640" cy="158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239059" y="846966"/>
            <a:ext cx="5085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Y</a:t>
            </a:r>
            <a:endParaRPr lang="en-US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3759210" y="3924424"/>
            <a:ext cx="47548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8271330" y="3937223"/>
            <a:ext cx="42030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X</a:t>
            </a:r>
            <a:endParaRPr lang="en-US" b="1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98965" y="4431258"/>
            <a:ext cx="2609339" cy="338554"/>
            <a:chOff x="4698965" y="4431258"/>
            <a:chExt cx="2609339" cy="338554"/>
          </a:xfrm>
        </p:grpSpPr>
        <p:cxnSp>
          <p:nvCxnSpPr>
            <p:cNvPr id="158" name="Straight Connector 157"/>
            <p:cNvCxnSpPr/>
            <p:nvPr/>
          </p:nvCxnSpPr>
          <p:spPr>
            <a:xfrm>
              <a:off x="6571173" y="4613126"/>
              <a:ext cx="737131" cy="1191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4698965" y="4431258"/>
              <a:ext cx="205554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Time in second</a:t>
              </a:r>
              <a:endParaRPr lang="en-US" sz="1600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13659" y="1417977"/>
            <a:ext cx="338554" cy="2486072"/>
            <a:chOff x="2913659" y="1417977"/>
            <a:chExt cx="338554" cy="2486072"/>
          </a:xfrm>
        </p:grpSpPr>
        <p:sp>
          <p:nvSpPr>
            <p:cNvPr id="160" name="TextBox 159"/>
            <p:cNvSpPr txBox="1"/>
            <p:nvPr/>
          </p:nvSpPr>
          <p:spPr>
            <a:xfrm rot="16200000">
              <a:off x="2150234" y="2802071"/>
              <a:ext cx="1865403" cy="338554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buClr>
                  <a:srgbClr val="FF0000"/>
                </a:buClr>
                <a:defRPr sz="1600" b="1">
                  <a:solidFill>
                    <a:srgbClr val="0000CC"/>
                  </a:solidFill>
                  <a:latin typeface="Book Antiqua" panose="02040602050305030304" pitchFamily="18" charset="0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Distance in </a:t>
              </a:r>
              <a:r>
                <a:rPr lang="en-US" dirty="0" err="1">
                  <a:solidFill>
                    <a:srgbClr val="C00000"/>
                  </a:solidFill>
                </a:rPr>
                <a:t>metre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 rot="16200000">
              <a:off x="2746402" y="1752630"/>
              <a:ext cx="670119" cy="814"/>
            </a:xfrm>
            <a:prstGeom prst="line">
              <a:avLst/>
            </a:prstGeom>
            <a:ln w="1905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404423" y="3920851"/>
            <a:ext cx="508565" cy="450116"/>
            <a:chOff x="4404423" y="3920851"/>
            <a:chExt cx="508565" cy="450116"/>
          </a:xfrm>
        </p:grpSpPr>
        <p:cxnSp>
          <p:nvCxnSpPr>
            <p:cNvPr id="165" name="Straight Connector 164"/>
            <p:cNvCxnSpPr/>
            <p:nvPr/>
          </p:nvCxnSpPr>
          <p:spPr>
            <a:xfrm rot="16200000" flipH="1">
              <a:off x="4625286" y="3956371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/>
            <p:cNvSpPr txBox="1"/>
            <p:nvPr/>
          </p:nvSpPr>
          <p:spPr>
            <a:xfrm>
              <a:off x="4404423" y="400163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5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93923" y="3920851"/>
            <a:ext cx="508565" cy="450116"/>
            <a:chOff x="5293923" y="3920851"/>
            <a:chExt cx="508565" cy="450116"/>
          </a:xfrm>
        </p:grpSpPr>
        <p:cxnSp>
          <p:nvCxnSpPr>
            <p:cNvPr id="169" name="Straight Connector 168"/>
            <p:cNvCxnSpPr/>
            <p:nvPr/>
          </p:nvCxnSpPr>
          <p:spPr>
            <a:xfrm rot="16200000" flipH="1">
              <a:off x="5514786" y="3956371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5293923" y="400163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10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08823" y="3920851"/>
            <a:ext cx="508565" cy="450116"/>
            <a:chOff x="6208823" y="3920851"/>
            <a:chExt cx="508565" cy="450116"/>
          </a:xfrm>
        </p:grpSpPr>
        <p:cxnSp>
          <p:nvCxnSpPr>
            <p:cNvPr id="173" name="Straight Connector 172"/>
            <p:cNvCxnSpPr/>
            <p:nvPr/>
          </p:nvCxnSpPr>
          <p:spPr>
            <a:xfrm rot="16200000" flipH="1">
              <a:off x="6423336" y="3956371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6208823" y="400163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15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11023" y="3920851"/>
            <a:ext cx="508565" cy="450116"/>
            <a:chOff x="7111023" y="3920851"/>
            <a:chExt cx="508565" cy="450116"/>
          </a:xfrm>
        </p:grpSpPr>
        <p:cxnSp>
          <p:nvCxnSpPr>
            <p:cNvPr id="177" name="Straight Connector 176"/>
            <p:cNvCxnSpPr/>
            <p:nvPr/>
          </p:nvCxnSpPr>
          <p:spPr>
            <a:xfrm rot="16200000" flipH="1">
              <a:off x="7312836" y="3956371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/>
            <p:cNvSpPr txBox="1"/>
            <p:nvPr/>
          </p:nvSpPr>
          <p:spPr>
            <a:xfrm>
              <a:off x="7111023" y="400163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20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06873" y="3920851"/>
            <a:ext cx="508565" cy="450116"/>
            <a:chOff x="8006873" y="3920851"/>
            <a:chExt cx="508565" cy="450116"/>
          </a:xfrm>
        </p:grpSpPr>
        <p:cxnSp>
          <p:nvCxnSpPr>
            <p:cNvPr id="181" name="Straight Connector 180"/>
            <p:cNvCxnSpPr/>
            <p:nvPr/>
          </p:nvCxnSpPr>
          <p:spPr>
            <a:xfrm rot="16200000" flipH="1">
              <a:off x="8222973" y="3956371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8006873" y="400163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25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67523" y="3296785"/>
            <a:ext cx="508565" cy="369332"/>
            <a:chOff x="3267523" y="3296785"/>
            <a:chExt cx="508565" cy="369332"/>
          </a:xfrm>
        </p:grpSpPr>
        <p:cxnSp>
          <p:nvCxnSpPr>
            <p:cNvPr id="183" name="Straight Connector 182"/>
            <p:cNvCxnSpPr/>
            <p:nvPr/>
          </p:nvCxnSpPr>
          <p:spPr>
            <a:xfrm rot="10800000" flipH="1">
              <a:off x="3700934" y="3472927"/>
              <a:ext cx="726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3267523" y="329678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7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63156" y="2837790"/>
            <a:ext cx="508565" cy="369332"/>
            <a:chOff x="3263156" y="2837790"/>
            <a:chExt cx="508565" cy="369332"/>
          </a:xfrm>
        </p:grpSpPr>
        <p:cxnSp>
          <p:nvCxnSpPr>
            <p:cNvPr id="185" name="Straight Connector 184"/>
            <p:cNvCxnSpPr/>
            <p:nvPr/>
          </p:nvCxnSpPr>
          <p:spPr>
            <a:xfrm rot="10800000" flipH="1">
              <a:off x="3696567" y="3017109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3263156" y="2837790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14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58789" y="2385145"/>
            <a:ext cx="508565" cy="369332"/>
            <a:chOff x="3258789" y="2385145"/>
            <a:chExt cx="508565" cy="369332"/>
          </a:xfrm>
        </p:grpSpPr>
        <p:cxnSp>
          <p:nvCxnSpPr>
            <p:cNvPr id="187" name="Straight Connector 186"/>
            <p:cNvCxnSpPr/>
            <p:nvPr/>
          </p:nvCxnSpPr>
          <p:spPr>
            <a:xfrm rot="10800000" flipH="1">
              <a:off x="3692200" y="2573990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TextBox 187"/>
            <p:cNvSpPr txBox="1"/>
            <p:nvPr/>
          </p:nvSpPr>
          <p:spPr>
            <a:xfrm>
              <a:off x="3258789" y="238514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21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54422" y="1938850"/>
            <a:ext cx="508565" cy="369332"/>
            <a:chOff x="3254422" y="1938850"/>
            <a:chExt cx="508565" cy="369332"/>
          </a:xfrm>
        </p:grpSpPr>
        <p:cxnSp>
          <p:nvCxnSpPr>
            <p:cNvPr id="189" name="Straight Connector 188"/>
            <p:cNvCxnSpPr/>
            <p:nvPr/>
          </p:nvCxnSpPr>
          <p:spPr>
            <a:xfrm rot="10800000" flipH="1">
              <a:off x="3687833" y="2119575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3254422" y="1938850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28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50055" y="1492555"/>
            <a:ext cx="508565" cy="369332"/>
            <a:chOff x="3250055" y="1492555"/>
            <a:chExt cx="508565" cy="369332"/>
          </a:xfrm>
        </p:grpSpPr>
        <p:cxnSp>
          <p:nvCxnSpPr>
            <p:cNvPr id="191" name="Straight Connector 190"/>
            <p:cNvCxnSpPr/>
            <p:nvPr/>
          </p:nvCxnSpPr>
          <p:spPr>
            <a:xfrm rot="10800000" flipH="1">
              <a:off x="3683466" y="1671874"/>
              <a:ext cx="72628" cy="1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3250055" y="1492555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35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194" name="TextBox 193"/>
          <p:cNvSpPr txBox="1"/>
          <p:nvPr/>
        </p:nvSpPr>
        <p:spPr>
          <a:xfrm>
            <a:off x="3504580" y="3927202"/>
            <a:ext cx="5085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Book Antiqua" panose="02040602050305030304" pitchFamily="18" charset="0"/>
              </a:rPr>
              <a:t>O</a:t>
            </a:r>
            <a:endParaRPr lang="en-US" b="1" dirty="0">
              <a:latin typeface="Book Antiqua" panose="020406020503050303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95500" y="2954064"/>
            <a:ext cx="137160" cy="137160"/>
            <a:chOff x="5495500" y="2954064"/>
            <a:chExt cx="137160" cy="137160"/>
          </a:xfrm>
        </p:grpSpPr>
        <p:sp>
          <p:nvSpPr>
            <p:cNvPr id="33" name="Oval 32"/>
            <p:cNvSpPr/>
            <p:nvPr/>
          </p:nvSpPr>
          <p:spPr>
            <a:xfrm>
              <a:off x="5527871" y="2985307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495500" y="2954064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91350" y="2501231"/>
            <a:ext cx="137160" cy="137160"/>
            <a:chOff x="6391350" y="2501231"/>
            <a:chExt cx="137160" cy="137160"/>
          </a:xfrm>
        </p:grpSpPr>
        <p:sp>
          <p:nvSpPr>
            <p:cNvPr id="34" name="Oval 33"/>
            <p:cNvSpPr/>
            <p:nvPr/>
          </p:nvSpPr>
          <p:spPr>
            <a:xfrm>
              <a:off x="6423354" y="2533235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391350" y="2501231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89582" y="2053352"/>
            <a:ext cx="137160" cy="137160"/>
            <a:chOff x="7289582" y="2053352"/>
            <a:chExt cx="137160" cy="137160"/>
          </a:xfrm>
        </p:grpSpPr>
        <p:sp>
          <p:nvSpPr>
            <p:cNvPr id="35" name="Oval 34"/>
            <p:cNvSpPr/>
            <p:nvPr/>
          </p:nvSpPr>
          <p:spPr>
            <a:xfrm>
              <a:off x="7321586" y="2086940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289582" y="2053352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89067" y="1604309"/>
            <a:ext cx="137160" cy="137160"/>
            <a:chOff x="8189067" y="1604309"/>
            <a:chExt cx="137160" cy="137160"/>
          </a:xfrm>
        </p:grpSpPr>
        <p:sp>
          <p:nvSpPr>
            <p:cNvPr id="36" name="Oval 35"/>
            <p:cNvSpPr/>
            <p:nvPr/>
          </p:nvSpPr>
          <p:spPr>
            <a:xfrm>
              <a:off x="8221071" y="1636313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8189067" y="1604309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187580" y="3107556"/>
            <a:ext cx="67245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(5, 7)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39924" y="2643758"/>
            <a:ext cx="87310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(10, 14)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76941" y="2192660"/>
            <a:ext cx="883291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(15, 21)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46994" y="1765082"/>
            <a:ext cx="84126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(20, 28)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40681" y="1323204"/>
            <a:ext cx="8328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(25, 35)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589528" y="3404898"/>
            <a:ext cx="137160" cy="137160"/>
            <a:chOff x="4589528" y="3404898"/>
            <a:chExt cx="137160" cy="137160"/>
          </a:xfrm>
        </p:grpSpPr>
        <p:sp>
          <p:nvSpPr>
            <p:cNvPr id="32" name="Oval 31"/>
            <p:cNvSpPr/>
            <p:nvPr/>
          </p:nvSpPr>
          <p:spPr>
            <a:xfrm>
              <a:off x="4628419" y="3436331"/>
              <a:ext cx="72079" cy="7429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589528" y="3404898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3756662" y="1508760"/>
            <a:ext cx="4831078" cy="2408330"/>
          </a:xfrm>
          <a:prstGeom prst="line">
            <a:avLst/>
          </a:prstGeom>
          <a:ln w="19050">
            <a:solidFill>
              <a:schemeClr val="tx1"/>
            </a:solidFill>
            <a:headEnd type="stealth" w="lg" len="lg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4433664" y="3673252"/>
            <a:ext cx="4572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749040" y="3472358"/>
            <a:ext cx="9144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>
            <a:off x="5096718" y="3444652"/>
            <a:ext cx="9144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33800" y="3021262"/>
            <a:ext cx="18288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>
            <a:off x="5773489" y="3241543"/>
            <a:ext cx="13716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33800" y="2572115"/>
            <a:ext cx="27432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>
            <a:off x="6485437" y="3033172"/>
            <a:ext cx="173736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752852" y="2119575"/>
            <a:ext cx="365760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8257647" y="1674413"/>
            <a:ext cx="4222" cy="224028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769948" y="1671874"/>
            <a:ext cx="4480560" cy="158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993480" y="823680"/>
            <a:ext cx="3369346" cy="58477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tabLst>
                <a:tab pos="685800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anose="02040602050305030304" pitchFamily="18" charset="0"/>
                <a:cs typeface="Arial" pitchFamily="34" charset="0"/>
              </a:rPr>
              <a:t>Scale : 	On X axis 2 cm = 5 second</a:t>
            </a:r>
          </a:p>
          <a:p>
            <a:pPr>
              <a:buClr>
                <a:srgbClr val="FF0000"/>
              </a:buClr>
              <a:tabLst>
                <a:tab pos="685800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anose="02040602050305030304" pitchFamily="18" charset="0"/>
                <a:cs typeface="Arial" pitchFamily="34" charset="0"/>
              </a:rPr>
              <a:t>           	On Y axis 1 cm = 7 </a:t>
            </a:r>
            <a:r>
              <a:rPr lang="en-US" sz="1600" b="1" dirty="0" err="1" smtClean="0">
                <a:solidFill>
                  <a:srgbClr val="0000CC"/>
                </a:solidFill>
                <a:latin typeface="Book Antiqua" panose="02040602050305030304" pitchFamily="18" charset="0"/>
                <a:cs typeface="Arial" pitchFamily="34" charset="0"/>
              </a:rPr>
              <a:t>metre</a:t>
            </a:r>
            <a:endParaRPr lang="en-US" sz="1600" b="1" dirty="0">
              <a:solidFill>
                <a:srgbClr val="0000CC"/>
              </a:solidFill>
              <a:latin typeface="Book Antiqua" panose="02040602050305030304" pitchFamily="18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31840" y="3745364"/>
            <a:ext cx="67245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(0, 0)</a:t>
            </a:r>
            <a:endParaRPr lang="en-US" sz="1600" b="1" dirty="0">
              <a:latin typeface="Book Antiqua" panose="0204060205030503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98941" y="3854954"/>
            <a:ext cx="137160" cy="137160"/>
            <a:chOff x="3698941" y="3854954"/>
            <a:chExt cx="137160" cy="137160"/>
          </a:xfrm>
        </p:grpSpPr>
        <p:sp>
          <p:nvSpPr>
            <p:cNvPr id="63" name="Oval 62"/>
            <p:cNvSpPr/>
            <p:nvPr/>
          </p:nvSpPr>
          <p:spPr>
            <a:xfrm>
              <a:off x="3730729" y="3887036"/>
              <a:ext cx="72079" cy="7429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3698941" y="3854954"/>
              <a:ext cx="137160" cy="13716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62604" y="225683"/>
            <a:ext cx="4871548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 smtClean="0">
                <a:ln w="9000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Berlin Sans FB Demi" panose="020E0802020502020306" pitchFamily="34" charset="0"/>
              </a:rPr>
              <a:t>Distance-time Graph for Uniform motion</a:t>
            </a:r>
            <a:endParaRPr lang="en-US" sz="2000" dirty="0">
              <a:ln w="9000" cmpd="sng">
                <a:noFill/>
                <a:prstDash val="solid"/>
              </a:ln>
              <a:solidFill>
                <a:schemeClr val="tx1"/>
              </a:solidFill>
              <a:effectLst/>
              <a:latin typeface="Berlin Sans FB Demi" panose="020E0802020502020306" pitchFamily="34" charset="0"/>
            </a:endParaRPr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13324"/>
              </p:ext>
            </p:extLst>
          </p:nvPr>
        </p:nvGraphicFramePr>
        <p:xfrm>
          <a:off x="409046" y="843558"/>
          <a:ext cx="2074722" cy="2747550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{16D9F66E-5EB9-4882-86FB-DCBF35E3C3E4}</a:tableStyleId>
              </a:tblPr>
              <a:tblGrid>
                <a:gridCol w="981592"/>
                <a:gridCol w="1093130"/>
              </a:tblGrid>
              <a:tr h="603174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Book Antiqua" panose="02040602050305030304" pitchFamily="18" charset="0"/>
                        </a:rPr>
                        <a:t>Time (sec)</a:t>
                      </a:r>
                      <a:endParaRPr lang="en-IN" sz="1700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Book Antiqua" panose="02040602050305030304" pitchFamily="18" charset="0"/>
                        </a:rPr>
                        <a:t>Distance</a:t>
                      </a:r>
                    </a:p>
                    <a:p>
                      <a:pPr algn="ctr"/>
                      <a:r>
                        <a:rPr lang="en-US" sz="1700" dirty="0" smtClean="0">
                          <a:latin typeface="Book Antiqua" panose="02040602050305030304" pitchFamily="18" charset="0"/>
                        </a:rPr>
                        <a:t>(</a:t>
                      </a:r>
                      <a:r>
                        <a:rPr lang="en-US" sz="1700" dirty="0" err="1" smtClean="0">
                          <a:latin typeface="Book Antiqua" panose="02040602050305030304" pitchFamily="18" charset="0"/>
                        </a:rPr>
                        <a:t>metre</a:t>
                      </a:r>
                      <a:r>
                        <a:rPr lang="en-US" sz="1700" dirty="0" smtClean="0">
                          <a:latin typeface="Book Antiqua" panose="02040602050305030304" pitchFamily="18" charset="0"/>
                        </a:rPr>
                        <a:t>)</a:t>
                      </a:r>
                      <a:endParaRPr lang="en-IN" sz="1700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0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0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5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7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10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14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15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21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20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28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25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smtClean="0">
                          <a:latin typeface="Book Antiqua" panose="02040602050305030304" pitchFamily="18" charset="0"/>
                        </a:rPr>
                        <a:t>35</a:t>
                      </a:r>
                      <a:endParaRPr lang="en-IN" sz="17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382836" y="3651870"/>
            <a:ext cx="2342677" cy="646986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graph is a linear graph.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382836" y="3651870"/>
            <a:ext cx="2576945" cy="1170238"/>
          </a:xfrm>
          <a:prstGeom prst="roundRect">
            <a:avLst>
              <a:gd name="adj" fmla="val 10592"/>
            </a:avLst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straight line in the distance time graph shows that the distance is increasing with time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82836" y="3651870"/>
            <a:ext cx="2576945" cy="646986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body is said to have a uniform motion</a:t>
            </a:r>
          </a:p>
        </p:txBody>
      </p:sp>
    </p:spTree>
    <p:extLst>
      <p:ext uri="{BB962C8B-B14F-4D97-AF65-F5344CB8AC3E}">
        <p14:creationId xmlns:p14="http://schemas.microsoft.com/office/powerpoint/2010/main" val="72911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7" grpId="0"/>
      <p:bldP spid="194" grpId="0"/>
      <p:bldP spid="42" grpId="0"/>
      <p:bldP spid="43" grpId="0"/>
      <p:bldP spid="44" grpId="0"/>
      <p:bldP spid="45" grpId="0"/>
      <p:bldP spid="46" grpId="0"/>
      <p:bldP spid="62" grpId="0" animBg="1"/>
      <p:bldP spid="64" grpId="0"/>
      <p:bldP spid="66" grpId="0" animBg="1"/>
      <p:bldP spid="87" grpId="0" animBg="1"/>
      <p:bldP spid="87" grpId="1" animBg="1"/>
      <p:bldP spid="88" grpId="0" animBg="1"/>
      <p:bldP spid="88" grpId="1" animBg="1"/>
      <p:bldP spid="8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2504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Finding velocity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in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distance-time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graph </a:t>
            </a: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 by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slope method </a:t>
            </a: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Distance time graph for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non-uniform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motion </a:t>
            </a: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604" y="225683"/>
            <a:ext cx="5366392" cy="442674"/>
          </a:xfrm>
          <a:prstGeom prst="roundRect">
            <a:avLst/>
          </a:prstGeom>
          <a:solidFill>
            <a:srgbClr val="66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IN" sz="2000" dirty="0">
                <a:ln w="9000" cmpd="sng">
                  <a:noFill/>
                  <a:prstDash val="solid"/>
                </a:ln>
                <a:solidFill>
                  <a:schemeClr val="tx1"/>
                </a:solidFill>
                <a:latin typeface="Berlin Sans FB Demi" panose="020E0802020502020306" pitchFamily="34" charset="0"/>
              </a:rPr>
              <a:t>Find the velocity of the object in given graph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1679" y="803488"/>
            <a:ext cx="274986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2000" dirty="0" smtClean="0">
                <a:ln w="9000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Berlin Sans FB Demi" panose="020E0802020502020306" pitchFamily="34" charset="0"/>
              </a:rPr>
              <a:t>Distance-time Graph</a:t>
            </a:r>
            <a:endParaRPr lang="en-US" sz="2000" dirty="0">
              <a:ln w="9000" cmpd="sng">
                <a:noFill/>
                <a:prstDash val="solid"/>
              </a:ln>
              <a:solidFill>
                <a:schemeClr val="tx1"/>
              </a:solidFill>
              <a:effectLst/>
              <a:latin typeface="Berlin Sans FB Demi" panose="020E0802020502020306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3331976" y="846966"/>
            <a:ext cx="5668370" cy="3820558"/>
            <a:chOff x="3023262" y="846966"/>
            <a:chExt cx="5668370" cy="3820558"/>
          </a:xfrm>
        </p:grpSpPr>
        <p:cxnSp>
          <p:nvCxnSpPr>
            <p:cNvPr id="6" name="Straight Connector 5"/>
            <p:cNvCxnSpPr/>
            <p:nvPr/>
          </p:nvCxnSpPr>
          <p:spPr>
            <a:xfrm rot="16200000" flipV="1">
              <a:off x="2347511" y="2512263"/>
              <a:ext cx="2834640" cy="158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39059" y="846966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Y</a:t>
              </a:r>
              <a:endParaRPr lang="en-US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759210" y="3924424"/>
              <a:ext cx="47548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271330" y="3937223"/>
              <a:ext cx="42030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X</a:t>
              </a:r>
              <a:endParaRPr lang="en-US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98965" y="4328970"/>
              <a:ext cx="205554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Time in second</a:t>
              </a:r>
              <a:endParaRPr lang="en-US" sz="1600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2259837" y="2470517"/>
              <a:ext cx="1865403" cy="338554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buClr>
                  <a:srgbClr val="FF0000"/>
                </a:buClr>
                <a:defRPr sz="1600" b="1">
                  <a:solidFill>
                    <a:srgbClr val="0000CC"/>
                  </a:solidFill>
                  <a:latin typeface="Book Antiqua" panose="02040602050305030304" pitchFamily="18" charset="0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Distance in </a:t>
              </a:r>
              <a:r>
                <a:rPr lang="en-US" dirty="0" err="1">
                  <a:solidFill>
                    <a:srgbClr val="C00000"/>
                  </a:solidFill>
                </a:rPr>
                <a:t>metre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404423" y="3920851"/>
              <a:ext cx="508565" cy="450116"/>
              <a:chOff x="4404423" y="3920851"/>
              <a:chExt cx="508565" cy="450116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16200000" flipH="1">
                <a:off x="462528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4044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293923" y="3920851"/>
              <a:ext cx="508565" cy="450116"/>
              <a:chOff x="5293923" y="3920851"/>
              <a:chExt cx="508565" cy="450116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6200000" flipH="1">
                <a:off x="551478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2939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10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6208823" y="3920851"/>
              <a:ext cx="508565" cy="450116"/>
              <a:chOff x="6208823" y="3920851"/>
              <a:chExt cx="508565" cy="450116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642333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2088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15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111023" y="3920851"/>
              <a:ext cx="508565" cy="450116"/>
              <a:chOff x="7111023" y="3920851"/>
              <a:chExt cx="508565" cy="450116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731283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110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20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006873" y="3920851"/>
              <a:ext cx="508565" cy="450116"/>
              <a:chOff x="8006873" y="3920851"/>
              <a:chExt cx="508565" cy="45011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16200000" flipH="1">
                <a:off x="8222973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800687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267523" y="3296785"/>
              <a:ext cx="508565" cy="369332"/>
              <a:chOff x="3267523" y="3296785"/>
              <a:chExt cx="508565" cy="36933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rot="10800000" flipH="1">
                <a:off x="3700934" y="3472927"/>
                <a:ext cx="726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3267523" y="329678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7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263156" y="2837790"/>
              <a:ext cx="508565" cy="369332"/>
              <a:chOff x="3263156" y="2837790"/>
              <a:chExt cx="508565" cy="369332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10800000" flipH="1">
                <a:off x="3696567" y="3017109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263156" y="2837790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14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258789" y="2385145"/>
              <a:ext cx="508565" cy="369332"/>
              <a:chOff x="3258789" y="2385145"/>
              <a:chExt cx="508565" cy="369332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10800000" flipH="1">
                <a:off x="3692200" y="2573990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258789" y="238514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21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254422" y="1938850"/>
              <a:ext cx="508565" cy="369332"/>
              <a:chOff x="3254422" y="1938850"/>
              <a:chExt cx="508565" cy="369332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10800000" flipH="1">
                <a:off x="3687833" y="2119575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254422" y="1938850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28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250055" y="1492555"/>
              <a:ext cx="508565" cy="369332"/>
              <a:chOff x="3250055" y="1492555"/>
              <a:chExt cx="508565" cy="36933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rot="10800000" flipH="1">
                <a:off x="3683466" y="1671874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3250055" y="149255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35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504580" y="3927202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O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495500" y="2954064"/>
              <a:ext cx="137160" cy="137160"/>
              <a:chOff x="5495500" y="2954064"/>
              <a:chExt cx="137160" cy="13716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527871" y="2985307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495500" y="2954064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391350" y="2501231"/>
              <a:ext cx="137160" cy="137160"/>
              <a:chOff x="6391350" y="2501231"/>
              <a:chExt cx="137160" cy="13716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423354" y="2533235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391350" y="2501231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289582" y="2053352"/>
              <a:ext cx="137160" cy="137160"/>
              <a:chOff x="7289582" y="2053352"/>
              <a:chExt cx="137160" cy="137160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7321586" y="2086940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7289582" y="2053352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189067" y="1604309"/>
              <a:ext cx="137160" cy="137160"/>
              <a:chOff x="8189067" y="1604309"/>
              <a:chExt cx="137160" cy="137160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8221071" y="1636313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8189067" y="1604309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4187580" y="3107556"/>
              <a:ext cx="672452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(5, 7)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39924" y="2643758"/>
              <a:ext cx="873104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(10, 14)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76941" y="2192660"/>
              <a:ext cx="88329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(15, 21)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46994" y="1765082"/>
              <a:ext cx="841268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(20, 28)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540681" y="1323204"/>
              <a:ext cx="83288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(25, 35)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4589528" y="3404898"/>
              <a:ext cx="137160" cy="137160"/>
              <a:chOff x="4589528" y="3404898"/>
              <a:chExt cx="137160" cy="137160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4628419" y="3436331"/>
                <a:ext cx="72079" cy="742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589528" y="3404898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cxnSp>
          <p:nvCxnSpPr>
            <p:cNvPr id="67" name="Straight Connector 66"/>
            <p:cNvCxnSpPr/>
            <p:nvPr/>
          </p:nvCxnSpPr>
          <p:spPr>
            <a:xfrm flipH="1">
              <a:off x="3756662" y="1508760"/>
              <a:ext cx="4831078" cy="2408330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3131840" y="3745364"/>
              <a:ext cx="672452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(0, 0)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698941" y="3854954"/>
              <a:ext cx="137160" cy="137160"/>
              <a:chOff x="3698941" y="3854954"/>
              <a:chExt cx="137160" cy="137160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3730729" y="3887036"/>
                <a:ext cx="72079" cy="742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698941" y="3854954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4949389" y="3413854"/>
            <a:ext cx="2902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A</a:t>
            </a:r>
            <a:endParaRPr lang="en-US" b="1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874494" y="2940507"/>
            <a:ext cx="2902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B</a:t>
            </a:r>
            <a:endParaRPr lang="en-US" b="1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33400" y="302218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i="1" dirty="0">
                <a:solidFill>
                  <a:srgbClr val="6600CC"/>
                </a:solidFill>
                <a:latin typeface="Book Antiqua" panose="02040602050305030304" pitchFamily="18" charset="0"/>
              </a:rPr>
              <a:t>Velocity =  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819252" y="302218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6600CC"/>
                </a:solidFill>
                <a:latin typeface="Book Antiqua" panose="02040602050305030304" pitchFamily="18" charset="0"/>
              </a:rPr>
              <a:t>?</a:t>
            </a:r>
            <a:endParaRPr lang="en-US" b="1" dirty="0">
              <a:solidFill>
                <a:srgbClr val="6600CC"/>
              </a:solidFill>
              <a:latin typeface="Book Antiqua" panose="020406020503050303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752600" y="302218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i="1" dirty="0">
                <a:solidFill>
                  <a:srgbClr val="6600CC"/>
                </a:solidFill>
                <a:latin typeface="Book Antiqua" panose="02040602050305030304" pitchFamily="18" charset="0"/>
              </a:rPr>
              <a:t>Slope of distance </a:t>
            </a:r>
            <a:r>
              <a:rPr lang="en-US" b="1" i="1" dirty="0" smtClean="0">
                <a:solidFill>
                  <a:srgbClr val="6600CC"/>
                </a:solidFill>
                <a:latin typeface="Book Antiqua" panose="02040602050305030304" pitchFamily="18" charset="0"/>
              </a:rPr>
              <a:t>- time </a:t>
            </a:r>
            <a:r>
              <a:rPr lang="en-US" b="1" i="1" dirty="0">
                <a:solidFill>
                  <a:srgbClr val="6600CC"/>
                </a:solidFill>
                <a:latin typeface="Book Antiqua" panose="02040602050305030304" pitchFamily="18" charset="0"/>
              </a:rPr>
              <a:t>graph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27236" y="713477"/>
            <a:ext cx="36449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For example :</a:t>
            </a:r>
          </a:p>
          <a:p>
            <a:pPr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Consider points A (5, 7) and</a:t>
            </a:r>
          </a:p>
          <a:p>
            <a:pPr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B (10, 14)</a:t>
            </a:r>
          </a:p>
          <a:p>
            <a:pPr>
              <a:buClr>
                <a:srgbClr val="FF0000"/>
              </a:buClr>
            </a:pPr>
            <a:endParaRPr lang="en-US" sz="1600" b="1" dirty="0" smtClean="0">
              <a:latin typeface="Book Antiqua" panose="02040602050305030304" pitchFamily="18" charset="0"/>
            </a:endParaRPr>
          </a:p>
          <a:p>
            <a:pPr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Then slope  =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095153" y="742975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464737" y="742975"/>
            <a:ext cx="46198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9678" y="1416248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86592" y="1416248"/>
            <a:ext cx="46198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grpSp>
        <p:nvGrpSpPr>
          <p:cNvPr id="96" name="Group 102"/>
          <p:cNvGrpSpPr/>
          <p:nvPr/>
        </p:nvGrpSpPr>
        <p:grpSpPr>
          <a:xfrm>
            <a:off x="1948609" y="1533977"/>
            <a:ext cx="737701" cy="629544"/>
            <a:chOff x="1008213" y="2926076"/>
            <a:chExt cx="737701" cy="839391"/>
          </a:xfrm>
        </p:grpSpPr>
        <p:sp>
          <p:nvSpPr>
            <p:cNvPr id="97" name="TextBox 96"/>
            <p:cNvSpPr txBox="1"/>
            <p:nvPr/>
          </p:nvSpPr>
          <p:spPr>
            <a:xfrm>
              <a:off x="1008213" y="2926076"/>
              <a:ext cx="737701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y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2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y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1</a:t>
              </a: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1036997" y="3344977"/>
              <a:ext cx="680132" cy="1588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1019433" y="3314062"/>
              <a:ext cx="715260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x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2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x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1</a:t>
              </a:r>
            </a:p>
          </p:txBody>
        </p:sp>
      </p:grpSp>
      <p:grpSp>
        <p:nvGrpSpPr>
          <p:cNvPr id="100" name="Group 101"/>
          <p:cNvGrpSpPr/>
          <p:nvPr/>
        </p:nvGrpSpPr>
        <p:grpSpPr>
          <a:xfrm>
            <a:off x="1538663" y="2177606"/>
            <a:ext cx="1021434" cy="633325"/>
            <a:chOff x="614335" y="3774028"/>
            <a:chExt cx="1021434" cy="844433"/>
          </a:xfrm>
        </p:grpSpPr>
        <p:sp>
          <p:nvSpPr>
            <p:cNvPr id="101" name="TextBox 100"/>
            <p:cNvSpPr txBox="1"/>
            <p:nvPr/>
          </p:nvSpPr>
          <p:spPr>
            <a:xfrm>
              <a:off x="955775" y="3774028"/>
              <a:ext cx="679994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14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7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014726" y="4197670"/>
              <a:ext cx="562093" cy="1588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614335" y="4000504"/>
              <a:ext cx="309700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=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55775" y="4167056"/>
              <a:ext cx="679994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10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5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05" name="Group 103"/>
          <p:cNvGrpSpPr/>
          <p:nvPr/>
        </p:nvGrpSpPr>
        <p:grpSpPr>
          <a:xfrm>
            <a:off x="1540138" y="2743194"/>
            <a:ext cx="1544858" cy="652884"/>
            <a:chOff x="550516" y="3756364"/>
            <a:chExt cx="1544858" cy="870513"/>
          </a:xfrm>
        </p:grpSpPr>
        <p:sp>
          <p:nvSpPr>
            <p:cNvPr id="106" name="TextBox 105"/>
            <p:cNvSpPr txBox="1"/>
            <p:nvPr/>
          </p:nvSpPr>
          <p:spPr>
            <a:xfrm>
              <a:off x="946510" y="3791584"/>
              <a:ext cx="287258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7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976585" y="4197670"/>
              <a:ext cx="227108" cy="1588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50516" y="4000505"/>
              <a:ext cx="309700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=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946510" y="4150070"/>
              <a:ext cx="287258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5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266301" y="3756364"/>
              <a:ext cx="772969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 </a:t>
              </a:r>
              <a:r>
                <a:rPr lang="en-US" sz="1600" b="1" dirty="0" err="1" smtClean="0">
                  <a:latin typeface="Book Antiqua" panose="02040602050305030304" pitchFamily="18" charset="0"/>
                </a:rPr>
                <a:t>metre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210196" y="4175471"/>
              <a:ext cx="885178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 second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1312719" y="4190826"/>
              <a:ext cx="680132" cy="1588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1537468" y="3345418"/>
            <a:ext cx="130035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=   1.4 m/sec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199948" y="3444632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569532" y="3444632"/>
            <a:ext cx="46198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56416" y="2971285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372200" y="2971285"/>
            <a:ext cx="46198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26" name="TextBox 125" hidden="1"/>
          <p:cNvSpPr txBox="1">
            <a:spLocks noChangeArrowheads="1"/>
          </p:cNvSpPr>
          <p:nvPr/>
        </p:nvSpPr>
        <p:spPr bwMode="auto">
          <a:xfrm>
            <a:off x="1911261" y="3181865"/>
            <a:ext cx="1529294" cy="646986"/>
          </a:xfrm>
          <a:prstGeom prst="wedgeRoundRectCallout">
            <a:avLst>
              <a:gd name="adj1" fmla="val -74493"/>
              <a:gd name="adj2" fmla="val 71824"/>
              <a:gd name="adj3" fmla="val 16667"/>
            </a:avLst>
          </a:prstGeom>
          <a:solidFill>
            <a:srgbClr val="002060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marL="457200" indent="-457200">
              <a:tabLst>
                <a:tab pos="457200" algn="l"/>
              </a:tabLst>
              <a:defRPr b="1">
                <a:latin typeface="Book Antiqua" panose="02040602050305030304" pitchFamily="18" charset="0"/>
              </a:defRPr>
            </a:lvl1pPr>
          </a:lstStyle>
          <a:p>
            <a:pPr marL="0" indent="0" algn="ctr">
              <a:tabLst/>
            </a:pPr>
            <a:r>
              <a:rPr lang="en-US" sz="1600" dirty="0">
                <a:solidFill>
                  <a:schemeClr val="bg1"/>
                </a:solidFill>
              </a:rPr>
              <a:t>Formula for velocity 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2700" y="2239888"/>
            <a:ext cx="1000202" cy="885285"/>
            <a:chOff x="3666785" y="-1327276"/>
            <a:chExt cx="1000202" cy="885285"/>
          </a:xfrm>
        </p:grpSpPr>
        <p:sp>
          <p:nvSpPr>
            <p:cNvPr id="2" name="Oval 1"/>
            <p:cNvSpPr/>
            <p:nvPr/>
          </p:nvSpPr>
          <p:spPr>
            <a:xfrm>
              <a:off x="3666785" y="-1327276"/>
              <a:ext cx="1000202" cy="8852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02"/>
            <p:cNvGrpSpPr/>
            <p:nvPr/>
          </p:nvGrpSpPr>
          <p:grpSpPr>
            <a:xfrm>
              <a:off x="3817418" y="-1199406"/>
              <a:ext cx="692817" cy="629544"/>
              <a:chOff x="1030655" y="2926076"/>
              <a:chExt cx="692817" cy="839391"/>
            </a:xfrm>
          </p:grpSpPr>
          <p:sp>
            <p:nvSpPr>
              <p:cNvPr id="128" name="TextBox 127"/>
              <p:cNvSpPr txBox="1"/>
              <p:nvPr/>
            </p:nvSpPr>
            <p:spPr>
              <a:xfrm>
                <a:off x="1030655" y="2926076"/>
                <a:ext cx="692817" cy="45140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  <a:buClr>
                    <a:srgbClr val="FF0000"/>
                  </a:buClr>
                  <a:tabLst>
                    <a:tab pos="2395538" algn="l"/>
                    <a:tab pos="2684463" algn="l"/>
                  </a:tabLst>
                </a:pPr>
                <a:r>
                  <a:rPr lang="en-US" sz="1600" b="1" dirty="0">
                    <a:latin typeface="Book Antiqua" panose="02040602050305030304" pitchFamily="18" charset="0"/>
                  </a:rPr>
                  <a:t>s</a:t>
                </a:r>
                <a:r>
                  <a:rPr lang="en-US" sz="1600" b="1" baseline="-25000" dirty="0" smtClean="0">
                    <a:latin typeface="Book Antiqua" panose="02040602050305030304" pitchFamily="18" charset="0"/>
                  </a:rPr>
                  <a:t>2 </a:t>
                </a:r>
                <a:r>
                  <a:rPr lang="en-US" sz="1600" b="1" dirty="0" smtClean="0">
                    <a:latin typeface="Book Antiqua" panose="02040602050305030304" pitchFamily="18" charset="0"/>
                  </a:rPr>
                  <a:t>– s</a:t>
                </a:r>
                <a:r>
                  <a:rPr lang="en-US" sz="1600" b="1" baseline="-25000" dirty="0" smtClean="0">
                    <a:latin typeface="Book Antiqua" panose="02040602050305030304" pitchFamily="18" charset="0"/>
                  </a:rPr>
                  <a:t>1</a:t>
                </a:r>
              </a:p>
            </p:txBody>
          </p:sp>
          <p:cxnSp>
            <p:nvCxnSpPr>
              <p:cNvPr id="129" name="Straight Connector 128"/>
              <p:cNvCxnSpPr/>
              <p:nvPr/>
            </p:nvCxnSpPr>
            <p:spPr>
              <a:xfrm>
                <a:off x="1036997" y="3344977"/>
                <a:ext cx="680132" cy="1588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1053097" y="3314062"/>
                <a:ext cx="647933" cy="45140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  <a:buClr>
                    <a:srgbClr val="FF0000"/>
                  </a:buClr>
                  <a:tabLst>
                    <a:tab pos="2395538" algn="l"/>
                    <a:tab pos="2684463" algn="l"/>
                  </a:tabLst>
                </a:pPr>
                <a:r>
                  <a:rPr lang="en-US" sz="1600" b="1" dirty="0">
                    <a:latin typeface="Book Antiqua" panose="02040602050305030304" pitchFamily="18" charset="0"/>
                  </a:rPr>
                  <a:t>t</a:t>
                </a:r>
                <a:r>
                  <a:rPr lang="en-US" sz="1600" b="1" baseline="-25000" dirty="0" smtClean="0">
                    <a:latin typeface="Book Antiqua" panose="02040602050305030304" pitchFamily="18" charset="0"/>
                  </a:rPr>
                  <a:t>2 </a:t>
                </a:r>
                <a:r>
                  <a:rPr lang="en-US" sz="1600" b="1" dirty="0" smtClean="0">
                    <a:latin typeface="Book Antiqua" panose="02040602050305030304" pitchFamily="18" charset="0"/>
                  </a:rPr>
                  <a:t>– t</a:t>
                </a:r>
                <a:r>
                  <a:rPr lang="en-US" sz="1600" b="1" baseline="-25000" dirty="0" smtClean="0">
                    <a:latin typeface="Book Antiqua" panose="02040602050305030304" pitchFamily="18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33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84" grpId="0"/>
      <p:bldP spid="85" grpId="0"/>
      <p:bldP spid="88" grpId="0"/>
      <p:bldP spid="89" grpId="0"/>
      <p:bldP spid="89" grpId="1"/>
      <p:bldP spid="90" grpId="0"/>
      <p:bldP spid="92" grpId="0"/>
      <p:bldP spid="93" grpId="0"/>
      <p:bldP spid="94" grpId="0"/>
      <p:bldP spid="95" grpId="0"/>
      <p:bldP spid="121" grpId="0"/>
      <p:bldP spid="122" grpId="0"/>
      <p:bldP spid="123" grpId="0"/>
      <p:bldP spid="124" grpId="0"/>
      <p:bldP spid="125" grpId="0"/>
      <p:bldP spid="126" grpId="0" animBg="1"/>
      <p:bldP spid="126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604" y="225683"/>
            <a:ext cx="5366392" cy="442674"/>
          </a:xfrm>
          <a:prstGeom prst="roundRect">
            <a:avLst/>
          </a:prstGeom>
          <a:solidFill>
            <a:srgbClr val="66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IN" sz="2000" dirty="0">
                <a:ln w="9000" cmpd="sng">
                  <a:noFill/>
                  <a:prstDash val="solid"/>
                </a:ln>
                <a:solidFill>
                  <a:schemeClr val="tx1"/>
                </a:solidFill>
                <a:latin typeface="Berlin Sans FB Demi" panose="020E0802020502020306" pitchFamily="34" charset="0"/>
              </a:rPr>
              <a:t>Find the velocity of the object in given graph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1679" y="803488"/>
            <a:ext cx="274986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2000" dirty="0" smtClean="0">
                <a:ln w="9000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Berlin Sans FB Demi" panose="020E0802020502020306" pitchFamily="34" charset="0"/>
              </a:rPr>
              <a:t>Distance-time Graph</a:t>
            </a:r>
            <a:endParaRPr lang="en-US" sz="2000" dirty="0">
              <a:ln w="9000" cmpd="sng">
                <a:noFill/>
                <a:prstDash val="solid"/>
              </a:ln>
              <a:solidFill>
                <a:schemeClr val="tx1"/>
              </a:solidFill>
              <a:effectLst/>
              <a:latin typeface="Berlin Sans FB Demi" panose="020E0802020502020306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31976" y="846966"/>
            <a:ext cx="5668370" cy="3820558"/>
            <a:chOff x="3023262" y="846966"/>
            <a:chExt cx="5668370" cy="3820558"/>
          </a:xfrm>
        </p:grpSpPr>
        <p:cxnSp>
          <p:nvCxnSpPr>
            <p:cNvPr id="5" name="Straight Connector 4"/>
            <p:cNvCxnSpPr/>
            <p:nvPr/>
          </p:nvCxnSpPr>
          <p:spPr>
            <a:xfrm rot="16200000" flipV="1">
              <a:off x="2347511" y="2512263"/>
              <a:ext cx="2834640" cy="158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239059" y="846966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Y</a:t>
              </a:r>
              <a:endParaRPr lang="en-US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759210" y="3924424"/>
              <a:ext cx="475488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8271330" y="3937223"/>
              <a:ext cx="42030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X</a:t>
              </a:r>
              <a:endParaRPr lang="en-US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98965" y="4328970"/>
              <a:ext cx="205554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Time in second</a:t>
              </a:r>
              <a:endParaRPr lang="en-US" sz="1600" b="1" dirty="0">
                <a:solidFill>
                  <a:srgbClr val="C00000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2259837" y="2470517"/>
              <a:ext cx="1865403" cy="338554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buClr>
                  <a:srgbClr val="FF0000"/>
                </a:buClr>
                <a:defRPr sz="1600" b="1">
                  <a:solidFill>
                    <a:srgbClr val="0000CC"/>
                  </a:solidFill>
                  <a:latin typeface="Book Antiqua" panose="02040602050305030304" pitchFamily="18" charset="0"/>
                </a:defRPr>
              </a:lvl1pPr>
            </a:lstStyle>
            <a:p>
              <a:r>
                <a:rPr lang="en-US" dirty="0">
                  <a:solidFill>
                    <a:srgbClr val="C00000"/>
                  </a:solidFill>
                </a:rPr>
                <a:t>Distance in </a:t>
              </a:r>
              <a:r>
                <a:rPr lang="en-US" dirty="0" err="1">
                  <a:solidFill>
                    <a:srgbClr val="C00000"/>
                  </a:solidFill>
                </a:rPr>
                <a:t>metre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404423" y="3920851"/>
              <a:ext cx="508565" cy="450116"/>
              <a:chOff x="4404423" y="3920851"/>
              <a:chExt cx="508565" cy="450116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rot="16200000" flipH="1">
                <a:off x="462528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44044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293923" y="3920851"/>
              <a:ext cx="508565" cy="450116"/>
              <a:chOff x="5293923" y="3920851"/>
              <a:chExt cx="508565" cy="450116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rot="16200000" flipH="1">
                <a:off x="551478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52939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10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208823" y="3920851"/>
              <a:ext cx="508565" cy="450116"/>
              <a:chOff x="6208823" y="3920851"/>
              <a:chExt cx="508565" cy="450116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16200000" flipH="1">
                <a:off x="642333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62088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15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111023" y="3920851"/>
              <a:ext cx="508565" cy="450116"/>
              <a:chOff x="7111023" y="3920851"/>
              <a:chExt cx="508565" cy="450116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rot="16200000" flipH="1">
                <a:off x="7312836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711102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20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006873" y="3920851"/>
              <a:ext cx="508565" cy="450116"/>
              <a:chOff x="8006873" y="3920851"/>
              <a:chExt cx="508565" cy="450116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16200000" flipH="1">
                <a:off x="8222973" y="3956371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8006873" y="400163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267523" y="3296785"/>
              <a:ext cx="508565" cy="369332"/>
              <a:chOff x="3267523" y="3296785"/>
              <a:chExt cx="508565" cy="369332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 rot="10800000" flipH="1">
                <a:off x="3700934" y="3472927"/>
                <a:ext cx="726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>
                <a:off x="3267523" y="329678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7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263156" y="2837790"/>
              <a:ext cx="508565" cy="369332"/>
              <a:chOff x="3263156" y="2837790"/>
              <a:chExt cx="508565" cy="369332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rot="10800000" flipH="1">
                <a:off x="3696567" y="3017109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263156" y="2837790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14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58789" y="2385145"/>
              <a:ext cx="508565" cy="369332"/>
              <a:chOff x="3258789" y="2385145"/>
              <a:chExt cx="508565" cy="369332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10800000" flipH="1">
                <a:off x="3692200" y="2573990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258789" y="238514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21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3254422" y="1938850"/>
              <a:ext cx="508565" cy="369332"/>
              <a:chOff x="3254422" y="1938850"/>
              <a:chExt cx="508565" cy="369332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rot="10800000" flipH="1">
                <a:off x="3687833" y="2119575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3254422" y="1938850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28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250055" y="1492555"/>
              <a:ext cx="508565" cy="369332"/>
              <a:chOff x="3250055" y="1492555"/>
              <a:chExt cx="508565" cy="369332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10800000" flipH="1">
                <a:off x="3683466" y="1671874"/>
                <a:ext cx="72628" cy="1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3250055" y="1492555"/>
                <a:ext cx="50856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Book Antiqua" panose="02040602050305030304" pitchFamily="18" charset="0"/>
                  </a:rPr>
                  <a:t>35</a:t>
                </a:r>
                <a:endParaRPr lang="en-US" b="1" dirty="0">
                  <a:latin typeface="Book Antiqua" panose="02040602050305030304" pitchFamily="18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504580" y="3927202"/>
              <a:ext cx="5085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 Antiqua" panose="02040602050305030304" pitchFamily="18" charset="0"/>
                </a:rPr>
                <a:t>O</a:t>
              </a:r>
              <a:endParaRPr lang="en-US" b="1" dirty="0">
                <a:latin typeface="Book Antiqua" panose="02040602050305030304" pitchFamily="18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495500" y="2954064"/>
              <a:ext cx="137160" cy="137160"/>
              <a:chOff x="5495500" y="2954064"/>
              <a:chExt cx="137160" cy="13716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5527871" y="2985307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495500" y="2954064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6391350" y="2501231"/>
              <a:ext cx="137160" cy="137160"/>
              <a:chOff x="6391350" y="2501231"/>
              <a:chExt cx="137160" cy="13716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423354" y="2533235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391350" y="2501231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289582" y="2053352"/>
              <a:ext cx="137160" cy="137160"/>
              <a:chOff x="7289582" y="2053352"/>
              <a:chExt cx="137160" cy="13716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321586" y="2086940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289582" y="2053352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189067" y="1604309"/>
              <a:ext cx="137160" cy="137160"/>
              <a:chOff x="8189067" y="1604309"/>
              <a:chExt cx="137160" cy="137160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8221071" y="1636313"/>
                <a:ext cx="73152" cy="7315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8189067" y="1604309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4187580" y="3107556"/>
              <a:ext cx="672452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(5, 7)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39924" y="2643758"/>
              <a:ext cx="873104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(10, 14)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76941" y="2192660"/>
              <a:ext cx="883291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(15, 21)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46994" y="1765082"/>
              <a:ext cx="841268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(20, 28)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40681" y="1323204"/>
              <a:ext cx="83288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(25, 35)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589528" y="3404898"/>
              <a:ext cx="137160" cy="137160"/>
              <a:chOff x="4589528" y="3404898"/>
              <a:chExt cx="137160" cy="13716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628419" y="3436331"/>
                <a:ext cx="72079" cy="742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589528" y="3404898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 flipH="1">
              <a:off x="3756662" y="1508760"/>
              <a:ext cx="4831078" cy="2408330"/>
            </a:xfrm>
            <a:prstGeom prst="line">
              <a:avLst/>
            </a:prstGeom>
            <a:ln w="19050">
              <a:solidFill>
                <a:schemeClr val="tx1"/>
              </a:solidFill>
              <a:headEnd type="stealth" w="lg" len="lg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131840" y="3745364"/>
              <a:ext cx="672452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Book Antiqua" panose="02040602050305030304" pitchFamily="18" charset="0"/>
                </a:rPr>
                <a:t>(0, 0)</a:t>
              </a:r>
              <a:endParaRPr lang="en-US" sz="1600" b="1" dirty="0">
                <a:latin typeface="Book Antiqua" panose="02040602050305030304" pitchFamily="18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698941" y="3854954"/>
              <a:ext cx="137160" cy="137160"/>
              <a:chOff x="3698941" y="3854954"/>
              <a:chExt cx="137160" cy="13716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30729" y="3887036"/>
                <a:ext cx="72079" cy="7429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698941" y="3854954"/>
                <a:ext cx="137160" cy="13716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</p:grpSp>
      <p:sp>
        <p:nvSpPr>
          <p:cNvPr id="67" name="TextBox 66"/>
          <p:cNvSpPr txBox="1"/>
          <p:nvPr/>
        </p:nvSpPr>
        <p:spPr>
          <a:xfrm>
            <a:off x="6801995" y="2465943"/>
            <a:ext cx="2902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A</a:t>
            </a:r>
            <a:endParaRPr lang="en-US" b="1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24328" y="2186347"/>
            <a:ext cx="29028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B</a:t>
            </a:r>
            <a:endParaRPr lang="en-US" b="1" dirty="0">
              <a:solidFill>
                <a:srgbClr val="0000CC"/>
              </a:solidFill>
              <a:latin typeface="Book Antiqua" panose="0204060205030503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33400" y="304004"/>
            <a:ext cx="1428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i="1" dirty="0" smtClean="0">
                <a:solidFill>
                  <a:srgbClr val="6600CC"/>
                </a:solidFill>
                <a:latin typeface="Book Antiqua" panose="02040602050305030304" pitchFamily="18" charset="0"/>
              </a:rPr>
              <a:t>Velocity =  </a:t>
            </a:r>
            <a:endParaRPr lang="en-US" b="1" i="1" dirty="0">
              <a:solidFill>
                <a:srgbClr val="6600CC"/>
              </a:solidFill>
              <a:latin typeface="Book Antiqua" panose="020406020503050303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819252" y="300433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i="1" dirty="0" smtClean="0">
                <a:solidFill>
                  <a:srgbClr val="6600CC"/>
                </a:solidFill>
                <a:latin typeface="Book Antiqua" panose="02040602050305030304" pitchFamily="18" charset="0"/>
              </a:rPr>
              <a:t>?</a:t>
            </a:r>
            <a:endParaRPr lang="en-US" b="1" i="1" dirty="0">
              <a:solidFill>
                <a:srgbClr val="6600CC"/>
              </a:solidFill>
              <a:latin typeface="Book Antiqua" panose="020406020503050303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752600" y="300433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i="1" dirty="0" smtClean="0">
                <a:solidFill>
                  <a:srgbClr val="6600CC"/>
                </a:solidFill>
                <a:latin typeface="Book Antiqua" panose="02040602050305030304" pitchFamily="18" charset="0"/>
              </a:rPr>
              <a:t>Slope of distance - time graph</a:t>
            </a:r>
            <a:endParaRPr lang="en-US" b="1" i="1" dirty="0">
              <a:solidFill>
                <a:srgbClr val="6600CC"/>
              </a:solidFill>
              <a:latin typeface="Book Antiqua" panose="020406020503050303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33400" y="738914"/>
            <a:ext cx="290715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For example :</a:t>
            </a:r>
          </a:p>
          <a:p>
            <a:pPr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Consider points A (5, 7) and</a:t>
            </a:r>
          </a:p>
          <a:p>
            <a:pPr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B (10, 14)</a:t>
            </a:r>
          </a:p>
          <a:p>
            <a:pPr>
              <a:buClr>
                <a:srgbClr val="FF0000"/>
              </a:buClr>
            </a:pPr>
            <a:endParaRPr lang="en-US" sz="1600" b="1" dirty="0" smtClean="0">
              <a:latin typeface="Book Antiqua" panose="02040602050305030304" pitchFamily="18" charset="0"/>
            </a:endParaRPr>
          </a:p>
          <a:p>
            <a:pPr>
              <a:buClr>
                <a:srgbClr val="FF0000"/>
              </a:buClr>
            </a:pPr>
            <a:r>
              <a:rPr lang="en-US" sz="1600" b="1" dirty="0" smtClean="0">
                <a:latin typeface="Book Antiqua" panose="02040602050305030304" pitchFamily="18" charset="0"/>
              </a:rPr>
              <a:t>Then slope  =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96753" y="790349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493312" y="790349"/>
            <a:ext cx="46198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09214" y="1497182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115616" y="1508666"/>
            <a:ext cx="461986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grpSp>
        <p:nvGrpSpPr>
          <p:cNvPr id="79" name="Group 102"/>
          <p:cNvGrpSpPr/>
          <p:nvPr/>
        </p:nvGrpSpPr>
        <p:grpSpPr>
          <a:xfrm>
            <a:off x="1945808" y="1567075"/>
            <a:ext cx="715260" cy="616846"/>
            <a:chOff x="983601" y="2926074"/>
            <a:chExt cx="715260" cy="822463"/>
          </a:xfrm>
        </p:grpSpPr>
        <p:sp>
          <p:nvSpPr>
            <p:cNvPr id="80" name="TextBox 79"/>
            <p:cNvSpPr txBox="1"/>
            <p:nvPr/>
          </p:nvSpPr>
          <p:spPr>
            <a:xfrm>
              <a:off x="1006043" y="2926074"/>
              <a:ext cx="692818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>
                  <a:latin typeface="Book Antiqua" panose="02040602050305030304" pitchFamily="18" charset="0"/>
                </a:rPr>
                <a:t>s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2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s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1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1048964" y="3364494"/>
              <a:ext cx="562093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983601" y="3297131"/>
              <a:ext cx="647934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>
                  <a:latin typeface="Book Antiqua" panose="02040602050305030304" pitchFamily="18" charset="0"/>
                </a:rPr>
                <a:t>t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2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t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1</a:t>
              </a:r>
            </a:p>
          </p:txBody>
        </p:sp>
      </p:grpSp>
      <p:grpSp>
        <p:nvGrpSpPr>
          <p:cNvPr id="83" name="Group 101"/>
          <p:cNvGrpSpPr/>
          <p:nvPr/>
        </p:nvGrpSpPr>
        <p:grpSpPr>
          <a:xfrm>
            <a:off x="1663807" y="2145254"/>
            <a:ext cx="1075978" cy="633325"/>
            <a:chOff x="674345" y="3774028"/>
            <a:chExt cx="1075978" cy="844433"/>
          </a:xfrm>
        </p:grpSpPr>
        <p:sp>
          <p:nvSpPr>
            <p:cNvPr id="84" name="TextBox 83"/>
            <p:cNvSpPr txBox="1"/>
            <p:nvPr/>
          </p:nvSpPr>
          <p:spPr>
            <a:xfrm>
              <a:off x="967736" y="3774028"/>
              <a:ext cx="782587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28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21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037791" y="4197670"/>
              <a:ext cx="618302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674345" y="3958171"/>
              <a:ext cx="30809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=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43814" y="4167056"/>
              <a:ext cx="782587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20</a:t>
              </a:r>
              <a:r>
                <a:rPr lang="en-US" sz="1600" b="1" baseline="-25000" dirty="0" smtClean="0">
                  <a:latin typeface="Book Antiqua" panose="02040602050305030304" pitchFamily="18" charset="0"/>
                </a:rPr>
                <a:t> </a:t>
              </a:r>
              <a:r>
                <a:rPr lang="en-US" sz="1600" b="1" dirty="0" smtClean="0">
                  <a:latin typeface="Book Antiqua" panose="02040602050305030304" pitchFamily="18" charset="0"/>
                </a:rPr>
                <a:t>– 15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88" name="Group 103"/>
          <p:cNvGrpSpPr/>
          <p:nvPr/>
        </p:nvGrpSpPr>
        <p:grpSpPr>
          <a:xfrm>
            <a:off x="1667869" y="2728938"/>
            <a:ext cx="1485053" cy="683662"/>
            <a:chOff x="439115" y="3730963"/>
            <a:chExt cx="1485053" cy="911550"/>
          </a:xfrm>
        </p:grpSpPr>
        <p:sp>
          <p:nvSpPr>
            <p:cNvPr id="89" name="TextBox 88"/>
            <p:cNvSpPr txBox="1"/>
            <p:nvPr/>
          </p:nvSpPr>
          <p:spPr>
            <a:xfrm>
              <a:off x="755997" y="3766184"/>
              <a:ext cx="300082" cy="49244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b="1" dirty="0" smtClean="0">
                  <a:latin typeface="Book Antiqua" panose="02040602050305030304" pitchFamily="18" charset="0"/>
                </a:rPr>
                <a:t>7</a:t>
              </a:r>
              <a:endParaRPr lang="en-US" b="1" baseline="-25000" dirty="0" smtClean="0">
                <a:latin typeface="Book Antiqua" panose="02040602050305030304" pitchFamily="18" charset="0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792484" y="4197670"/>
              <a:ext cx="227108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39115" y="4000505"/>
              <a:ext cx="309700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=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55997" y="4150070"/>
              <a:ext cx="300082" cy="492443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b="1" dirty="0" smtClean="0">
                  <a:latin typeface="Book Antiqua" panose="02040602050305030304" pitchFamily="18" charset="0"/>
                </a:rPr>
                <a:t>5</a:t>
              </a:r>
              <a:endParaRPr lang="en-US" b="1" baseline="-25000" dirty="0" smtClean="0">
                <a:latin typeface="Book Antiqua" panose="02040602050305030304" pitchFamily="18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95095" y="3730963"/>
              <a:ext cx="772969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 </a:t>
              </a:r>
              <a:r>
                <a:rPr lang="en-US" sz="1600" b="1" dirty="0" err="1" smtClean="0">
                  <a:latin typeface="Book Antiqua" panose="02040602050305030304" pitchFamily="18" charset="0"/>
                </a:rPr>
                <a:t>metre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38990" y="4150070"/>
              <a:ext cx="885178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anose="02040602050305030304" pitchFamily="18" charset="0"/>
                </a:rPr>
                <a:t> second</a:t>
              </a:r>
              <a:endParaRPr lang="en-US" sz="1600" b="1" baseline="-25000" dirty="0" smtClean="0">
                <a:latin typeface="Book Antiqua" panose="02040602050305030304" pitchFamily="18" charset="0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1115819" y="4197670"/>
              <a:ext cx="73152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1665392" y="3357826"/>
            <a:ext cx="124906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=  1.4 m/sec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018890" y="2494855"/>
            <a:ext cx="4427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(s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346404" y="2494855"/>
            <a:ext cx="42191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(t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695902" y="2211710"/>
            <a:ext cx="4427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(s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028384" y="2211710"/>
            <a:ext cx="42191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(t</a:t>
            </a:r>
            <a:r>
              <a:rPr lang="en-US" sz="1400" b="1" baseline="-25000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Book Antiqua" panose="0204060205030503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1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67" grpId="0"/>
      <p:bldP spid="68" grpId="0"/>
      <p:bldP spid="71" grpId="0"/>
      <p:bldP spid="72" grpId="0"/>
      <p:bldP spid="72" grpId="1"/>
      <p:bldP spid="73" grpId="0"/>
      <p:bldP spid="75" grpId="0"/>
      <p:bldP spid="76" grpId="0"/>
      <p:bldP spid="77" grpId="0"/>
      <p:bldP spid="78" grpId="0"/>
      <p:bldP spid="104" grpId="0"/>
      <p:bldP spid="105" grpId="0"/>
      <p:bldP spid="106" grpId="0"/>
      <p:bldP spid="107" grpId="0"/>
      <p:bldP spid="10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603" y="225683"/>
            <a:ext cx="541408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dirty="0" smtClean="0">
                <a:ln w="9000" cmpd="sng">
                  <a:noFill/>
                  <a:prstDash val="solid"/>
                </a:ln>
                <a:solidFill>
                  <a:schemeClr val="tx1"/>
                </a:solidFill>
                <a:latin typeface="Berlin Sans FB Demi" panose="020E0802020502020306" pitchFamily="34" charset="0"/>
              </a:rPr>
              <a:t>Distance-time graph for Non-uniform motion</a:t>
            </a:r>
            <a:endParaRPr lang="en-US" sz="2000" dirty="0">
              <a:ln w="9000" cmpd="sng">
                <a:noFill/>
                <a:prstDash val="solid"/>
              </a:ln>
              <a:solidFill>
                <a:schemeClr val="tx1"/>
              </a:solidFill>
              <a:latin typeface="Berlin Sans FB Demi" panose="020E0802020502020306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951863"/>
              </p:ext>
            </p:extLst>
          </p:nvPr>
        </p:nvGraphicFramePr>
        <p:xfrm>
          <a:off x="409046" y="843558"/>
          <a:ext cx="2074722" cy="3456542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{16D9F66E-5EB9-4882-86FB-DCBF35E3C3E4}</a:tableStyleId>
              </a:tblPr>
              <a:tblGrid>
                <a:gridCol w="981592"/>
                <a:gridCol w="1093130"/>
              </a:tblGrid>
              <a:tr h="60317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Time (sec)</a:t>
                      </a:r>
                      <a:endParaRPr lang="en-IN" sz="1600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Distance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(</a:t>
                      </a:r>
                      <a:r>
                        <a:rPr lang="en-US" sz="1600" dirty="0" err="1" smtClean="0">
                          <a:latin typeface="Book Antiqua" panose="02040602050305030304" pitchFamily="18" charset="0"/>
                        </a:rPr>
                        <a:t>metre</a:t>
                      </a:r>
                      <a:r>
                        <a:rPr lang="en-US" sz="1600" dirty="0" smtClean="0">
                          <a:latin typeface="Book Antiqua" panose="02040602050305030304" pitchFamily="18" charset="0"/>
                        </a:rPr>
                        <a:t>)</a:t>
                      </a:r>
                      <a:endParaRPr lang="en-IN" sz="1600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0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0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2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1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4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4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6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9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8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16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10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25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12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36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66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14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 Antiqua" panose="02040602050305030304" pitchFamily="18" charset="0"/>
                        </a:rPr>
                        <a:t>49</a:t>
                      </a:r>
                      <a:endParaRPr lang="en-IN" sz="1600" b="1" dirty="0">
                        <a:latin typeface="Book Antiqua" panose="02040602050305030304" pitchFamily="18" charset="0"/>
                      </a:endParaRPr>
                    </a:p>
                  </a:txBody>
                  <a:tcPr marL="89365" marR="89365" marT="44682" marB="446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84" t="36526" r="33429" b="29930"/>
          <a:stretch/>
        </p:blipFill>
        <p:spPr>
          <a:xfrm>
            <a:off x="3585346" y="807773"/>
            <a:ext cx="5256754" cy="406823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4351914" y="973389"/>
            <a:ext cx="0" cy="3590566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2207" y="807773"/>
            <a:ext cx="50856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Y</a:t>
            </a:r>
            <a:endParaRPr lang="en-US" sz="1600" b="1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42207" y="4072362"/>
            <a:ext cx="4618037" cy="0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28162" y="4083918"/>
            <a:ext cx="42030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X</a:t>
            </a:r>
            <a:endParaRPr lang="en-US" sz="1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70437" y="4074393"/>
            <a:ext cx="42030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X'</a:t>
            </a:r>
            <a:endParaRPr lang="en-US" sz="1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67343" y="4370123"/>
            <a:ext cx="38209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Y'</a:t>
            </a:r>
            <a:endParaRPr lang="en-US" sz="16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12246" y="4515966"/>
            <a:ext cx="147930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algn="ctr">
              <a:buClr>
                <a:srgbClr val="FF0000"/>
              </a:buClr>
              <a:defRPr sz="1600" b="1" i="1">
                <a:ln w="50800"/>
                <a:latin typeface="+mj-lt"/>
              </a:defRPr>
            </a:lvl1pPr>
          </a:lstStyle>
          <a:p>
            <a:r>
              <a:rPr lang="en-US" dirty="0"/>
              <a:t>Time in second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907051" y="2798059"/>
            <a:ext cx="167615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buClr>
                <a:srgbClr val="FF0000"/>
              </a:buClr>
            </a:pPr>
            <a:r>
              <a:rPr lang="en-US" sz="1600" b="1" i="1" dirty="0" smtClean="0">
                <a:ln w="50800"/>
                <a:latin typeface="+mj-lt"/>
              </a:rPr>
              <a:t>Distance in </a:t>
            </a:r>
            <a:r>
              <a:rPr lang="en-US" sz="1600" b="1" i="1" dirty="0" err="1" smtClean="0">
                <a:ln w="50800"/>
                <a:latin typeface="+mj-lt"/>
              </a:rPr>
              <a:t>metre</a:t>
            </a:r>
            <a:endParaRPr lang="en-US" sz="1600" b="1" i="1" dirty="0">
              <a:ln w="50800"/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660232" y="4687366"/>
            <a:ext cx="981121" cy="119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3411942" y="1770800"/>
            <a:ext cx="737131" cy="67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14309" y="849908"/>
            <a:ext cx="2988390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tabLst>
                <a:tab pos="628650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+mj-lt"/>
                <a:cs typeface="Arial" pitchFamily="34" charset="0"/>
              </a:rPr>
              <a:t>Scale : 	On X axis 1 cm = </a:t>
            </a:r>
            <a:r>
              <a:rPr lang="en-US" sz="1600" b="1" dirty="0">
                <a:solidFill>
                  <a:srgbClr val="0000CC"/>
                </a:solidFill>
                <a:latin typeface="+mj-lt"/>
                <a:cs typeface="Arial" pitchFamily="34" charset="0"/>
              </a:rPr>
              <a:t>2</a:t>
            </a:r>
            <a:r>
              <a:rPr lang="en-US" sz="1600" b="1" dirty="0" smtClean="0">
                <a:solidFill>
                  <a:srgbClr val="0000CC"/>
                </a:solidFill>
                <a:latin typeface="+mj-lt"/>
                <a:cs typeface="Arial" pitchFamily="34" charset="0"/>
              </a:rPr>
              <a:t> units</a:t>
            </a:r>
          </a:p>
          <a:p>
            <a:pPr>
              <a:buClr>
                <a:srgbClr val="FF0000"/>
              </a:buClr>
              <a:tabLst>
                <a:tab pos="628650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+mj-lt"/>
                <a:cs typeface="Arial" pitchFamily="34" charset="0"/>
              </a:rPr>
              <a:t>           	On Y axis 1 cm = 10 units</a:t>
            </a:r>
            <a:endParaRPr lang="en-US" sz="1600" b="1" dirty="0">
              <a:solidFill>
                <a:srgbClr val="0000CC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24" name="Group 101"/>
          <p:cNvGrpSpPr/>
          <p:nvPr/>
        </p:nvGrpSpPr>
        <p:grpSpPr>
          <a:xfrm>
            <a:off x="4572754" y="4074653"/>
            <a:ext cx="382093" cy="365082"/>
            <a:chOff x="4687054" y="5798765"/>
            <a:chExt cx="382093" cy="486778"/>
          </a:xfrm>
          <a:effectLst/>
        </p:grpSpPr>
        <p:sp>
          <p:nvSpPr>
            <p:cNvPr id="25" name="TextBox 24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>
                  <a:latin typeface="+mj-lt"/>
                </a:rPr>
                <a:t>2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16200000" flipH="1">
              <a:off x="483485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101"/>
          <p:cNvGrpSpPr/>
          <p:nvPr/>
        </p:nvGrpSpPr>
        <p:grpSpPr>
          <a:xfrm>
            <a:off x="4982356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31" name="TextBox 30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>
                  <a:latin typeface="+mj-lt"/>
                </a:rPr>
                <a:t>4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16200000" flipH="1">
              <a:off x="483485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101"/>
          <p:cNvGrpSpPr/>
          <p:nvPr/>
        </p:nvGrpSpPr>
        <p:grpSpPr>
          <a:xfrm>
            <a:off x="5383140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34" name="TextBox 33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>
                  <a:latin typeface="+mj-lt"/>
                </a:rPr>
                <a:t>6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16200000" flipH="1">
              <a:off x="483485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101"/>
          <p:cNvGrpSpPr/>
          <p:nvPr/>
        </p:nvGrpSpPr>
        <p:grpSpPr>
          <a:xfrm>
            <a:off x="5793450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37" name="TextBox 36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>
                  <a:latin typeface="+mj-lt"/>
                </a:rPr>
                <a:t>8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16200000" flipH="1">
              <a:off x="483485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101"/>
          <p:cNvGrpSpPr/>
          <p:nvPr/>
        </p:nvGrpSpPr>
        <p:grpSpPr>
          <a:xfrm>
            <a:off x="6198997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40" name="TextBox 39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10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rot="16200000" flipH="1">
              <a:off x="483485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101"/>
          <p:cNvGrpSpPr/>
          <p:nvPr/>
        </p:nvGrpSpPr>
        <p:grpSpPr>
          <a:xfrm>
            <a:off x="6614070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43" name="TextBox 42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12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 rot="16200000" flipH="1">
              <a:off x="482850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101"/>
          <p:cNvGrpSpPr/>
          <p:nvPr/>
        </p:nvGrpSpPr>
        <p:grpSpPr>
          <a:xfrm>
            <a:off x="7024380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46" name="TextBox 45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14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16200000" flipH="1">
              <a:off x="482850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01"/>
          <p:cNvGrpSpPr/>
          <p:nvPr/>
        </p:nvGrpSpPr>
        <p:grpSpPr>
          <a:xfrm>
            <a:off x="7429927" y="4083918"/>
            <a:ext cx="382093" cy="365082"/>
            <a:chOff x="4687054" y="5798765"/>
            <a:chExt cx="382093" cy="486778"/>
          </a:xfrm>
          <a:effectLst/>
        </p:grpSpPr>
        <p:sp>
          <p:nvSpPr>
            <p:cNvPr id="49" name="TextBox 48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16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rot="16200000" flipH="1">
              <a:off x="4834853" y="5847185"/>
              <a:ext cx="968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101"/>
          <p:cNvGrpSpPr/>
          <p:nvPr/>
        </p:nvGrpSpPr>
        <p:grpSpPr>
          <a:xfrm>
            <a:off x="3956185" y="3511029"/>
            <a:ext cx="388108" cy="307775"/>
            <a:chOff x="4687054" y="5875175"/>
            <a:chExt cx="388108" cy="410368"/>
          </a:xfrm>
          <a:effectLst/>
        </p:grpSpPr>
        <p:sp>
          <p:nvSpPr>
            <p:cNvPr id="52" name="TextBox 51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10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0800000" flipH="1">
              <a:off x="5002533" y="6080358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101"/>
          <p:cNvGrpSpPr/>
          <p:nvPr/>
        </p:nvGrpSpPr>
        <p:grpSpPr>
          <a:xfrm>
            <a:off x="3973711" y="3106863"/>
            <a:ext cx="388108" cy="307775"/>
            <a:chOff x="4687054" y="5875175"/>
            <a:chExt cx="388108" cy="410368"/>
          </a:xfrm>
          <a:effectLst/>
        </p:grpSpPr>
        <p:sp>
          <p:nvSpPr>
            <p:cNvPr id="55" name="TextBox 54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20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0800000" flipH="1">
              <a:off x="5002533" y="6080358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101"/>
          <p:cNvGrpSpPr/>
          <p:nvPr/>
        </p:nvGrpSpPr>
        <p:grpSpPr>
          <a:xfrm>
            <a:off x="3975362" y="2693172"/>
            <a:ext cx="388108" cy="307775"/>
            <a:chOff x="4687054" y="5875175"/>
            <a:chExt cx="388108" cy="410368"/>
          </a:xfrm>
          <a:effectLst/>
        </p:grpSpPr>
        <p:sp>
          <p:nvSpPr>
            <p:cNvPr id="58" name="TextBox 57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30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10800000" flipH="1">
              <a:off x="5002533" y="6080358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101"/>
          <p:cNvGrpSpPr/>
          <p:nvPr/>
        </p:nvGrpSpPr>
        <p:grpSpPr>
          <a:xfrm>
            <a:off x="3977013" y="2289006"/>
            <a:ext cx="388108" cy="307775"/>
            <a:chOff x="4687054" y="5875175"/>
            <a:chExt cx="388108" cy="410368"/>
          </a:xfrm>
          <a:effectLst/>
        </p:grpSpPr>
        <p:sp>
          <p:nvSpPr>
            <p:cNvPr id="61" name="TextBox 60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40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rot="10800000" flipH="1">
              <a:off x="5002533" y="6080358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101"/>
          <p:cNvGrpSpPr/>
          <p:nvPr/>
        </p:nvGrpSpPr>
        <p:grpSpPr>
          <a:xfrm>
            <a:off x="3978664" y="1884840"/>
            <a:ext cx="384933" cy="307775"/>
            <a:chOff x="4687054" y="5875175"/>
            <a:chExt cx="384933" cy="410368"/>
          </a:xfrm>
          <a:effectLst/>
        </p:grpSpPr>
        <p:sp>
          <p:nvSpPr>
            <p:cNvPr id="64" name="TextBox 63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50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H="1">
              <a:off x="4999358" y="6076125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101"/>
          <p:cNvGrpSpPr/>
          <p:nvPr/>
        </p:nvGrpSpPr>
        <p:grpSpPr>
          <a:xfrm>
            <a:off x="3973965" y="1471149"/>
            <a:ext cx="388108" cy="307775"/>
            <a:chOff x="4687054" y="5875175"/>
            <a:chExt cx="388108" cy="410368"/>
          </a:xfrm>
          <a:effectLst/>
        </p:grpSpPr>
        <p:sp>
          <p:nvSpPr>
            <p:cNvPr id="67" name="TextBox 66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60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10800000" flipH="1">
              <a:off x="5002533" y="6080358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101"/>
          <p:cNvGrpSpPr/>
          <p:nvPr/>
        </p:nvGrpSpPr>
        <p:grpSpPr>
          <a:xfrm>
            <a:off x="3969266" y="1063808"/>
            <a:ext cx="388108" cy="307775"/>
            <a:chOff x="4687054" y="5875175"/>
            <a:chExt cx="388108" cy="410368"/>
          </a:xfrm>
          <a:effectLst/>
        </p:grpSpPr>
        <p:sp>
          <p:nvSpPr>
            <p:cNvPr id="70" name="TextBox 69"/>
            <p:cNvSpPr txBox="1"/>
            <p:nvPr/>
          </p:nvSpPr>
          <p:spPr>
            <a:xfrm>
              <a:off x="4687054" y="5875175"/>
              <a:ext cx="382093" cy="41036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70</a:t>
              </a:r>
              <a:endParaRPr lang="en-US" sz="1400" b="1" dirty="0">
                <a:latin typeface="+mj-lt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rot="10800000" flipH="1">
              <a:off x="5002533" y="6080358"/>
              <a:ext cx="726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Connector 97"/>
          <p:cNvCxnSpPr/>
          <p:nvPr/>
        </p:nvCxnSpPr>
        <p:spPr>
          <a:xfrm>
            <a:off x="4359408" y="4025909"/>
            <a:ext cx="422223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4749362" y="4048498"/>
            <a:ext cx="51789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350636" y="3909804"/>
            <a:ext cx="824403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5108933" y="4009242"/>
            <a:ext cx="130302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343507" y="3706199"/>
            <a:ext cx="1236605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>
            <a:off x="5396442" y="3886562"/>
            <a:ext cx="36576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355976" y="3427909"/>
            <a:ext cx="1648805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5672140" y="3751560"/>
            <a:ext cx="64008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351213" y="3053615"/>
            <a:ext cx="2074747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5891903" y="3559676"/>
            <a:ext cx="100584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331589" y="2609691"/>
            <a:ext cx="2486948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5400000">
            <a:off x="6069244" y="3339574"/>
            <a:ext cx="146304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355976" y="2072571"/>
            <a:ext cx="283464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6214122" y="3073534"/>
            <a:ext cx="2011680" cy="0"/>
          </a:xfrm>
          <a:prstGeom prst="line">
            <a:avLst/>
          </a:prstGeom>
          <a:ln w="25400">
            <a:solidFill>
              <a:srgbClr val="00006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283968" y="3656633"/>
            <a:ext cx="65631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(2, 1)</a:t>
            </a:r>
            <a:endParaRPr lang="en-US" sz="1400" b="1" dirty="0">
              <a:latin typeface="+mj-lt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793254" y="3645561"/>
            <a:ext cx="72194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(4,4)</a:t>
            </a:r>
            <a:endParaRPr lang="en-US" sz="1400" b="1" dirty="0"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80819" y="3405939"/>
            <a:ext cx="65631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(6,9)</a:t>
            </a:r>
            <a:endParaRPr lang="en-US" sz="1400" b="1" dirty="0">
              <a:latin typeface="+mj-l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02514" y="3118543"/>
            <a:ext cx="76368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(8,16)</a:t>
            </a:r>
            <a:endParaRPr lang="en-US" sz="1400" b="1" dirty="0">
              <a:latin typeface="+mj-lt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88425" y="2751500"/>
            <a:ext cx="84005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(10,25)</a:t>
            </a:r>
            <a:endParaRPr lang="en-US" sz="1400" b="1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156176" y="2315398"/>
            <a:ext cx="84005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(12,36)</a:t>
            </a:r>
            <a:endParaRPr lang="en-US" sz="1400" b="1" dirty="0">
              <a:latin typeface="+mj-l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452733" y="1727775"/>
            <a:ext cx="84005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400" b="1" dirty="0" smtClean="0">
                <a:latin typeface="+mj-lt"/>
              </a:rPr>
              <a:t>(14,49)</a:t>
            </a:r>
            <a:endParaRPr lang="en-US" sz="1400" b="1" dirty="0">
              <a:latin typeface="+mj-lt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742176" y="3994775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151224" y="3886944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5560272" y="3682823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5969320" y="3400129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375193" y="3031710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6781066" y="2578052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7186939" y="2047401"/>
            <a:ext cx="45720" cy="45720"/>
          </a:xfrm>
          <a:prstGeom prst="ellipse">
            <a:avLst/>
          </a:prstGeom>
          <a:solidFill>
            <a:srgbClr val="1111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5" name="Freeform 124"/>
          <p:cNvSpPr/>
          <p:nvPr/>
        </p:nvSpPr>
        <p:spPr>
          <a:xfrm flipV="1">
            <a:off x="5968780" y="1624965"/>
            <a:ext cx="1555972" cy="1813895"/>
          </a:xfrm>
          <a:custGeom>
            <a:avLst/>
            <a:gdLst>
              <a:gd name="connsiteX0" fmla="*/ 6687 w 438487"/>
              <a:gd name="connsiteY0" fmla="*/ 2183 h 185338"/>
              <a:gd name="connsiteX1" fmla="*/ 197187 w 438487"/>
              <a:gd name="connsiteY1" fmla="*/ 103783 h 185338"/>
              <a:gd name="connsiteX2" fmla="*/ 286087 w 438487"/>
              <a:gd name="connsiteY2" fmla="*/ 154583 h 185338"/>
              <a:gd name="connsiteX3" fmla="*/ 349587 w 438487"/>
              <a:gd name="connsiteY3" fmla="*/ 167283 h 185338"/>
              <a:gd name="connsiteX4" fmla="*/ 438487 w 438487"/>
              <a:gd name="connsiteY4" fmla="*/ 179983 h 185338"/>
              <a:gd name="connsiteX0" fmla="*/ 0 w 431800"/>
              <a:gd name="connsiteY0" fmla="*/ 0 h 183155"/>
              <a:gd name="connsiteX1" fmla="*/ 279400 w 431800"/>
              <a:gd name="connsiteY1" fmla="*/ 152400 h 183155"/>
              <a:gd name="connsiteX2" fmla="*/ 342900 w 431800"/>
              <a:gd name="connsiteY2" fmla="*/ 165100 h 183155"/>
              <a:gd name="connsiteX3" fmla="*/ 431800 w 431800"/>
              <a:gd name="connsiteY3" fmla="*/ 177800 h 183155"/>
              <a:gd name="connsiteX0" fmla="*/ 0 w 431800"/>
              <a:gd name="connsiteY0" fmla="*/ 4525 h 187680"/>
              <a:gd name="connsiteX1" fmla="*/ 247521 w 431800"/>
              <a:gd name="connsiteY1" fmla="*/ 27517 h 187680"/>
              <a:gd name="connsiteX2" fmla="*/ 342900 w 431800"/>
              <a:gd name="connsiteY2" fmla="*/ 169625 h 187680"/>
              <a:gd name="connsiteX3" fmla="*/ 431800 w 431800"/>
              <a:gd name="connsiteY3" fmla="*/ 182325 h 187680"/>
              <a:gd name="connsiteX0" fmla="*/ 0 w 431800"/>
              <a:gd name="connsiteY0" fmla="*/ 1404 h 184559"/>
              <a:gd name="connsiteX1" fmla="*/ 247521 w 431800"/>
              <a:gd name="connsiteY1" fmla="*/ 24396 h 184559"/>
              <a:gd name="connsiteX2" fmla="*/ 342900 w 431800"/>
              <a:gd name="connsiteY2" fmla="*/ 166504 h 184559"/>
              <a:gd name="connsiteX3" fmla="*/ 431800 w 431800"/>
              <a:gd name="connsiteY3" fmla="*/ 179204 h 184559"/>
              <a:gd name="connsiteX0" fmla="*/ 0 w 431800"/>
              <a:gd name="connsiteY0" fmla="*/ 1404 h 184559"/>
              <a:gd name="connsiteX1" fmla="*/ 247521 w 431800"/>
              <a:gd name="connsiteY1" fmla="*/ 24396 h 184559"/>
              <a:gd name="connsiteX2" fmla="*/ 342900 w 431800"/>
              <a:gd name="connsiteY2" fmla="*/ 166504 h 184559"/>
              <a:gd name="connsiteX3" fmla="*/ 431800 w 431800"/>
              <a:gd name="connsiteY3" fmla="*/ 179204 h 184559"/>
              <a:gd name="connsiteX0" fmla="*/ 0 w 431800"/>
              <a:gd name="connsiteY0" fmla="*/ 1404 h 179204"/>
              <a:gd name="connsiteX1" fmla="*/ 247521 w 431800"/>
              <a:gd name="connsiteY1" fmla="*/ 24396 h 179204"/>
              <a:gd name="connsiteX2" fmla="*/ 342900 w 431800"/>
              <a:gd name="connsiteY2" fmla="*/ 166504 h 179204"/>
              <a:gd name="connsiteX3" fmla="*/ 431800 w 431800"/>
              <a:gd name="connsiteY3" fmla="*/ 179204 h 179204"/>
              <a:gd name="connsiteX0" fmla="*/ 0 w 431800"/>
              <a:gd name="connsiteY0" fmla="*/ 1404 h 179204"/>
              <a:gd name="connsiteX1" fmla="*/ 247521 w 431800"/>
              <a:gd name="connsiteY1" fmla="*/ 24396 h 179204"/>
              <a:gd name="connsiteX2" fmla="*/ 342900 w 431800"/>
              <a:gd name="connsiteY2" fmla="*/ 166504 h 179204"/>
              <a:gd name="connsiteX3" fmla="*/ 431800 w 431800"/>
              <a:gd name="connsiteY3" fmla="*/ 179204 h 179204"/>
              <a:gd name="connsiteX0" fmla="*/ 0 w 431800"/>
              <a:gd name="connsiteY0" fmla="*/ 0 h 177800"/>
              <a:gd name="connsiteX1" fmla="*/ 247521 w 431800"/>
              <a:gd name="connsiteY1" fmla="*/ 22992 h 177800"/>
              <a:gd name="connsiteX2" fmla="*/ 342900 w 431800"/>
              <a:gd name="connsiteY2" fmla="*/ 165100 h 177800"/>
              <a:gd name="connsiteX3" fmla="*/ 431800 w 431800"/>
              <a:gd name="connsiteY3" fmla="*/ 177800 h 177800"/>
              <a:gd name="connsiteX0" fmla="*/ 0 w 470419"/>
              <a:gd name="connsiteY0" fmla="*/ 0 h 177800"/>
              <a:gd name="connsiteX1" fmla="*/ 247521 w 470419"/>
              <a:gd name="connsiteY1" fmla="*/ 22992 h 177800"/>
              <a:gd name="connsiteX2" fmla="*/ 470419 w 470419"/>
              <a:gd name="connsiteY2" fmla="*/ 41047 h 177800"/>
              <a:gd name="connsiteX3" fmla="*/ 431800 w 470419"/>
              <a:gd name="connsiteY3" fmla="*/ 177800 h 177800"/>
              <a:gd name="connsiteX0" fmla="*/ 0 w 672734"/>
              <a:gd name="connsiteY0" fmla="*/ 0 h 177800"/>
              <a:gd name="connsiteX1" fmla="*/ 247521 w 672734"/>
              <a:gd name="connsiteY1" fmla="*/ 22992 h 177800"/>
              <a:gd name="connsiteX2" fmla="*/ 470419 w 672734"/>
              <a:gd name="connsiteY2" fmla="*/ 41047 h 177800"/>
              <a:gd name="connsiteX3" fmla="*/ 431800 w 672734"/>
              <a:gd name="connsiteY3" fmla="*/ 177800 h 177800"/>
              <a:gd name="connsiteX0" fmla="*/ 0 w 699711"/>
              <a:gd name="connsiteY0" fmla="*/ 0 h 92489"/>
              <a:gd name="connsiteX1" fmla="*/ 247521 w 699711"/>
              <a:gd name="connsiteY1" fmla="*/ 22992 h 92489"/>
              <a:gd name="connsiteX2" fmla="*/ 470419 w 699711"/>
              <a:gd name="connsiteY2" fmla="*/ 41047 h 92489"/>
              <a:gd name="connsiteX3" fmla="*/ 686838 w 699711"/>
              <a:gd name="connsiteY3" fmla="*/ 92489 h 92489"/>
              <a:gd name="connsiteX0" fmla="*/ 0 w 724545"/>
              <a:gd name="connsiteY0" fmla="*/ 0 h 101225"/>
              <a:gd name="connsiteX1" fmla="*/ 247521 w 724545"/>
              <a:gd name="connsiteY1" fmla="*/ 22992 h 101225"/>
              <a:gd name="connsiteX2" fmla="*/ 470419 w 724545"/>
              <a:gd name="connsiteY2" fmla="*/ 41047 h 101225"/>
              <a:gd name="connsiteX3" fmla="*/ 686838 w 724545"/>
              <a:gd name="connsiteY3" fmla="*/ 92489 h 101225"/>
              <a:gd name="connsiteX4" fmla="*/ 696659 w 724545"/>
              <a:gd name="connsiteY4" fmla="*/ 93462 h 101225"/>
              <a:gd name="connsiteX0" fmla="*/ 0 w 808185"/>
              <a:gd name="connsiteY0" fmla="*/ 0 h 211907"/>
              <a:gd name="connsiteX1" fmla="*/ 247521 w 808185"/>
              <a:gd name="connsiteY1" fmla="*/ 22992 h 211907"/>
              <a:gd name="connsiteX2" fmla="*/ 470419 w 808185"/>
              <a:gd name="connsiteY2" fmla="*/ 41047 h 211907"/>
              <a:gd name="connsiteX3" fmla="*/ 686838 w 808185"/>
              <a:gd name="connsiteY3" fmla="*/ 92489 h 211907"/>
              <a:gd name="connsiteX4" fmla="*/ 696659 w 808185"/>
              <a:gd name="connsiteY4" fmla="*/ 93462 h 211907"/>
              <a:gd name="connsiteX0" fmla="*/ 0 w 808185"/>
              <a:gd name="connsiteY0" fmla="*/ 0 h 211907"/>
              <a:gd name="connsiteX1" fmla="*/ 247521 w 808185"/>
              <a:gd name="connsiteY1" fmla="*/ 22992 h 211907"/>
              <a:gd name="connsiteX2" fmla="*/ 470419 w 808185"/>
              <a:gd name="connsiteY2" fmla="*/ 41047 h 211907"/>
              <a:gd name="connsiteX3" fmla="*/ 686838 w 808185"/>
              <a:gd name="connsiteY3" fmla="*/ 92489 h 211907"/>
              <a:gd name="connsiteX4" fmla="*/ 696659 w 808185"/>
              <a:gd name="connsiteY4" fmla="*/ 93462 h 211907"/>
              <a:gd name="connsiteX0" fmla="*/ 0 w 935704"/>
              <a:gd name="connsiteY0" fmla="*/ 0 h 189344"/>
              <a:gd name="connsiteX1" fmla="*/ 247521 w 935704"/>
              <a:gd name="connsiteY1" fmla="*/ 22992 h 189344"/>
              <a:gd name="connsiteX2" fmla="*/ 470419 w 935704"/>
              <a:gd name="connsiteY2" fmla="*/ 41047 h 189344"/>
              <a:gd name="connsiteX3" fmla="*/ 686838 w 935704"/>
              <a:gd name="connsiteY3" fmla="*/ 92489 h 189344"/>
              <a:gd name="connsiteX4" fmla="*/ 824178 w 935704"/>
              <a:gd name="connsiteY4" fmla="*/ 70899 h 189344"/>
              <a:gd name="connsiteX0" fmla="*/ 0 w 824178"/>
              <a:gd name="connsiteY0" fmla="*/ 0 h 70899"/>
              <a:gd name="connsiteX1" fmla="*/ 247521 w 824178"/>
              <a:gd name="connsiteY1" fmla="*/ 22992 h 70899"/>
              <a:gd name="connsiteX2" fmla="*/ 470419 w 824178"/>
              <a:gd name="connsiteY2" fmla="*/ 41047 h 70899"/>
              <a:gd name="connsiteX3" fmla="*/ 824178 w 824178"/>
              <a:gd name="connsiteY3" fmla="*/ 70899 h 70899"/>
              <a:gd name="connsiteX0" fmla="*/ 0 w 696659"/>
              <a:gd name="connsiteY0" fmla="*/ 0 h 92489"/>
              <a:gd name="connsiteX1" fmla="*/ 247521 w 696659"/>
              <a:gd name="connsiteY1" fmla="*/ 22992 h 92489"/>
              <a:gd name="connsiteX2" fmla="*/ 470419 w 696659"/>
              <a:gd name="connsiteY2" fmla="*/ 41047 h 92489"/>
              <a:gd name="connsiteX3" fmla="*/ 696659 w 696659"/>
              <a:gd name="connsiteY3" fmla="*/ 92489 h 92489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700644 w 919817"/>
              <a:gd name="connsiteY3" fmla="*/ 116465 h 189344"/>
              <a:gd name="connsiteX4" fmla="*/ 919817 w 919817"/>
              <a:gd name="connsiteY4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700644 w 919817"/>
              <a:gd name="connsiteY3" fmla="*/ 116465 h 189344"/>
              <a:gd name="connsiteX4" fmla="*/ 919817 w 919817"/>
              <a:gd name="connsiteY4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937750 w 937750"/>
              <a:gd name="connsiteY3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937750 w 937750"/>
              <a:gd name="connsiteY3" fmla="*/ 189345 h 189345"/>
              <a:gd name="connsiteX0" fmla="*/ 0 w 1160908"/>
              <a:gd name="connsiteY0" fmla="*/ 0 h 286201"/>
              <a:gd name="connsiteX1" fmla="*/ 247521 w 1160908"/>
              <a:gd name="connsiteY1" fmla="*/ 22992 h 286201"/>
              <a:gd name="connsiteX2" fmla="*/ 470419 w 1160908"/>
              <a:gd name="connsiteY2" fmla="*/ 41047 h 286201"/>
              <a:gd name="connsiteX3" fmla="*/ 1160908 w 1160908"/>
              <a:gd name="connsiteY3" fmla="*/ 286201 h 286201"/>
              <a:gd name="connsiteX0" fmla="*/ 0 w 1275657"/>
              <a:gd name="connsiteY0" fmla="*/ 0 h 326617"/>
              <a:gd name="connsiteX1" fmla="*/ 247521 w 1275657"/>
              <a:gd name="connsiteY1" fmla="*/ 22992 h 326617"/>
              <a:gd name="connsiteX2" fmla="*/ 470419 w 1275657"/>
              <a:gd name="connsiteY2" fmla="*/ 41047 h 326617"/>
              <a:gd name="connsiteX3" fmla="*/ 1160908 w 1275657"/>
              <a:gd name="connsiteY3" fmla="*/ 286201 h 326617"/>
              <a:gd name="connsiteX4" fmla="*/ 1158915 w 1275657"/>
              <a:gd name="connsiteY4" fmla="*/ 283541 h 326617"/>
              <a:gd name="connsiteX0" fmla="*/ 0 w 1275657"/>
              <a:gd name="connsiteY0" fmla="*/ 0 h 394268"/>
              <a:gd name="connsiteX1" fmla="*/ 247521 w 1275657"/>
              <a:gd name="connsiteY1" fmla="*/ 22992 h 394268"/>
              <a:gd name="connsiteX2" fmla="*/ 470419 w 1275657"/>
              <a:gd name="connsiteY2" fmla="*/ 41047 h 394268"/>
              <a:gd name="connsiteX3" fmla="*/ 1160908 w 1275657"/>
              <a:gd name="connsiteY3" fmla="*/ 286201 h 394268"/>
              <a:gd name="connsiteX4" fmla="*/ 1158915 w 1275657"/>
              <a:gd name="connsiteY4" fmla="*/ 283541 h 394268"/>
              <a:gd name="connsiteX0" fmla="*/ 0 w 1275657"/>
              <a:gd name="connsiteY0" fmla="*/ 0 h 518654"/>
              <a:gd name="connsiteX1" fmla="*/ 247521 w 1275657"/>
              <a:gd name="connsiteY1" fmla="*/ 22992 h 518654"/>
              <a:gd name="connsiteX2" fmla="*/ 470419 w 1275657"/>
              <a:gd name="connsiteY2" fmla="*/ 41047 h 518654"/>
              <a:gd name="connsiteX3" fmla="*/ 1160908 w 1275657"/>
              <a:gd name="connsiteY3" fmla="*/ 286201 h 518654"/>
              <a:gd name="connsiteX4" fmla="*/ 999517 w 1275657"/>
              <a:gd name="connsiteY4" fmla="*/ 407927 h 518654"/>
              <a:gd name="connsiteX0" fmla="*/ 0 w 1275657"/>
              <a:gd name="connsiteY0" fmla="*/ 0 h 518654"/>
              <a:gd name="connsiteX1" fmla="*/ 247521 w 1275657"/>
              <a:gd name="connsiteY1" fmla="*/ 22992 h 518654"/>
              <a:gd name="connsiteX2" fmla="*/ 470419 w 1275657"/>
              <a:gd name="connsiteY2" fmla="*/ 41047 h 518654"/>
              <a:gd name="connsiteX3" fmla="*/ 1160908 w 1275657"/>
              <a:gd name="connsiteY3" fmla="*/ 286201 h 518654"/>
              <a:gd name="connsiteX4" fmla="*/ 999517 w 1275657"/>
              <a:gd name="connsiteY4" fmla="*/ 407927 h 518654"/>
              <a:gd name="connsiteX0" fmla="*/ 0 w 1468166"/>
              <a:gd name="connsiteY0" fmla="*/ 0 h 518654"/>
              <a:gd name="connsiteX1" fmla="*/ 247521 w 1468166"/>
              <a:gd name="connsiteY1" fmla="*/ 22992 h 518654"/>
              <a:gd name="connsiteX2" fmla="*/ 470419 w 1468166"/>
              <a:gd name="connsiteY2" fmla="*/ 41047 h 518654"/>
              <a:gd name="connsiteX3" fmla="*/ 1160908 w 1468166"/>
              <a:gd name="connsiteY3" fmla="*/ 286201 h 518654"/>
              <a:gd name="connsiteX4" fmla="*/ 1382074 w 1468166"/>
              <a:gd name="connsiteY4" fmla="*/ 407927 h 518654"/>
              <a:gd name="connsiteX0" fmla="*/ 0 w 1468166"/>
              <a:gd name="connsiteY0" fmla="*/ 0 h 518654"/>
              <a:gd name="connsiteX1" fmla="*/ 247521 w 1468166"/>
              <a:gd name="connsiteY1" fmla="*/ 22992 h 518654"/>
              <a:gd name="connsiteX2" fmla="*/ 470419 w 1468166"/>
              <a:gd name="connsiteY2" fmla="*/ 41047 h 518654"/>
              <a:gd name="connsiteX3" fmla="*/ 1160908 w 1468166"/>
              <a:gd name="connsiteY3" fmla="*/ 286201 h 518654"/>
              <a:gd name="connsiteX4" fmla="*/ 1382074 w 1468166"/>
              <a:gd name="connsiteY4" fmla="*/ 407927 h 518654"/>
              <a:gd name="connsiteX0" fmla="*/ 0 w 1723204"/>
              <a:gd name="connsiteY0" fmla="*/ 0 h 673623"/>
              <a:gd name="connsiteX1" fmla="*/ 247521 w 1723204"/>
              <a:gd name="connsiteY1" fmla="*/ 22992 h 673623"/>
              <a:gd name="connsiteX2" fmla="*/ 470419 w 1723204"/>
              <a:gd name="connsiteY2" fmla="*/ 41047 h 673623"/>
              <a:gd name="connsiteX3" fmla="*/ 1160908 w 1723204"/>
              <a:gd name="connsiteY3" fmla="*/ 286201 h 673623"/>
              <a:gd name="connsiteX4" fmla="*/ 1637112 w 1723204"/>
              <a:gd name="connsiteY4" fmla="*/ 562896 h 673623"/>
              <a:gd name="connsiteX0" fmla="*/ 0 w 2010122"/>
              <a:gd name="connsiteY0" fmla="*/ 0 h 886706"/>
              <a:gd name="connsiteX1" fmla="*/ 247521 w 2010122"/>
              <a:gd name="connsiteY1" fmla="*/ 22992 h 886706"/>
              <a:gd name="connsiteX2" fmla="*/ 470419 w 2010122"/>
              <a:gd name="connsiteY2" fmla="*/ 41047 h 886706"/>
              <a:gd name="connsiteX3" fmla="*/ 1160908 w 2010122"/>
              <a:gd name="connsiteY3" fmla="*/ 286201 h 886706"/>
              <a:gd name="connsiteX4" fmla="*/ 1924030 w 2010122"/>
              <a:gd name="connsiteY4" fmla="*/ 775979 h 886706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1160908 w 1924030"/>
              <a:gd name="connsiteY3" fmla="*/ 286201 h 775979"/>
              <a:gd name="connsiteX4" fmla="*/ 1924030 w 1924030"/>
              <a:gd name="connsiteY4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544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544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544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1160908 w 1924030"/>
              <a:gd name="connsiteY3" fmla="*/ 286201 h 775979"/>
              <a:gd name="connsiteX4" fmla="*/ 1924030 w 1924030"/>
              <a:gd name="connsiteY4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34094 w 1924030"/>
              <a:gd name="connsiteY3" fmla="*/ 67356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34094 w 1924030"/>
              <a:gd name="connsiteY3" fmla="*/ 67356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1160908 w 1924030"/>
              <a:gd name="connsiteY3" fmla="*/ 286201 h 775979"/>
              <a:gd name="connsiteX4" fmla="*/ 1924030 w 1924030"/>
              <a:gd name="connsiteY4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1914 w 1924030"/>
              <a:gd name="connsiteY3" fmla="*/ 102224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1914 w 1924030"/>
              <a:gd name="connsiteY3" fmla="*/ 102224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1914 w 1924030"/>
              <a:gd name="connsiteY3" fmla="*/ 102224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676509"/>
              <a:gd name="connsiteY0" fmla="*/ 0 h 752987"/>
              <a:gd name="connsiteX1" fmla="*/ 222898 w 1676509"/>
              <a:gd name="connsiteY1" fmla="*/ 18055 h 752987"/>
              <a:gd name="connsiteX2" fmla="*/ 437581 w 1676509"/>
              <a:gd name="connsiteY2" fmla="*/ 73421 h 752987"/>
              <a:gd name="connsiteX3" fmla="*/ 913387 w 1676509"/>
              <a:gd name="connsiteY3" fmla="*/ 263209 h 752987"/>
              <a:gd name="connsiteX4" fmla="*/ 1676509 w 1676509"/>
              <a:gd name="connsiteY4" fmla="*/ 752987 h 752987"/>
              <a:gd name="connsiteX0" fmla="*/ 0 w 1676509"/>
              <a:gd name="connsiteY0" fmla="*/ 0 h 752987"/>
              <a:gd name="connsiteX1" fmla="*/ 437581 w 1676509"/>
              <a:gd name="connsiteY1" fmla="*/ 73421 h 752987"/>
              <a:gd name="connsiteX2" fmla="*/ 913387 w 1676509"/>
              <a:gd name="connsiteY2" fmla="*/ 263209 h 752987"/>
              <a:gd name="connsiteX3" fmla="*/ 1676509 w 1676509"/>
              <a:gd name="connsiteY3" fmla="*/ 752987 h 752987"/>
              <a:gd name="connsiteX0" fmla="*/ 0 w 1238928"/>
              <a:gd name="connsiteY0" fmla="*/ 0 h 679566"/>
              <a:gd name="connsiteX1" fmla="*/ 475806 w 1238928"/>
              <a:gd name="connsiteY1" fmla="*/ 189788 h 679566"/>
              <a:gd name="connsiteX2" fmla="*/ 1238928 w 1238928"/>
              <a:gd name="connsiteY2" fmla="*/ 679566 h 679566"/>
              <a:gd name="connsiteX0" fmla="*/ 0 w 1238928"/>
              <a:gd name="connsiteY0" fmla="*/ 0 h 679566"/>
              <a:gd name="connsiteX1" fmla="*/ 236706 w 1238928"/>
              <a:gd name="connsiteY1" fmla="*/ 72023 h 679566"/>
              <a:gd name="connsiteX2" fmla="*/ 475806 w 1238928"/>
              <a:gd name="connsiteY2" fmla="*/ 189788 h 679566"/>
              <a:gd name="connsiteX3" fmla="*/ 1238928 w 1238928"/>
              <a:gd name="connsiteY3" fmla="*/ 679566 h 679566"/>
              <a:gd name="connsiteX0" fmla="*/ 0 w 1238928"/>
              <a:gd name="connsiteY0" fmla="*/ 0 h 679566"/>
              <a:gd name="connsiteX1" fmla="*/ 236706 w 1238928"/>
              <a:gd name="connsiteY1" fmla="*/ 88580 h 679566"/>
              <a:gd name="connsiteX2" fmla="*/ 475806 w 1238928"/>
              <a:gd name="connsiteY2" fmla="*/ 189788 h 679566"/>
              <a:gd name="connsiteX3" fmla="*/ 1238928 w 1238928"/>
              <a:gd name="connsiteY3" fmla="*/ 679566 h 679566"/>
              <a:gd name="connsiteX0" fmla="*/ 0 w 1238928"/>
              <a:gd name="connsiteY0" fmla="*/ 0 h 679566"/>
              <a:gd name="connsiteX1" fmla="*/ 236706 w 1238928"/>
              <a:gd name="connsiteY1" fmla="*/ 88580 h 679566"/>
              <a:gd name="connsiteX2" fmla="*/ 475806 w 1238928"/>
              <a:gd name="connsiteY2" fmla="*/ 189788 h 679566"/>
              <a:gd name="connsiteX3" fmla="*/ 1238928 w 1238928"/>
              <a:gd name="connsiteY3" fmla="*/ 679566 h 679566"/>
              <a:gd name="connsiteX0" fmla="*/ 45297 w 1284225"/>
              <a:gd name="connsiteY0" fmla="*/ 29915 h 709481"/>
              <a:gd name="connsiteX1" fmla="*/ 282003 w 1284225"/>
              <a:gd name="connsiteY1" fmla="*/ 118495 h 709481"/>
              <a:gd name="connsiteX2" fmla="*/ 521103 w 1284225"/>
              <a:gd name="connsiteY2" fmla="*/ 219703 h 709481"/>
              <a:gd name="connsiteX3" fmla="*/ 1284225 w 1284225"/>
              <a:gd name="connsiteY3" fmla="*/ 709481 h 709481"/>
              <a:gd name="connsiteX0" fmla="*/ 282003 w 1284225"/>
              <a:gd name="connsiteY0" fmla="*/ 118495 h 709481"/>
              <a:gd name="connsiteX1" fmla="*/ 521103 w 1284225"/>
              <a:gd name="connsiteY1" fmla="*/ 219703 h 709481"/>
              <a:gd name="connsiteX2" fmla="*/ 1284225 w 1284225"/>
              <a:gd name="connsiteY2" fmla="*/ 709481 h 709481"/>
              <a:gd name="connsiteX0" fmla="*/ 282003 w 1610992"/>
              <a:gd name="connsiteY0" fmla="*/ 118495 h 786966"/>
              <a:gd name="connsiteX1" fmla="*/ 847870 w 1610992"/>
              <a:gd name="connsiteY1" fmla="*/ 297188 h 786966"/>
              <a:gd name="connsiteX2" fmla="*/ 1610992 w 1610992"/>
              <a:gd name="connsiteY2" fmla="*/ 786966 h 786966"/>
              <a:gd name="connsiteX0" fmla="*/ 0 w 1328989"/>
              <a:gd name="connsiteY0" fmla="*/ 0 h 668471"/>
              <a:gd name="connsiteX1" fmla="*/ 1328989 w 1328989"/>
              <a:gd name="connsiteY1" fmla="*/ 668471 h 668471"/>
              <a:gd name="connsiteX0" fmla="*/ 0 w 1010191"/>
              <a:gd name="connsiteY0" fmla="*/ 0 h 600672"/>
              <a:gd name="connsiteX1" fmla="*/ 1010191 w 1010191"/>
              <a:gd name="connsiteY1" fmla="*/ 600672 h 600672"/>
              <a:gd name="connsiteX0" fmla="*/ 0 w 1014176"/>
              <a:gd name="connsiteY0" fmla="*/ 0 h 559508"/>
              <a:gd name="connsiteX1" fmla="*/ 1014176 w 1014176"/>
              <a:gd name="connsiteY1" fmla="*/ 559508 h 559508"/>
              <a:gd name="connsiteX0" fmla="*/ 0 w 1014176"/>
              <a:gd name="connsiteY0" fmla="*/ 0 h 559508"/>
              <a:gd name="connsiteX1" fmla="*/ 15939 w 1014176"/>
              <a:gd name="connsiteY1" fmla="*/ 5236 h 559508"/>
              <a:gd name="connsiteX2" fmla="*/ 1014176 w 1014176"/>
              <a:gd name="connsiteY2" fmla="*/ 559508 h 559508"/>
              <a:gd name="connsiteX0" fmla="*/ 0 w 1014176"/>
              <a:gd name="connsiteY0" fmla="*/ 0 h 559508"/>
              <a:gd name="connsiteX1" fmla="*/ 15939 w 1014176"/>
              <a:gd name="connsiteY1" fmla="*/ 5236 h 559508"/>
              <a:gd name="connsiteX2" fmla="*/ 1014176 w 1014176"/>
              <a:gd name="connsiteY2" fmla="*/ 559508 h 559508"/>
              <a:gd name="connsiteX0" fmla="*/ 0 w 1014176"/>
              <a:gd name="connsiteY0" fmla="*/ 0 h 559508"/>
              <a:gd name="connsiteX1" fmla="*/ 15939 w 1014176"/>
              <a:gd name="connsiteY1" fmla="*/ 5236 h 559508"/>
              <a:gd name="connsiteX2" fmla="*/ 1014176 w 1014176"/>
              <a:gd name="connsiteY2" fmla="*/ 559508 h 559508"/>
              <a:gd name="connsiteX0" fmla="*/ 0 w 1014176"/>
              <a:gd name="connsiteY0" fmla="*/ 0 h 559508"/>
              <a:gd name="connsiteX1" fmla="*/ 15939 w 1014176"/>
              <a:gd name="connsiteY1" fmla="*/ 5236 h 559508"/>
              <a:gd name="connsiteX2" fmla="*/ 1014176 w 1014176"/>
              <a:gd name="connsiteY2" fmla="*/ 559508 h 559508"/>
              <a:gd name="connsiteX0" fmla="*/ 0 w 1091026"/>
              <a:gd name="connsiteY0" fmla="*/ 0 h 601549"/>
              <a:gd name="connsiteX1" fmla="*/ 15939 w 1091026"/>
              <a:gd name="connsiteY1" fmla="*/ 5236 h 601549"/>
              <a:gd name="connsiteX2" fmla="*/ 1014176 w 1091026"/>
              <a:gd name="connsiteY2" fmla="*/ 559508 h 601549"/>
              <a:gd name="connsiteX3" fmla="*/ 1024081 w 1091026"/>
              <a:gd name="connsiteY3" fmla="*/ 562890 h 601549"/>
              <a:gd name="connsiteX0" fmla="*/ 0 w 1293089"/>
              <a:gd name="connsiteY0" fmla="*/ 0 h 700261"/>
              <a:gd name="connsiteX1" fmla="*/ 15939 w 1293089"/>
              <a:gd name="connsiteY1" fmla="*/ 5236 h 700261"/>
              <a:gd name="connsiteX2" fmla="*/ 1014176 w 1293089"/>
              <a:gd name="connsiteY2" fmla="*/ 559508 h 700261"/>
              <a:gd name="connsiteX3" fmla="*/ 1293089 w 1293089"/>
              <a:gd name="connsiteY3" fmla="*/ 700261 h 700261"/>
              <a:gd name="connsiteX0" fmla="*/ 0 w 1293199"/>
              <a:gd name="connsiteY0" fmla="*/ 0 h 714687"/>
              <a:gd name="connsiteX1" fmla="*/ 15939 w 1293199"/>
              <a:gd name="connsiteY1" fmla="*/ 5236 h 714687"/>
              <a:gd name="connsiteX2" fmla="*/ 1014176 w 1293199"/>
              <a:gd name="connsiteY2" fmla="*/ 559508 h 714687"/>
              <a:gd name="connsiteX3" fmla="*/ 1293089 w 1293199"/>
              <a:gd name="connsiteY3" fmla="*/ 700261 h 714687"/>
              <a:gd name="connsiteX0" fmla="*/ 0 w 1316641"/>
              <a:gd name="connsiteY0" fmla="*/ 0 h 730140"/>
              <a:gd name="connsiteX1" fmla="*/ 15939 w 1316641"/>
              <a:gd name="connsiteY1" fmla="*/ 5236 h 730140"/>
              <a:gd name="connsiteX2" fmla="*/ 1014176 w 1316641"/>
              <a:gd name="connsiteY2" fmla="*/ 559508 h 730140"/>
              <a:gd name="connsiteX3" fmla="*/ 1316549 w 1316641"/>
              <a:gd name="connsiteY3" fmla="*/ 717172 h 730140"/>
              <a:gd name="connsiteX0" fmla="*/ 0 w 1316549"/>
              <a:gd name="connsiteY0" fmla="*/ 0 h 725305"/>
              <a:gd name="connsiteX1" fmla="*/ 15939 w 1316549"/>
              <a:gd name="connsiteY1" fmla="*/ 5236 h 725305"/>
              <a:gd name="connsiteX2" fmla="*/ 1014176 w 1316549"/>
              <a:gd name="connsiteY2" fmla="*/ 559508 h 725305"/>
              <a:gd name="connsiteX3" fmla="*/ 1316549 w 1316549"/>
              <a:gd name="connsiteY3" fmla="*/ 717172 h 725305"/>
              <a:gd name="connsiteX0" fmla="*/ 0 w 1345222"/>
              <a:gd name="connsiteY0" fmla="*/ 0 h 750037"/>
              <a:gd name="connsiteX1" fmla="*/ 15939 w 1345222"/>
              <a:gd name="connsiteY1" fmla="*/ 5236 h 750037"/>
              <a:gd name="connsiteX2" fmla="*/ 1014176 w 1345222"/>
              <a:gd name="connsiteY2" fmla="*/ 559508 h 750037"/>
              <a:gd name="connsiteX3" fmla="*/ 1345222 w 1345222"/>
              <a:gd name="connsiteY3" fmla="*/ 743189 h 750037"/>
              <a:gd name="connsiteX0" fmla="*/ 0 w 1345222"/>
              <a:gd name="connsiteY0" fmla="*/ 0 h 743189"/>
              <a:gd name="connsiteX1" fmla="*/ 15939 w 1345222"/>
              <a:gd name="connsiteY1" fmla="*/ 5236 h 743189"/>
              <a:gd name="connsiteX2" fmla="*/ 1014176 w 1345222"/>
              <a:gd name="connsiteY2" fmla="*/ 559508 h 743189"/>
              <a:gd name="connsiteX3" fmla="*/ 1345222 w 1345222"/>
              <a:gd name="connsiteY3" fmla="*/ 743189 h 743189"/>
              <a:gd name="connsiteX0" fmla="*/ 0 w 1277449"/>
              <a:gd name="connsiteY0" fmla="*/ 0 h 743189"/>
              <a:gd name="connsiteX1" fmla="*/ 15939 w 1277449"/>
              <a:gd name="connsiteY1" fmla="*/ 5236 h 743189"/>
              <a:gd name="connsiteX2" fmla="*/ 1014176 w 1277449"/>
              <a:gd name="connsiteY2" fmla="*/ 559508 h 743189"/>
              <a:gd name="connsiteX3" fmla="*/ 1277449 w 1277449"/>
              <a:gd name="connsiteY3" fmla="*/ 743189 h 743189"/>
              <a:gd name="connsiteX0" fmla="*/ 0 w 1277449"/>
              <a:gd name="connsiteY0" fmla="*/ 0 h 743189"/>
              <a:gd name="connsiteX1" fmla="*/ 15939 w 1277449"/>
              <a:gd name="connsiteY1" fmla="*/ 5236 h 743189"/>
              <a:gd name="connsiteX2" fmla="*/ 1014176 w 1277449"/>
              <a:gd name="connsiteY2" fmla="*/ 559508 h 743189"/>
              <a:gd name="connsiteX3" fmla="*/ 1277449 w 1277449"/>
              <a:gd name="connsiteY3" fmla="*/ 743189 h 743189"/>
              <a:gd name="connsiteX0" fmla="*/ 0 w 1277449"/>
              <a:gd name="connsiteY0" fmla="*/ 0 h 743189"/>
              <a:gd name="connsiteX1" fmla="*/ 15939 w 1277449"/>
              <a:gd name="connsiteY1" fmla="*/ 5236 h 743189"/>
              <a:gd name="connsiteX2" fmla="*/ 1014176 w 1277449"/>
              <a:gd name="connsiteY2" fmla="*/ 559508 h 743189"/>
              <a:gd name="connsiteX3" fmla="*/ 1277449 w 1277449"/>
              <a:gd name="connsiteY3" fmla="*/ 743189 h 7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449" h="743189">
                <a:moveTo>
                  <a:pt x="0" y="0"/>
                </a:moveTo>
                <a:lnTo>
                  <a:pt x="15939" y="5236"/>
                </a:lnTo>
                <a:cubicBezTo>
                  <a:pt x="379037" y="151650"/>
                  <a:pt x="688117" y="326017"/>
                  <a:pt x="1014176" y="559508"/>
                </a:cubicBezTo>
                <a:cubicBezTo>
                  <a:pt x="1104000" y="623831"/>
                  <a:pt x="1219083" y="709704"/>
                  <a:pt x="1277449" y="743189"/>
                </a:cubicBezTo>
              </a:path>
            </a:pathLst>
          </a:custGeom>
          <a:ln>
            <a:solidFill>
              <a:srgbClr val="0000CC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26" name="Freeform 125"/>
          <p:cNvSpPr/>
          <p:nvPr/>
        </p:nvSpPr>
        <p:spPr>
          <a:xfrm flipV="1">
            <a:off x="4346526" y="3431538"/>
            <a:ext cx="1638350" cy="650091"/>
          </a:xfrm>
          <a:custGeom>
            <a:avLst/>
            <a:gdLst>
              <a:gd name="connsiteX0" fmla="*/ 6687 w 438487"/>
              <a:gd name="connsiteY0" fmla="*/ 2183 h 185338"/>
              <a:gd name="connsiteX1" fmla="*/ 197187 w 438487"/>
              <a:gd name="connsiteY1" fmla="*/ 103783 h 185338"/>
              <a:gd name="connsiteX2" fmla="*/ 286087 w 438487"/>
              <a:gd name="connsiteY2" fmla="*/ 154583 h 185338"/>
              <a:gd name="connsiteX3" fmla="*/ 349587 w 438487"/>
              <a:gd name="connsiteY3" fmla="*/ 167283 h 185338"/>
              <a:gd name="connsiteX4" fmla="*/ 438487 w 438487"/>
              <a:gd name="connsiteY4" fmla="*/ 179983 h 185338"/>
              <a:gd name="connsiteX0" fmla="*/ 0 w 431800"/>
              <a:gd name="connsiteY0" fmla="*/ 0 h 183155"/>
              <a:gd name="connsiteX1" fmla="*/ 279400 w 431800"/>
              <a:gd name="connsiteY1" fmla="*/ 152400 h 183155"/>
              <a:gd name="connsiteX2" fmla="*/ 342900 w 431800"/>
              <a:gd name="connsiteY2" fmla="*/ 165100 h 183155"/>
              <a:gd name="connsiteX3" fmla="*/ 431800 w 431800"/>
              <a:gd name="connsiteY3" fmla="*/ 177800 h 183155"/>
              <a:gd name="connsiteX0" fmla="*/ 0 w 431800"/>
              <a:gd name="connsiteY0" fmla="*/ 4525 h 187680"/>
              <a:gd name="connsiteX1" fmla="*/ 247521 w 431800"/>
              <a:gd name="connsiteY1" fmla="*/ 27517 h 187680"/>
              <a:gd name="connsiteX2" fmla="*/ 342900 w 431800"/>
              <a:gd name="connsiteY2" fmla="*/ 169625 h 187680"/>
              <a:gd name="connsiteX3" fmla="*/ 431800 w 431800"/>
              <a:gd name="connsiteY3" fmla="*/ 182325 h 187680"/>
              <a:gd name="connsiteX0" fmla="*/ 0 w 431800"/>
              <a:gd name="connsiteY0" fmla="*/ 1404 h 184559"/>
              <a:gd name="connsiteX1" fmla="*/ 247521 w 431800"/>
              <a:gd name="connsiteY1" fmla="*/ 24396 h 184559"/>
              <a:gd name="connsiteX2" fmla="*/ 342900 w 431800"/>
              <a:gd name="connsiteY2" fmla="*/ 166504 h 184559"/>
              <a:gd name="connsiteX3" fmla="*/ 431800 w 431800"/>
              <a:gd name="connsiteY3" fmla="*/ 179204 h 184559"/>
              <a:gd name="connsiteX0" fmla="*/ 0 w 431800"/>
              <a:gd name="connsiteY0" fmla="*/ 1404 h 184559"/>
              <a:gd name="connsiteX1" fmla="*/ 247521 w 431800"/>
              <a:gd name="connsiteY1" fmla="*/ 24396 h 184559"/>
              <a:gd name="connsiteX2" fmla="*/ 342900 w 431800"/>
              <a:gd name="connsiteY2" fmla="*/ 166504 h 184559"/>
              <a:gd name="connsiteX3" fmla="*/ 431800 w 431800"/>
              <a:gd name="connsiteY3" fmla="*/ 179204 h 184559"/>
              <a:gd name="connsiteX0" fmla="*/ 0 w 431800"/>
              <a:gd name="connsiteY0" fmla="*/ 1404 h 179204"/>
              <a:gd name="connsiteX1" fmla="*/ 247521 w 431800"/>
              <a:gd name="connsiteY1" fmla="*/ 24396 h 179204"/>
              <a:gd name="connsiteX2" fmla="*/ 342900 w 431800"/>
              <a:gd name="connsiteY2" fmla="*/ 166504 h 179204"/>
              <a:gd name="connsiteX3" fmla="*/ 431800 w 431800"/>
              <a:gd name="connsiteY3" fmla="*/ 179204 h 179204"/>
              <a:gd name="connsiteX0" fmla="*/ 0 w 431800"/>
              <a:gd name="connsiteY0" fmla="*/ 1404 h 179204"/>
              <a:gd name="connsiteX1" fmla="*/ 247521 w 431800"/>
              <a:gd name="connsiteY1" fmla="*/ 24396 h 179204"/>
              <a:gd name="connsiteX2" fmla="*/ 342900 w 431800"/>
              <a:gd name="connsiteY2" fmla="*/ 166504 h 179204"/>
              <a:gd name="connsiteX3" fmla="*/ 431800 w 431800"/>
              <a:gd name="connsiteY3" fmla="*/ 179204 h 179204"/>
              <a:gd name="connsiteX0" fmla="*/ 0 w 431800"/>
              <a:gd name="connsiteY0" fmla="*/ 0 h 177800"/>
              <a:gd name="connsiteX1" fmla="*/ 247521 w 431800"/>
              <a:gd name="connsiteY1" fmla="*/ 22992 h 177800"/>
              <a:gd name="connsiteX2" fmla="*/ 342900 w 431800"/>
              <a:gd name="connsiteY2" fmla="*/ 165100 h 177800"/>
              <a:gd name="connsiteX3" fmla="*/ 431800 w 431800"/>
              <a:gd name="connsiteY3" fmla="*/ 177800 h 177800"/>
              <a:gd name="connsiteX0" fmla="*/ 0 w 470419"/>
              <a:gd name="connsiteY0" fmla="*/ 0 h 177800"/>
              <a:gd name="connsiteX1" fmla="*/ 247521 w 470419"/>
              <a:gd name="connsiteY1" fmla="*/ 22992 h 177800"/>
              <a:gd name="connsiteX2" fmla="*/ 470419 w 470419"/>
              <a:gd name="connsiteY2" fmla="*/ 41047 h 177800"/>
              <a:gd name="connsiteX3" fmla="*/ 431800 w 470419"/>
              <a:gd name="connsiteY3" fmla="*/ 177800 h 177800"/>
              <a:gd name="connsiteX0" fmla="*/ 0 w 672734"/>
              <a:gd name="connsiteY0" fmla="*/ 0 h 177800"/>
              <a:gd name="connsiteX1" fmla="*/ 247521 w 672734"/>
              <a:gd name="connsiteY1" fmla="*/ 22992 h 177800"/>
              <a:gd name="connsiteX2" fmla="*/ 470419 w 672734"/>
              <a:gd name="connsiteY2" fmla="*/ 41047 h 177800"/>
              <a:gd name="connsiteX3" fmla="*/ 431800 w 672734"/>
              <a:gd name="connsiteY3" fmla="*/ 177800 h 177800"/>
              <a:gd name="connsiteX0" fmla="*/ 0 w 699711"/>
              <a:gd name="connsiteY0" fmla="*/ 0 h 92489"/>
              <a:gd name="connsiteX1" fmla="*/ 247521 w 699711"/>
              <a:gd name="connsiteY1" fmla="*/ 22992 h 92489"/>
              <a:gd name="connsiteX2" fmla="*/ 470419 w 699711"/>
              <a:gd name="connsiteY2" fmla="*/ 41047 h 92489"/>
              <a:gd name="connsiteX3" fmla="*/ 686838 w 699711"/>
              <a:gd name="connsiteY3" fmla="*/ 92489 h 92489"/>
              <a:gd name="connsiteX0" fmla="*/ 0 w 724545"/>
              <a:gd name="connsiteY0" fmla="*/ 0 h 101225"/>
              <a:gd name="connsiteX1" fmla="*/ 247521 w 724545"/>
              <a:gd name="connsiteY1" fmla="*/ 22992 h 101225"/>
              <a:gd name="connsiteX2" fmla="*/ 470419 w 724545"/>
              <a:gd name="connsiteY2" fmla="*/ 41047 h 101225"/>
              <a:gd name="connsiteX3" fmla="*/ 686838 w 724545"/>
              <a:gd name="connsiteY3" fmla="*/ 92489 h 101225"/>
              <a:gd name="connsiteX4" fmla="*/ 696659 w 724545"/>
              <a:gd name="connsiteY4" fmla="*/ 93462 h 101225"/>
              <a:gd name="connsiteX0" fmla="*/ 0 w 808185"/>
              <a:gd name="connsiteY0" fmla="*/ 0 h 211907"/>
              <a:gd name="connsiteX1" fmla="*/ 247521 w 808185"/>
              <a:gd name="connsiteY1" fmla="*/ 22992 h 211907"/>
              <a:gd name="connsiteX2" fmla="*/ 470419 w 808185"/>
              <a:gd name="connsiteY2" fmla="*/ 41047 h 211907"/>
              <a:gd name="connsiteX3" fmla="*/ 686838 w 808185"/>
              <a:gd name="connsiteY3" fmla="*/ 92489 h 211907"/>
              <a:gd name="connsiteX4" fmla="*/ 696659 w 808185"/>
              <a:gd name="connsiteY4" fmla="*/ 93462 h 211907"/>
              <a:gd name="connsiteX0" fmla="*/ 0 w 808185"/>
              <a:gd name="connsiteY0" fmla="*/ 0 h 211907"/>
              <a:gd name="connsiteX1" fmla="*/ 247521 w 808185"/>
              <a:gd name="connsiteY1" fmla="*/ 22992 h 211907"/>
              <a:gd name="connsiteX2" fmla="*/ 470419 w 808185"/>
              <a:gd name="connsiteY2" fmla="*/ 41047 h 211907"/>
              <a:gd name="connsiteX3" fmla="*/ 686838 w 808185"/>
              <a:gd name="connsiteY3" fmla="*/ 92489 h 211907"/>
              <a:gd name="connsiteX4" fmla="*/ 696659 w 808185"/>
              <a:gd name="connsiteY4" fmla="*/ 93462 h 211907"/>
              <a:gd name="connsiteX0" fmla="*/ 0 w 935704"/>
              <a:gd name="connsiteY0" fmla="*/ 0 h 189344"/>
              <a:gd name="connsiteX1" fmla="*/ 247521 w 935704"/>
              <a:gd name="connsiteY1" fmla="*/ 22992 h 189344"/>
              <a:gd name="connsiteX2" fmla="*/ 470419 w 935704"/>
              <a:gd name="connsiteY2" fmla="*/ 41047 h 189344"/>
              <a:gd name="connsiteX3" fmla="*/ 686838 w 935704"/>
              <a:gd name="connsiteY3" fmla="*/ 92489 h 189344"/>
              <a:gd name="connsiteX4" fmla="*/ 824178 w 935704"/>
              <a:gd name="connsiteY4" fmla="*/ 70899 h 189344"/>
              <a:gd name="connsiteX0" fmla="*/ 0 w 824178"/>
              <a:gd name="connsiteY0" fmla="*/ 0 h 70899"/>
              <a:gd name="connsiteX1" fmla="*/ 247521 w 824178"/>
              <a:gd name="connsiteY1" fmla="*/ 22992 h 70899"/>
              <a:gd name="connsiteX2" fmla="*/ 470419 w 824178"/>
              <a:gd name="connsiteY2" fmla="*/ 41047 h 70899"/>
              <a:gd name="connsiteX3" fmla="*/ 824178 w 824178"/>
              <a:gd name="connsiteY3" fmla="*/ 70899 h 70899"/>
              <a:gd name="connsiteX0" fmla="*/ 0 w 696659"/>
              <a:gd name="connsiteY0" fmla="*/ 0 h 92489"/>
              <a:gd name="connsiteX1" fmla="*/ 247521 w 696659"/>
              <a:gd name="connsiteY1" fmla="*/ 22992 h 92489"/>
              <a:gd name="connsiteX2" fmla="*/ 470419 w 696659"/>
              <a:gd name="connsiteY2" fmla="*/ 41047 h 92489"/>
              <a:gd name="connsiteX3" fmla="*/ 696659 w 696659"/>
              <a:gd name="connsiteY3" fmla="*/ 92489 h 92489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700644 w 919817"/>
              <a:gd name="connsiteY3" fmla="*/ 116465 h 189344"/>
              <a:gd name="connsiteX4" fmla="*/ 919817 w 919817"/>
              <a:gd name="connsiteY4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700644 w 919817"/>
              <a:gd name="connsiteY3" fmla="*/ 116465 h 189344"/>
              <a:gd name="connsiteX4" fmla="*/ 919817 w 919817"/>
              <a:gd name="connsiteY4" fmla="*/ 189344 h 189344"/>
              <a:gd name="connsiteX0" fmla="*/ 0 w 919817"/>
              <a:gd name="connsiteY0" fmla="*/ 0 h 189344"/>
              <a:gd name="connsiteX1" fmla="*/ 247521 w 919817"/>
              <a:gd name="connsiteY1" fmla="*/ 22992 h 189344"/>
              <a:gd name="connsiteX2" fmla="*/ 470419 w 919817"/>
              <a:gd name="connsiteY2" fmla="*/ 41047 h 189344"/>
              <a:gd name="connsiteX3" fmla="*/ 919817 w 919817"/>
              <a:gd name="connsiteY3" fmla="*/ 189344 h 189344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937750 w 937750"/>
              <a:gd name="connsiteY3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3290"/>
              <a:gd name="connsiteX1" fmla="*/ 247521 w 937750"/>
              <a:gd name="connsiteY1" fmla="*/ 22992 h 183290"/>
              <a:gd name="connsiteX2" fmla="*/ 470419 w 937750"/>
              <a:gd name="connsiteY2" fmla="*/ 41047 h 183290"/>
              <a:gd name="connsiteX3" fmla="*/ 700644 w 937750"/>
              <a:gd name="connsiteY3" fmla="*/ 106779 h 183290"/>
              <a:gd name="connsiteX4" fmla="*/ 937750 w 937750"/>
              <a:gd name="connsiteY4" fmla="*/ 183290 h 183290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700644 w 937750"/>
              <a:gd name="connsiteY3" fmla="*/ 106779 h 189345"/>
              <a:gd name="connsiteX4" fmla="*/ 937750 w 937750"/>
              <a:gd name="connsiteY4" fmla="*/ 189345 h 189345"/>
              <a:gd name="connsiteX0" fmla="*/ 0 w 937750"/>
              <a:gd name="connsiteY0" fmla="*/ 0 h 189345"/>
              <a:gd name="connsiteX1" fmla="*/ 247521 w 937750"/>
              <a:gd name="connsiteY1" fmla="*/ 22992 h 189345"/>
              <a:gd name="connsiteX2" fmla="*/ 470419 w 937750"/>
              <a:gd name="connsiteY2" fmla="*/ 41047 h 189345"/>
              <a:gd name="connsiteX3" fmla="*/ 937750 w 937750"/>
              <a:gd name="connsiteY3" fmla="*/ 189345 h 189345"/>
              <a:gd name="connsiteX0" fmla="*/ 0 w 1160908"/>
              <a:gd name="connsiteY0" fmla="*/ 0 h 286201"/>
              <a:gd name="connsiteX1" fmla="*/ 247521 w 1160908"/>
              <a:gd name="connsiteY1" fmla="*/ 22992 h 286201"/>
              <a:gd name="connsiteX2" fmla="*/ 470419 w 1160908"/>
              <a:gd name="connsiteY2" fmla="*/ 41047 h 286201"/>
              <a:gd name="connsiteX3" fmla="*/ 1160908 w 1160908"/>
              <a:gd name="connsiteY3" fmla="*/ 286201 h 286201"/>
              <a:gd name="connsiteX0" fmla="*/ 0 w 1275657"/>
              <a:gd name="connsiteY0" fmla="*/ 0 h 326617"/>
              <a:gd name="connsiteX1" fmla="*/ 247521 w 1275657"/>
              <a:gd name="connsiteY1" fmla="*/ 22992 h 326617"/>
              <a:gd name="connsiteX2" fmla="*/ 470419 w 1275657"/>
              <a:gd name="connsiteY2" fmla="*/ 41047 h 326617"/>
              <a:gd name="connsiteX3" fmla="*/ 1160908 w 1275657"/>
              <a:gd name="connsiteY3" fmla="*/ 286201 h 326617"/>
              <a:gd name="connsiteX4" fmla="*/ 1158915 w 1275657"/>
              <a:gd name="connsiteY4" fmla="*/ 283541 h 326617"/>
              <a:gd name="connsiteX0" fmla="*/ 0 w 1275657"/>
              <a:gd name="connsiteY0" fmla="*/ 0 h 394268"/>
              <a:gd name="connsiteX1" fmla="*/ 247521 w 1275657"/>
              <a:gd name="connsiteY1" fmla="*/ 22992 h 394268"/>
              <a:gd name="connsiteX2" fmla="*/ 470419 w 1275657"/>
              <a:gd name="connsiteY2" fmla="*/ 41047 h 394268"/>
              <a:gd name="connsiteX3" fmla="*/ 1160908 w 1275657"/>
              <a:gd name="connsiteY3" fmla="*/ 286201 h 394268"/>
              <a:gd name="connsiteX4" fmla="*/ 1158915 w 1275657"/>
              <a:gd name="connsiteY4" fmla="*/ 283541 h 394268"/>
              <a:gd name="connsiteX0" fmla="*/ 0 w 1275657"/>
              <a:gd name="connsiteY0" fmla="*/ 0 h 518654"/>
              <a:gd name="connsiteX1" fmla="*/ 247521 w 1275657"/>
              <a:gd name="connsiteY1" fmla="*/ 22992 h 518654"/>
              <a:gd name="connsiteX2" fmla="*/ 470419 w 1275657"/>
              <a:gd name="connsiteY2" fmla="*/ 41047 h 518654"/>
              <a:gd name="connsiteX3" fmla="*/ 1160908 w 1275657"/>
              <a:gd name="connsiteY3" fmla="*/ 286201 h 518654"/>
              <a:gd name="connsiteX4" fmla="*/ 999517 w 1275657"/>
              <a:gd name="connsiteY4" fmla="*/ 407927 h 518654"/>
              <a:gd name="connsiteX0" fmla="*/ 0 w 1275657"/>
              <a:gd name="connsiteY0" fmla="*/ 0 h 518654"/>
              <a:gd name="connsiteX1" fmla="*/ 247521 w 1275657"/>
              <a:gd name="connsiteY1" fmla="*/ 22992 h 518654"/>
              <a:gd name="connsiteX2" fmla="*/ 470419 w 1275657"/>
              <a:gd name="connsiteY2" fmla="*/ 41047 h 518654"/>
              <a:gd name="connsiteX3" fmla="*/ 1160908 w 1275657"/>
              <a:gd name="connsiteY3" fmla="*/ 286201 h 518654"/>
              <a:gd name="connsiteX4" fmla="*/ 999517 w 1275657"/>
              <a:gd name="connsiteY4" fmla="*/ 407927 h 518654"/>
              <a:gd name="connsiteX0" fmla="*/ 0 w 1468166"/>
              <a:gd name="connsiteY0" fmla="*/ 0 h 518654"/>
              <a:gd name="connsiteX1" fmla="*/ 247521 w 1468166"/>
              <a:gd name="connsiteY1" fmla="*/ 22992 h 518654"/>
              <a:gd name="connsiteX2" fmla="*/ 470419 w 1468166"/>
              <a:gd name="connsiteY2" fmla="*/ 41047 h 518654"/>
              <a:gd name="connsiteX3" fmla="*/ 1160908 w 1468166"/>
              <a:gd name="connsiteY3" fmla="*/ 286201 h 518654"/>
              <a:gd name="connsiteX4" fmla="*/ 1382074 w 1468166"/>
              <a:gd name="connsiteY4" fmla="*/ 407927 h 518654"/>
              <a:gd name="connsiteX0" fmla="*/ 0 w 1468166"/>
              <a:gd name="connsiteY0" fmla="*/ 0 h 518654"/>
              <a:gd name="connsiteX1" fmla="*/ 247521 w 1468166"/>
              <a:gd name="connsiteY1" fmla="*/ 22992 h 518654"/>
              <a:gd name="connsiteX2" fmla="*/ 470419 w 1468166"/>
              <a:gd name="connsiteY2" fmla="*/ 41047 h 518654"/>
              <a:gd name="connsiteX3" fmla="*/ 1160908 w 1468166"/>
              <a:gd name="connsiteY3" fmla="*/ 286201 h 518654"/>
              <a:gd name="connsiteX4" fmla="*/ 1382074 w 1468166"/>
              <a:gd name="connsiteY4" fmla="*/ 407927 h 518654"/>
              <a:gd name="connsiteX0" fmla="*/ 0 w 1723204"/>
              <a:gd name="connsiteY0" fmla="*/ 0 h 673623"/>
              <a:gd name="connsiteX1" fmla="*/ 247521 w 1723204"/>
              <a:gd name="connsiteY1" fmla="*/ 22992 h 673623"/>
              <a:gd name="connsiteX2" fmla="*/ 470419 w 1723204"/>
              <a:gd name="connsiteY2" fmla="*/ 41047 h 673623"/>
              <a:gd name="connsiteX3" fmla="*/ 1160908 w 1723204"/>
              <a:gd name="connsiteY3" fmla="*/ 286201 h 673623"/>
              <a:gd name="connsiteX4" fmla="*/ 1637112 w 1723204"/>
              <a:gd name="connsiteY4" fmla="*/ 562896 h 673623"/>
              <a:gd name="connsiteX0" fmla="*/ 0 w 2010122"/>
              <a:gd name="connsiteY0" fmla="*/ 0 h 886706"/>
              <a:gd name="connsiteX1" fmla="*/ 247521 w 2010122"/>
              <a:gd name="connsiteY1" fmla="*/ 22992 h 886706"/>
              <a:gd name="connsiteX2" fmla="*/ 470419 w 2010122"/>
              <a:gd name="connsiteY2" fmla="*/ 41047 h 886706"/>
              <a:gd name="connsiteX3" fmla="*/ 1160908 w 2010122"/>
              <a:gd name="connsiteY3" fmla="*/ 286201 h 886706"/>
              <a:gd name="connsiteX4" fmla="*/ 1924030 w 2010122"/>
              <a:gd name="connsiteY4" fmla="*/ 775979 h 886706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1160908 w 1924030"/>
              <a:gd name="connsiteY3" fmla="*/ 286201 h 775979"/>
              <a:gd name="connsiteX4" fmla="*/ 1924030 w 1924030"/>
              <a:gd name="connsiteY4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544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544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544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798275 w 1924030"/>
              <a:gd name="connsiteY3" fmla="*/ 148900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1160908 w 1924030"/>
              <a:gd name="connsiteY3" fmla="*/ 286201 h 775979"/>
              <a:gd name="connsiteX4" fmla="*/ 1924030 w 1924030"/>
              <a:gd name="connsiteY4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34094 w 1924030"/>
              <a:gd name="connsiteY3" fmla="*/ 67356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34094 w 1924030"/>
              <a:gd name="connsiteY3" fmla="*/ 67356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1160908 w 1924030"/>
              <a:gd name="connsiteY3" fmla="*/ 286201 h 775979"/>
              <a:gd name="connsiteX4" fmla="*/ 1924030 w 1924030"/>
              <a:gd name="connsiteY4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1914 w 1924030"/>
              <a:gd name="connsiteY3" fmla="*/ 102224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1914 w 1924030"/>
              <a:gd name="connsiteY3" fmla="*/ 102224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1914 w 1924030"/>
              <a:gd name="connsiteY3" fmla="*/ 102224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0 h 775979"/>
              <a:gd name="connsiteX1" fmla="*/ 247521 w 1924030"/>
              <a:gd name="connsiteY1" fmla="*/ 22992 h 775979"/>
              <a:gd name="connsiteX2" fmla="*/ 470419 w 1924030"/>
              <a:gd name="connsiteY2" fmla="*/ 41047 h 775979"/>
              <a:gd name="connsiteX3" fmla="*/ 685102 w 1924030"/>
              <a:gd name="connsiteY3" fmla="*/ 96413 h 775979"/>
              <a:gd name="connsiteX4" fmla="*/ 1160908 w 1924030"/>
              <a:gd name="connsiteY4" fmla="*/ 286201 h 775979"/>
              <a:gd name="connsiteX5" fmla="*/ 1924030 w 1924030"/>
              <a:gd name="connsiteY5" fmla="*/ 775979 h 775979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924030"/>
              <a:gd name="connsiteY0" fmla="*/ 7277 h 783256"/>
              <a:gd name="connsiteX1" fmla="*/ 247521 w 1924030"/>
              <a:gd name="connsiteY1" fmla="*/ 30269 h 783256"/>
              <a:gd name="connsiteX2" fmla="*/ 470419 w 1924030"/>
              <a:gd name="connsiteY2" fmla="*/ 48324 h 783256"/>
              <a:gd name="connsiteX3" fmla="*/ 685102 w 1924030"/>
              <a:gd name="connsiteY3" fmla="*/ 103690 h 783256"/>
              <a:gd name="connsiteX4" fmla="*/ 1160908 w 1924030"/>
              <a:gd name="connsiteY4" fmla="*/ 293478 h 783256"/>
              <a:gd name="connsiteX5" fmla="*/ 1924030 w 1924030"/>
              <a:gd name="connsiteY5" fmla="*/ 783256 h 783256"/>
              <a:gd name="connsiteX0" fmla="*/ 0 w 1676509"/>
              <a:gd name="connsiteY0" fmla="*/ 0 h 752987"/>
              <a:gd name="connsiteX1" fmla="*/ 222898 w 1676509"/>
              <a:gd name="connsiteY1" fmla="*/ 18055 h 752987"/>
              <a:gd name="connsiteX2" fmla="*/ 437581 w 1676509"/>
              <a:gd name="connsiteY2" fmla="*/ 73421 h 752987"/>
              <a:gd name="connsiteX3" fmla="*/ 913387 w 1676509"/>
              <a:gd name="connsiteY3" fmla="*/ 263209 h 752987"/>
              <a:gd name="connsiteX4" fmla="*/ 1676509 w 1676509"/>
              <a:gd name="connsiteY4" fmla="*/ 752987 h 752987"/>
              <a:gd name="connsiteX0" fmla="*/ 0 w 1676509"/>
              <a:gd name="connsiteY0" fmla="*/ 0 h 752987"/>
              <a:gd name="connsiteX1" fmla="*/ 437581 w 1676509"/>
              <a:gd name="connsiteY1" fmla="*/ 73421 h 752987"/>
              <a:gd name="connsiteX2" fmla="*/ 913387 w 1676509"/>
              <a:gd name="connsiteY2" fmla="*/ 263209 h 752987"/>
              <a:gd name="connsiteX3" fmla="*/ 1676509 w 1676509"/>
              <a:gd name="connsiteY3" fmla="*/ 752987 h 752987"/>
              <a:gd name="connsiteX0" fmla="*/ 0 w 1238928"/>
              <a:gd name="connsiteY0" fmla="*/ 0 h 679566"/>
              <a:gd name="connsiteX1" fmla="*/ 475806 w 1238928"/>
              <a:gd name="connsiteY1" fmla="*/ 189788 h 679566"/>
              <a:gd name="connsiteX2" fmla="*/ 1238928 w 1238928"/>
              <a:gd name="connsiteY2" fmla="*/ 679566 h 679566"/>
              <a:gd name="connsiteX0" fmla="*/ 0 w 1238928"/>
              <a:gd name="connsiteY0" fmla="*/ 0 h 679566"/>
              <a:gd name="connsiteX1" fmla="*/ 236706 w 1238928"/>
              <a:gd name="connsiteY1" fmla="*/ 72023 h 679566"/>
              <a:gd name="connsiteX2" fmla="*/ 475806 w 1238928"/>
              <a:gd name="connsiteY2" fmla="*/ 189788 h 679566"/>
              <a:gd name="connsiteX3" fmla="*/ 1238928 w 1238928"/>
              <a:gd name="connsiteY3" fmla="*/ 679566 h 679566"/>
              <a:gd name="connsiteX0" fmla="*/ 0 w 1238928"/>
              <a:gd name="connsiteY0" fmla="*/ 0 h 679566"/>
              <a:gd name="connsiteX1" fmla="*/ 236706 w 1238928"/>
              <a:gd name="connsiteY1" fmla="*/ 88580 h 679566"/>
              <a:gd name="connsiteX2" fmla="*/ 475806 w 1238928"/>
              <a:gd name="connsiteY2" fmla="*/ 189788 h 679566"/>
              <a:gd name="connsiteX3" fmla="*/ 1238928 w 1238928"/>
              <a:gd name="connsiteY3" fmla="*/ 679566 h 679566"/>
              <a:gd name="connsiteX0" fmla="*/ 0 w 1238928"/>
              <a:gd name="connsiteY0" fmla="*/ 0 h 679566"/>
              <a:gd name="connsiteX1" fmla="*/ 236706 w 1238928"/>
              <a:gd name="connsiteY1" fmla="*/ 88580 h 679566"/>
              <a:gd name="connsiteX2" fmla="*/ 475806 w 1238928"/>
              <a:gd name="connsiteY2" fmla="*/ 189788 h 679566"/>
              <a:gd name="connsiteX3" fmla="*/ 1238928 w 1238928"/>
              <a:gd name="connsiteY3" fmla="*/ 679566 h 679566"/>
              <a:gd name="connsiteX0" fmla="*/ 45297 w 1284225"/>
              <a:gd name="connsiteY0" fmla="*/ 29915 h 709481"/>
              <a:gd name="connsiteX1" fmla="*/ 282003 w 1284225"/>
              <a:gd name="connsiteY1" fmla="*/ 118495 h 709481"/>
              <a:gd name="connsiteX2" fmla="*/ 521103 w 1284225"/>
              <a:gd name="connsiteY2" fmla="*/ 219703 h 709481"/>
              <a:gd name="connsiteX3" fmla="*/ 1284225 w 1284225"/>
              <a:gd name="connsiteY3" fmla="*/ 709481 h 709481"/>
              <a:gd name="connsiteX0" fmla="*/ 282003 w 1284225"/>
              <a:gd name="connsiteY0" fmla="*/ 118495 h 709481"/>
              <a:gd name="connsiteX1" fmla="*/ 521103 w 1284225"/>
              <a:gd name="connsiteY1" fmla="*/ 219703 h 709481"/>
              <a:gd name="connsiteX2" fmla="*/ 1284225 w 1284225"/>
              <a:gd name="connsiteY2" fmla="*/ 709481 h 709481"/>
              <a:gd name="connsiteX0" fmla="*/ 282003 w 1610992"/>
              <a:gd name="connsiteY0" fmla="*/ 118495 h 786966"/>
              <a:gd name="connsiteX1" fmla="*/ 847870 w 1610992"/>
              <a:gd name="connsiteY1" fmla="*/ 297188 h 786966"/>
              <a:gd name="connsiteX2" fmla="*/ 1610992 w 1610992"/>
              <a:gd name="connsiteY2" fmla="*/ 786966 h 786966"/>
              <a:gd name="connsiteX0" fmla="*/ 0 w 1328989"/>
              <a:gd name="connsiteY0" fmla="*/ 0 h 668471"/>
              <a:gd name="connsiteX1" fmla="*/ 1328989 w 1328989"/>
              <a:gd name="connsiteY1" fmla="*/ 668471 h 668471"/>
              <a:gd name="connsiteX0" fmla="*/ 0 w 1010191"/>
              <a:gd name="connsiteY0" fmla="*/ 0 h 600672"/>
              <a:gd name="connsiteX1" fmla="*/ 1010191 w 1010191"/>
              <a:gd name="connsiteY1" fmla="*/ 600672 h 600672"/>
              <a:gd name="connsiteX0" fmla="*/ 0 w 1014176"/>
              <a:gd name="connsiteY0" fmla="*/ 0 h 559508"/>
              <a:gd name="connsiteX1" fmla="*/ 1014176 w 1014176"/>
              <a:gd name="connsiteY1" fmla="*/ 559508 h 559508"/>
              <a:gd name="connsiteX0" fmla="*/ 0 w 1014176"/>
              <a:gd name="connsiteY0" fmla="*/ 0 h 559508"/>
              <a:gd name="connsiteX1" fmla="*/ 15939 w 1014176"/>
              <a:gd name="connsiteY1" fmla="*/ 5236 h 559508"/>
              <a:gd name="connsiteX2" fmla="*/ 1014176 w 1014176"/>
              <a:gd name="connsiteY2" fmla="*/ 559508 h 559508"/>
              <a:gd name="connsiteX0" fmla="*/ 0 w 1014176"/>
              <a:gd name="connsiteY0" fmla="*/ 0 h 559508"/>
              <a:gd name="connsiteX1" fmla="*/ 15939 w 1014176"/>
              <a:gd name="connsiteY1" fmla="*/ 5236 h 559508"/>
              <a:gd name="connsiteX2" fmla="*/ 1014176 w 1014176"/>
              <a:gd name="connsiteY2" fmla="*/ 559508 h 559508"/>
              <a:gd name="connsiteX0" fmla="*/ 0 w 918537"/>
              <a:gd name="connsiteY0" fmla="*/ 4788 h 184757"/>
              <a:gd name="connsiteX1" fmla="*/ 15939 w 918537"/>
              <a:gd name="connsiteY1" fmla="*/ 10024 h 184757"/>
              <a:gd name="connsiteX2" fmla="*/ 918537 w 918537"/>
              <a:gd name="connsiteY2" fmla="*/ 184757 h 184757"/>
              <a:gd name="connsiteX0" fmla="*/ 0 w 918537"/>
              <a:gd name="connsiteY0" fmla="*/ 4788 h 184757"/>
              <a:gd name="connsiteX1" fmla="*/ 15939 w 918537"/>
              <a:gd name="connsiteY1" fmla="*/ 10024 h 184757"/>
              <a:gd name="connsiteX2" fmla="*/ 918537 w 918537"/>
              <a:gd name="connsiteY2" fmla="*/ 184757 h 184757"/>
              <a:gd name="connsiteX0" fmla="*/ 0 w 918537"/>
              <a:gd name="connsiteY0" fmla="*/ 4788 h 184757"/>
              <a:gd name="connsiteX1" fmla="*/ 15939 w 918537"/>
              <a:gd name="connsiteY1" fmla="*/ 14812 h 184757"/>
              <a:gd name="connsiteX2" fmla="*/ 918537 w 918537"/>
              <a:gd name="connsiteY2" fmla="*/ 184757 h 184757"/>
              <a:gd name="connsiteX0" fmla="*/ 0 w 918537"/>
              <a:gd name="connsiteY0" fmla="*/ 4788 h 184757"/>
              <a:gd name="connsiteX1" fmla="*/ 15939 w 918537"/>
              <a:gd name="connsiteY1" fmla="*/ 14812 h 184757"/>
              <a:gd name="connsiteX2" fmla="*/ 918537 w 918537"/>
              <a:gd name="connsiteY2" fmla="*/ 184757 h 184757"/>
              <a:gd name="connsiteX0" fmla="*/ 0 w 918537"/>
              <a:gd name="connsiteY0" fmla="*/ 4788 h 184757"/>
              <a:gd name="connsiteX1" fmla="*/ 15939 w 918537"/>
              <a:gd name="connsiteY1" fmla="*/ 14812 h 184757"/>
              <a:gd name="connsiteX2" fmla="*/ 918537 w 918537"/>
              <a:gd name="connsiteY2" fmla="*/ 184757 h 184757"/>
              <a:gd name="connsiteX0" fmla="*/ 0 w 918537"/>
              <a:gd name="connsiteY0" fmla="*/ 0 h 179969"/>
              <a:gd name="connsiteX1" fmla="*/ 15939 w 918537"/>
              <a:gd name="connsiteY1" fmla="*/ 10024 h 179969"/>
              <a:gd name="connsiteX2" fmla="*/ 918537 w 918537"/>
              <a:gd name="connsiteY2" fmla="*/ 179969 h 179969"/>
              <a:gd name="connsiteX0" fmla="*/ 0 w 918537"/>
              <a:gd name="connsiteY0" fmla="*/ 0 h 199340"/>
              <a:gd name="connsiteX1" fmla="*/ 15939 w 918537"/>
              <a:gd name="connsiteY1" fmla="*/ 10024 h 199340"/>
              <a:gd name="connsiteX2" fmla="*/ 918537 w 918537"/>
              <a:gd name="connsiteY2" fmla="*/ 199340 h 199340"/>
              <a:gd name="connsiteX0" fmla="*/ 0 w 918537"/>
              <a:gd name="connsiteY0" fmla="*/ 0 h 199340"/>
              <a:gd name="connsiteX1" fmla="*/ 15939 w 918537"/>
              <a:gd name="connsiteY1" fmla="*/ 10024 h 199340"/>
              <a:gd name="connsiteX2" fmla="*/ 918537 w 918537"/>
              <a:gd name="connsiteY2" fmla="*/ 199340 h 199340"/>
              <a:gd name="connsiteX0" fmla="*/ 0 w 929164"/>
              <a:gd name="connsiteY0" fmla="*/ 0 h 194497"/>
              <a:gd name="connsiteX1" fmla="*/ 15939 w 929164"/>
              <a:gd name="connsiteY1" fmla="*/ 10024 h 194497"/>
              <a:gd name="connsiteX2" fmla="*/ 929164 w 929164"/>
              <a:gd name="connsiteY2" fmla="*/ 194497 h 194497"/>
              <a:gd name="connsiteX0" fmla="*/ 0 w 945104"/>
              <a:gd name="connsiteY0" fmla="*/ 0 h 189654"/>
              <a:gd name="connsiteX1" fmla="*/ 15939 w 945104"/>
              <a:gd name="connsiteY1" fmla="*/ 10024 h 189654"/>
              <a:gd name="connsiteX2" fmla="*/ 945104 w 945104"/>
              <a:gd name="connsiteY2" fmla="*/ 189654 h 189654"/>
              <a:gd name="connsiteX0" fmla="*/ 0 w 946939"/>
              <a:gd name="connsiteY0" fmla="*/ 0 h 193433"/>
              <a:gd name="connsiteX1" fmla="*/ 15939 w 946939"/>
              <a:gd name="connsiteY1" fmla="*/ 10024 h 193433"/>
              <a:gd name="connsiteX2" fmla="*/ 946939 w 946939"/>
              <a:gd name="connsiteY2" fmla="*/ 193433 h 193433"/>
              <a:gd name="connsiteX0" fmla="*/ 0 w 946939"/>
              <a:gd name="connsiteY0" fmla="*/ 0 h 193433"/>
              <a:gd name="connsiteX1" fmla="*/ 15939 w 946939"/>
              <a:gd name="connsiteY1" fmla="*/ 10024 h 193433"/>
              <a:gd name="connsiteX2" fmla="*/ 946939 w 946939"/>
              <a:gd name="connsiteY2" fmla="*/ 193433 h 193433"/>
              <a:gd name="connsiteX0" fmla="*/ 0 w 946939"/>
              <a:gd name="connsiteY0" fmla="*/ 0 h 193433"/>
              <a:gd name="connsiteX1" fmla="*/ 15939 w 946939"/>
              <a:gd name="connsiteY1" fmla="*/ 10024 h 193433"/>
              <a:gd name="connsiteX2" fmla="*/ 946939 w 946939"/>
              <a:gd name="connsiteY2" fmla="*/ 193433 h 193433"/>
              <a:gd name="connsiteX0" fmla="*/ 0 w 946939"/>
              <a:gd name="connsiteY0" fmla="*/ 0 h 193433"/>
              <a:gd name="connsiteX1" fmla="*/ 15939 w 946939"/>
              <a:gd name="connsiteY1" fmla="*/ 10024 h 193433"/>
              <a:gd name="connsiteX2" fmla="*/ 946939 w 946939"/>
              <a:gd name="connsiteY2" fmla="*/ 193433 h 1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6939" h="193433">
                <a:moveTo>
                  <a:pt x="0" y="0"/>
                </a:moveTo>
                <a:lnTo>
                  <a:pt x="15939" y="10024"/>
                </a:lnTo>
                <a:cubicBezTo>
                  <a:pt x="445999" y="22688"/>
                  <a:pt x="739679" y="100808"/>
                  <a:pt x="946939" y="193433"/>
                </a:cubicBezTo>
              </a:path>
            </a:pathLst>
          </a:custGeom>
          <a:ln>
            <a:solidFill>
              <a:srgbClr val="0000CC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971600" y="3883395"/>
            <a:ext cx="1931785" cy="603250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i="1" dirty="0">
                <a:latin typeface="+mj-lt"/>
              </a:rPr>
              <a:t>The nature of the graph is non-linear</a:t>
            </a:r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539651" y="3862967"/>
            <a:ext cx="2691504" cy="646986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i="1" dirty="0">
                <a:latin typeface="+mj-lt"/>
              </a:rPr>
              <a:t>The graph shows that distance increases with time.</a:t>
            </a:r>
          </a:p>
        </p:txBody>
      </p:sp>
      <p:sp>
        <p:nvSpPr>
          <p:cNvPr id="129" name="TextBox 128"/>
          <p:cNvSpPr txBox="1">
            <a:spLocks noChangeArrowheads="1"/>
          </p:cNvSpPr>
          <p:nvPr/>
        </p:nvSpPr>
        <p:spPr bwMode="auto">
          <a:xfrm>
            <a:off x="457829" y="3795886"/>
            <a:ext cx="3106059" cy="690759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i="1" dirty="0">
                <a:latin typeface="+mj-lt"/>
              </a:rPr>
              <a:t>The body covers unequal distance in equal intervals of time</a:t>
            </a:r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539552" y="3838573"/>
            <a:ext cx="2333628" cy="646986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i="1" dirty="0">
                <a:latin typeface="+mj-lt"/>
              </a:rPr>
              <a:t>Hence this graph is for non-uniform motion</a:t>
            </a:r>
          </a:p>
        </p:txBody>
      </p:sp>
    </p:spTree>
    <p:extLst>
      <p:ext uri="{BB962C8B-B14F-4D97-AF65-F5344CB8AC3E}">
        <p14:creationId xmlns:p14="http://schemas.microsoft.com/office/powerpoint/2010/main" val="42434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500"/>
                            </p:stCondLst>
                            <p:childTnLst>
                              <p:par>
                                <p:cTn id="1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000"/>
                            </p:stCondLst>
                            <p:childTnLst>
                              <p:par>
                                <p:cTn id="1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"/>
                            </p:stCondLst>
                            <p:childTnLst>
                              <p:par>
                                <p:cTn id="2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3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  <p:bldP spid="17" grpId="0"/>
      <p:bldP spid="18" grpId="0"/>
      <p:bldP spid="19" grpId="0"/>
      <p:bldP spid="20" grpId="0"/>
      <p:bldP spid="23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74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Velocity time graph for uniform motion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Finding distance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travelled by an object in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velocity-time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graph for uniform motion </a:t>
            </a: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213" y="285750"/>
            <a:ext cx="5541968" cy="369332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 sz="2000">
                <a:ln w="9000" cmpd="sng">
                  <a:noFill/>
                  <a:prstDash val="solid"/>
                </a:ln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 VELOCITY </a:t>
            </a:r>
            <a:r>
              <a:rPr lang="en-US" sz="1800" dirty="0" smtClean="0"/>
              <a:t>- TIME </a:t>
            </a:r>
            <a:r>
              <a:rPr lang="en-US" sz="1800" dirty="0"/>
              <a:t>GRAPH FOR UNIFORM MOTION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-365611" y="2469356"/>
            <a:ext cx="3657600" cy="1588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56840" y="4287519"/>
            <a:ext cx="5347821" cy="131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98"/>
          <p:cNvGrpSpPr/>
          <p:nvPr/>
        </p:nvGrpSpPr>
        <p:grpSpPr>
          <a:xfrm>
            <a:off x="878990" y="3046628"/>
            <a:ext cx="574675" cy="369332"/>
            <a:chOff x="2250589" y="4197647"/>
            <a:chExt cx="574675" cy="492443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733824" y="4444206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250589" y="4197647"/>
              <a:ext cx="508565" cy="4924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20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4" name="Group 99"/>
          <p:cNvGrpSpPr/>
          <p:nvPr/>
        </p:nvGrpSpPr>
        <p:grpSpPr>
          <a:xfrm>
            <a:off x="878990" y="2516403"/>
            <a:ext cx="574675" cy="369332"/>
            <a:chOff x="2250589" y="3490678"/>
            <a:chExt cx="574675" cy="492443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733824" y="3733006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250589" y="3490678"/>
              <a:ext cx="508565" cy="4924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30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5" name="Group 100"/>
          <p:cNvGrpSpPr/>
          <p:nvPr/>
        </p:nvGrpSpPr>
        <p:grpSpPr>
          <a:xfrm>
            <a:off x="878990" y="1954429"/>
            <a:ext cx="574675" cy="369332"/>
            <a:chOff x="2250589" y="2741377"/>
            <a:chExt cx="574675" cy="49244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2733824" y="2983706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250589" y="2741377"/>
              <a:ext cx="508565" cy="4924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40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6" name="Group 101"/>
          <p:cNvGrpSpPr/>
          <p:nvPr/>
        </p:nvGrpSpPr>
        <p:grpSpPr>
          <a:xfrm>
            <a:off x="866290" y="1459124"/>
            <a:ext cx="587375" cy="369332"/>
            <a:chOff x="2237889" y="2080964"/>
            <a:chExt cx="587375" cy="49244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733824" y="2323306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237889" y="2080964"/>
              <a:ext cx="508565" cy="4924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50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7" name="Group 89"/>
          <p:cNvGrpSpPr/>
          <p:nvPr/>
        </p:nvGrpSpPr>
        <p:grpSpPr>
          <a:xfrm>
            <a:off x="2045801" y="4288240"/>
            <a:ext cx="508565" cy="416775"/>
            <a:chOff x="3417400" y="5853113"/>
            <a:chExt cx="508565" cy="555699"/>
          </a:xfrm>
          <a:effectLst/>
        </p:grpSpPr>
        <p:cxnSp>
          <p:nvCxnSpPr>
            <p:cNvPr id="42" name="Straight Connector 41"/>
            <p:cNvCxnSpPr/>
            <p:nvPr/>
          </p:nvCxnSpPr>
          <p:spPr>
            <a:xfrm rot="16200000" flipH="1">
              <a:off x="3626158" y="5900738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417400" y="5916370"/>
              <a:ext cx="508565" cy="4924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1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2896701" y="4288240"/>
            <a:ext cx="508565" cy="416775"/>
            <a:chOff x="4268300" y="5853113"/>
            <a:chExt cx="508565" cy="555699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 rot="16200000" flipH="1">
              <a:off x="4445308" y="5900738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268300" y="5916370"/>
              <a:ext cx="508565" cy="4924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2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9" name="Group 91"/>
          <p:cNvGrpSpPr/>
          <p:nvPr/>
        </p:nvGrpSpPr>
        <p:grpSpPr>
          <a:xfrm>
            <a:off x="3582501" y="4288240"/>
            <a:ext cx="508565" cy="416775"/>
            <a:chOff x="4954100" y="5853113"/>
            <a:chExt cx="508565" cy="555699"/>
          </a:xfrm>
          <a:effectLst/>
        </p:grpSpPr>
        <p:cxnSp>
          <p:nvCxnSpPr>
            <p:cNvPr id="48" name="Straight Connector 47"/>
            <p:cNvCxnSpPr/>
            <p:nvPr/>
          </p:nvCxnSpPr>
          <p:spPr>
            <a:xfrm rot="16200000" flipH="1">
              <a:off x="5149364" y="5900738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954100" y="5916370"/>
              <a:ext cx="508565" cy="4924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3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10" name="Group 92"/>
          <p:cNvGrpSpPr/>
          <p:nvPr/>
        </p:nvGrpSpPr>
        <p:grpSpPr>
          <a:xfrm>
            <a:off x="4319101" y="4288240"/>
            <a:ext cx="508565" cy="416775"/>
            <a:chOff x="5690700" y="5853113"/>
            <a:chExt cx="508565" cy="555699"/>
          </a:xfrm>
          <a:effectLst/>
        </p:grpSpPr>
        <p:cxnSp>
          <p:nvCxnSpPr>
            <p:cNvPr id="51" name="Straight Connector 50"/>
            <p:cNvCxnSpPr/>
            <p:nvPr/>
          </p:nvCxnSpPr>
          <p:spPr>
            <a:xfrm rot="16200000" flipH="1">
              <a:off x="5911364" y="5900738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5690700" y="5916370"/>
              <a:ext cx="508565" cy="4924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4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11" name="Group 93"/>
          <p:cNvGrpSpPr/>
          <p:nvPr/>
        </p:nvGrpSpPr>
        <p:grpSpPr>
          <a:xfrm>
            <a:off x="5017601" y="4288240"/>
            <a:ext cx="508565" cy="416775"/>
            <a:chOff x="6389200" y="5853113"/>
            <a:chExt cx="508565" cy="555699"/>
          </a:xfrm>
          <a:effectLst/>
        </p:grpSpPr>
        <p:cxnSp>
          <p:nvCxnSpPr>
            <p:cNvPr id="54" name="Straight Connector 53"/>
            <p:cNvCxnSpPr/>
            <p:nvPr/>
          </p:nvCxnSpPr>
          <p:spPr>
            <a:xfrm rot="16200000" flipH="1">
              <a:off x="6595577" y="5900738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6389200" y="5916370"/>
              <a:ext cx="508565" cy="4924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5</a:t>
              </a:r>
              <a:endParaRPr lang="en-US" b="1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477001" y="4307701"/>
            <a:ext cx="5085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X</a:t>
            </a:r>
            <a:endParaRPr lang="en-US" b="1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7090" y="649505"/>
            <a:ext cx="5085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Y</a:t>
            </a:r>
            <a:endParaRPr lang="en-US" b="1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77037" y="4549298"/>
            <a:ext cx="1403962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i="1" dirty="0" smtClean="0">
                <a:latin typeface="+mj-lt"/>
              </a:rPr>
              <a:t>Time in Sec</a:t>
            </a:r>
            <a:endParaRPr lang="en-US" b="1" i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-599558" y="2541141"/>
            <a:ext cx="248285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Velocity (m / sec)</a:t>
            </a:r>
            <a:endParaRPr lang="en-US" b="1" dirty="0">
              <a:latin typeface="+mj-lt"/>
            </a:endParaRPr>
          </a:p>
        </p:txBody>
      </p:sp>
      <p:grpSp>
        <p:nvGrpSpPr>
          <p:cNvPr id="12" name="Group 94"/>
          <p:cNvGrpSpPr/>
          <p:nvPr/>
        </p:nvGrpSpPr>
        <p:grpSpPr>
          <a:xfrm>
            <a:off x="5712926" y="4295383"/>
            <a:ext cx="508565" cy="416775"/>
            <a:chOff x="7084525" y="5862638"/>
            <a:chExt cx="508565" cy="555699"/>
          </a:xfrm>
          <a:effectLst/>
        </p:grpSpPr>
        <p:cxnSp>
          <p:nvCxnSpPr>
            <p:cNvPr id="75" name="Straight Connector 74"/>
            <p:cNvCxnSpPr/>
            <p:nvPr/>
          </p:nvCxnSpPr>
          <p:spPr>
            <a:xfrm rot="16200000" flipH="1">
              <a:off x="7290902" y="5910263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084525" y="5925895"/>
              <a:ext cx="508565" cy="49244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6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13" name="Group 102"/>
          <p:cNvGrpSpPr/>
          <p:nvPr/>
        </p:nvGrpSpPr>
        <p:grpSpPr>
          <a:xfrm>
            <a:off x="881530" y="985419"/>
            <a:ext cx="587375" cy="369332"/>
            <a:chOff x="2253129" y="1449365"/>
            <a:chExt cx="587375" cy="492443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749064" y="1683226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253129" y="1449365"/>
              <a:ext cx="508565" cy="4924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60</a:t>
              </a:r>
              <a:endParaRPr lang="en-US" b="1" dirty="0">
                <a:latin typeface="+mj-lt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 rot="5400000">
            <a:off x="2479583" y="2960194"/>
            <a:ext cx="2708775" cy="18745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4626135" y="2968786"/>
            <a:ext cx="2705098" cy="12382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805235" y="3950324"/>
            <a:ext cx="4619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t</a:t>
            </a:r>
            <a:r>
              <a:rPr lang="en-US" b="1" baseline="-25000" dirty="0" smtClean="0">
                <a:latin typeface="+mj-lt"/>
              </a:rPr>
              <a:t>1</a:t>
            </a:r>
            <a:endParaRPr lang="en-US" b="1" baseline="-25000" dirty="0"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72628" y="3950324"/>
            <a:ext cx="4619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t</a:t>
            </a:r>
            <a:r>
              <a:rPr lang="en-US" b="1" baseline="-25000" dirty="0" smtClean="0">
                <a:latin typeface="+mj-lt"/>
              </a:rPr>
              <a:t>2</a:t>
            </a:r>
            <a:endParaRPr lang="en-US" b="1" baseline="-25000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462336" y="3950324"/>
            <a:ext cx="3810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0000CC"/>
                </a:solidFill>
                <a:latin typeface="+mj-lt"/>
              </a:rPr>
              <a:t>E</a:t>
            </a:r>
            <a:endParaRPr lang="en-US" b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27129" y="3950324"/>
            <a:ext cx="3810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 b="1">
                <a:solidFill>
                  <a:srgbClr val="0000CC"/>
                </a:solidFill>
                <a:latin typeface="+mj-lt"/>
              </a:defRPr>
            </a:lvl1pPr>
          </a:lstStyle>
          <a:p>
            <a:r>
              <a:rPr lang="en-US" dirty="0"/>
              <a:t>D</a:t>
            </a:r>
          </a:p>
        </p:txBody>
      </p:sp>
      <p:grpSp>
        <p:nvGrpSpPr>
          <p:cNvPr id="14" name="Group 97"/>
          <p:cNvGrpSpPr/>
          <p:nvPr/>
        </p:nvGrpSpPr>
        <p:grpSpPr>
          <a:xfrm>
            <a:off x="917090" y="3602252"/>
            <a:ext cx="544195" cy="369332"/>
            <a:chOff x="2288689" y="4938479"/>
            <a:chExt cx="544195" cy="492443"/>
          </a:xfrm>
        </p:grpSpPr>
        <p:sp>
          <p:nvSpPr>
            <p:cNvPr id="28" name="TextBox 27"/>
            <p:cNvSpPr txBox="1"/>
            <p:nvPr/>
          </p:nvSpPr>
          <p:spPr>
            <a:xfrm>
              <a:off x="2288689" y="4938479"/>
              <a:ext cx="508565" cy="4924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10</a:t>
              </a:r>
              <a:endParaRPr lang="en-US" b="1" dirty="0">
                <a:latin typeface="+mj-lt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2741444" y="5183346"/>
              <a:ext cx="9144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 descr="409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984249"/>
            <a:ext cx="1131656" cy="74652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434620" y="1000397"/>
            <a:ext cx="10915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solidFill>
                  <a:srgbClr val="055F43"/>
                </a:solidFill>
                <a:latin typeface="+mj-lt"/>
              </a:rPr>
              <a:t>B (3, 50)</a:t>
            </a:r>
            <a:endParaRPr lang="en-US" b="1" dirty="0">
              <a:solidFill>
                <a:srgbClr val="055F43"/>
              </a:solidFill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36394" y="691853"/>
            <a:ext cx="2847974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tabLst>
                <a:tab pos="571500" algn="l"/>
              </a:tabLst>
            </a:pPr>
            <a:r>
              <a:rPr lang="en-US" sz="1600" b="1" dirty="0" smtClean="0">
                <a:latin typeface="+mj-lt"/>
                <a:cs typeface="Arial" pitchFamily="34" charset="0"/>
              </a:rPr>
              <a:t>Scale :	On X axis 1 cm = 1 unit</a:t>
            </a:r>
          </a:p>
          <a:p>
            <a:pPr>
              <a:buClr>
                <a:srgbClr val="FF0000"/>
              </a:buClr>
              <a:tabLst>
                <a:tab pos="571500" algn="l"/>
              </a:tabLst>
            </a:pPr>
            <a:r>
              <a:rPr lang="en-US" sz="1600" b="1" dirty="0" smtClean="0">
                <a:latin typeface="+mj-lt"/>
                <a:cs typeface="Arial" pitchFamily="34" charset="0"/>
              </a:rPr>
              <a:t>           	On Y axis 1 cm = 10 units</a:t>
            </a:r>
            <a:endParaRPr lang="en-US" sz="1600" b="1" dirty="0">
              <a:latin typeface="+mj-lt"/>
              <a:cs typeface="Arial" pitchFamily="34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414450" y="1633417"/>
            <a:ext cx="2428892" cy="119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849079" y="1641475"/>
            <a:ext cx="2126271" cy="241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94" y="910804"/>
            <a:ext cx="1124507" cy="74652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994531" y="1656154"/>
            <a:ext cx="101000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solidFill>
                  <a:srgbClr val="055F43"/>
                </a:solidFill>
                <a:latin typeface="+mj-lt"/>
              </a:rPr>
              <a:t>C (6, 50)</a:t>
            </a:r>
            <a:endParaRPr lang="en-US" b="1" dirty="0">
              <a:solidFill>
                <a:srgbClr val="055F43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18749" y="1590199"/>
            <a:ext cx="387126" cy="426858"/>
            <a:chOff x="1418749" y="1590199"/>
            <a:chExt cx="387126" cy="426858"/>
          </a:xfrm>
        </p:grpSpPr>
        <p:sp>
          <p:nvSpPr>
            <p:cNvPr id="15" name="Oval 14"/>
            <p:cNvSpPr/>
            <p:nvPr/>
          </p:nvSpPr>
          <p:spPr>
            <a:xfrm>
              <a:off x="1418749" y="1590199"/>
              <a:ext cx="115253" cy="115248"/>
            </a:xfrm>
            <a:prstGeom prst="ellips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81748" y="1647725"/>
              <a:ext cx="32412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A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88569" y="1567339"/>
            <a:ext cx="389938" cy="419238"/>
            <a:chOff x="1418749" y="1590199"/>
            <a:chExt cx="389938" cy="419238"/>
          </a:xfrm>
        </p:grpSpPr>
        <p:sp>
          <p:nvSpPr>
            <p:cNvPr id="66" name="Oval 65"/>
            <p:cNvSpPr/>
            <p:nvPr/>
          </p:nvSpPr>
          <p:spPr>
            <a:xfrm>
              <a:off x="1418749" y="1590199"/>
              <a:ext cx="115253" cy="115248"/>
            </a:xfrm>
            <a:prstGeom prst="ellips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494177" y="1640105"/>
              <a:ext cx="31451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B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114203" y="2159764"/>
            <a:ext cx="1885400" cy="762501"/>
            <a:chOff x="420859" y="-1396541"/>
            <a:chExt cx="1885400" cy="830930"/>
          </a:xfrm>
        </p:grpSpPr>
        <p:sp>
          <p:nvSpPr>
            <p:cNvPr id="70" name="Rounded Rectangular Callout 69"/>
            <p:cNvSpPr/>
            <p:nvPr/>
          </p:nvSpPr>
          <p:spPr>
            <a:xfrm>
              <a:off x="420859" y="-1396541"/>
              <a:ext cx="1885400" cy="830930"/>
            </a:xfrm>
            <a:prstGeom prst="wedgeRoundRectCallout">
              <a:avLst>
                <a:gd name="adj1" fmla="val 40801"/>
                <a:gd name="adj2" fmla="val -107388"/>
                <a:gd name="adj3" fmla="val 1666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71" name="TextBox 70"/>
            <p:cNvSpPr txBox="1">
              <a:spLocks noChangeArrowheads="1"/>
            </p:cNvSpPr>
            <p:nvPr/>
          </p:nvSpPr>
          <p:spPr bwMode="auto">
            <a:xfrm>
              <a:off x="430384" y="-1309340"/>
              <a:ext cx="1872241" cy="70433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800100" algn="l"/>
                  <a:tab pos="971550" algn="l"/>
                </a:tabLst>
              </a:pPr>
              <a:r>
                <a:rPr lang="en-US" b="1" dirty="0" smtClean="0">
                  <a:latin typeface="+mj-lt"/>
                </a:rPr>
                <a:t>Velocity =	50 m/s</a:t>
              </a:r>
            </a:p>
            <a:p>
              <a:pPr>
                <a:tabLst>
                  <a:tab pos="800100" algn="l"/>
                  <a:tab pos="971550" algn="l"/>
                </a:tabLst>
              </a:pPr>
              <a:r>
                <a:rPr lang="en-US" b="1" dirty="0" smtClean="0">
                  <a:latin typeface="+mj-lt"/>
                </a:rPr>
                <a:t>Time	=	3 s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18994" y="1567339"/>
            <a:ext cx="371083" cy="436380"/>
            <a:chOff x="1418749" y="1590199"/>
            <a:chExt cx="371083" cy="436380"/>
          </a:xfrm>
        </p:grpSpPr>
        <p:sp>
          <p:nvSpPr>
            <p:cNvPr id="73" name="Oval 72"/>
            <p:cNvSpPr/>
            <p:nvPr/>
          </p:nvSpPr>
          <p:spPr>
            <a:xfrm>
              <a:off x="1418749" y="1590199"/>
              <a:ext cx="115253" cy="115248"/>
            </a:xfrm>
            <a:prstGeom prst="ellipse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483337" y="1657247"/>
              <a:ext cx="30649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C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267744" y="2211710"/>
            <a:ext cx="1730849" cy="646332"/>
            <a:chOff x="773016" y="-1956657"/>
            <a:chExt cx="1730849" cy="704335"/>
          </a:xfrm>
        </p:grpSpPr>
        <p:sp>
          <p:nvSpPr>
            <p:cNvPr id="78" name="Rounded Rectangular Callout 77"/>
            <p:cNvSpPr/>
            <p:nvPr/>
          </p:nvSpPr>
          <p:spPr>
            <a:xfrm>
              <a:off x="781440" y="-1947849"/>
              <a:ext cx="1714000" cy="686719"/>
            </a:xfrm>
            <a:prstGeom prst="wedgeRoundRectCallout">
              <a:avLst>
                <a:gd name="adj1" fmla="val 34183"/>
                <a:gd name="adj2" fmla="val -137019"/>
                <a:gd name="adj3" fmla="val 1666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773016" y="-1956657"/>
              <a:ext cx="1730849" cy="7043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vl="0" algn="ctr">
                <a:spcBef>
                  <a:spcPts val="300"/>
                </a:spcBef>
                <a:buClr>
                  <a:srgbClr val="FF0000"/>
                </a:buClr>
                <a:tabLst>
                  <a:tab pos="2743200" algn="l"/>
                  <a:tab pos="3205163" algn="l"/>
                </a:tabLst>
              </a:pPr>
              <a:r>
                <a:rPr lang="en-US" b="1" dirty="0">
                  <a:latin typeface="+mj-lt"/>
                </a:rPr>
                <a:t>Consider point </a:t>
              </a:r>
              <a:r>
                <a:rPr lang="en-US" b="1" dirty="0" smtClean="0">
                  <a:latin typeface="+mj-lt"/>
                </a:rPr>
                <a:t>B </a:t>
              </a:r>
              <a:r>
                <a:rPr lang="en-US" b="1" dirty="0">
                  <a:latin typeface="+mj-lt"/>
                </a:rPr>
                <a:t>(3, 50)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674653" y="2488669"/>
            <a:ext cx="2522947" cy="1218205"/>
            <a:chOff x="438768" y="-1008692"/>
            <a:chExt cx="1989989" cy="1327529"/>
          </a:xfrm>
        </p:grpSpPr>
        <p:sp>
          <p:nvSpPr>
            <p:cNvPr id="91" name="Rounded Rectangular Callout 90"/>
            <p:cNvSpPr/>
            <p:nvPr/>
          </p:nvSpPr>
          <p:spPr>
            <a:xfrm>
              <a:off x="438768" y="-999820"/>
              <a:ext cx="1989989" cy="1318657"/>
            </a:xfrm>
            <a:prstGeom prst="wedgeRoundRectCallout">
              <a:avLst>
                <a:gd name="adj1" fmla="val -43080"/>
                <a:gd name="adj2" fmla="val -118796"/>
                <a:gd name="adj3" fmla="val 1666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497109" y="-1008692"/>
              <a:ext cx="1911614" cy="130804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vl="0">
                <a:buClr>
                  <a:srgbClr val="FF0000"/>
                </a:buClr>
                <a:tabLst>
                  <a:tab pos="457200" algn="l"/>
                  <a:tab pos="863600" algn="l"/>
                  <a:tab pos="1712913" algn="l"/>
                  <a:tab pos="1944688" algn="l"/>
                  <a:tab pos="2400300" algn="l"/>
                </a:tabLst>
              </a:pPr>
              <a:r>
                <a:rPr lang="en-US" b="1" dirty="0">
                  <a:solidFill>
                    <a:prstClr val="black"/>
                  </a:solidFill>
                  <a:latin typeface="+mj-lt"/>
                </a:rPr>
                <a:t>Distance up to 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B	</a:t>
              </a:r>
            </a:p>
            <a:p>
              <a:pPr lvl="0">
                <a:buClr>
                  <a:srgbClr val="FF0000"/>
                </a:buClr>
                <a:tabLst>
                  <a:tab pos="457200" algn="l"/>
                  <a:tab pos="739775" algn="l"/>
                  <a:tab pos="1712913" algn="l"/>
                  <a:tab pos="1944688" algn="l"/>
                  <a:tab pos="2400300" algn="l"/>
                </a:tabLst>
              </a:pPr>
              <a:r>
                <a:rPr lang="en-US" b="1" dirty="0">
                  <a:solidFill>
                    <a:prstClr val="black"/>
                  </a:solidFill>
                  <a:latin typeface="+mj-lt"/>
                </a:rPr>
                <a:t>	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=	Velocity </a:t>
              </a:r>
              <a:r>
                <a:rPr lang="en-US" b="1" dirty="0">
                  <a:solidFill>
                    <a:prstClr val="black"/>
                  </a:solidFill>
                  <a:latin typeface="+mj-lt"/>
                </a:rPr>
                <a:t>× 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Time</a:t>
              </a:r>
            </a:p>
            <a:p>
              <a:pPr lvl="0">
                <a:buClr>
                  <a:srgbClr val="FF0000"/>
                </a:buClr>
                <a:tabLst>
                  <a:tab pos="457200" algn="l"/>
                  <a:tab pos="739775" algn="l"/>
                  <a:tab pos="1712913" algn="l"/>
                  <a:tab pos="1944688" algn="l"/>
                  <a:tab pos="2400300" algn="l"/>
                </a:tabLst>
              </a:pP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	=</a:t>
              </a:r>
              <a:r>
                <a:rPr lang="en-US" b="1" dirty="0">
                  <a:solidFill>
                    <a:prstClr val="black"/>
                  </a:solidFill>
                  <a:latin typeface="+mj-lt"/>
                </a:rPr>
                <a:t>	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50 </a:t>
              </a:r>
              <a:r>
                <a:rPr lang="en-US" b="1" dirty="0">
                  <a:solidFill>
                    <a:prstClr val="black"/>
                  </a:solidFill>
                  <a:latin typeface="+mj-lt"/>
                </a:rPr>
                <a:t>× 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3	</a:t>
              </a:r>
              <a:endParaRPr lang="en-US" b="1" dirty="0">
                <a:solidFill>
                  <a:prstClr val="black"/>
                </a:solidFill>
                <a:latin typeface="+mj-lt"/>
              </a:endParaRPr>
            </a:p>
            <a:p>
              <a:pPr lvl="0">
                <a:buClr>
                  <a:srgbClr val="FF0000"/>
                </a:buClr>
                <a:tabLst>
                  <a:tab pos="457200" algn="l"/>
                  <a:tab pos="739775" algn="l"/>
                  <a:tab pos="1712913" algn="l"/>
                  <a:tab pos="1944688" algn="l"/>
                  <a:tab pos="2400300" algn="l"/>
                </a:tabLst>
              </a:pP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	=	150 m</a:t>
              </a:r>
              <a:endParaRPr lang="en-US" b="1" dirty="0">
                <a:solidFill>
                  <a:srgbClr val="D60093"/>
                </a:solidFill>
                <a:latin typeface="+mj-lt"/>
              </a:endParaRPr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>
            <a:off x="1491155" y="2121283"/>
            <a:ext cx="228601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243631" y="2121282"/>
            <a:ext cx="107623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800080"/>
                </a:solidFill>
                <a:latin typeface="+mj-lt"/>
              </a:rPr>
              <a:t>150 m</a:t>
            </a:r>
            <a:endParaRPr lang="en-US" b="1" dirty="0">
              <a:solidFill>
                <a:srgbClr val="800080"/>
              </a:solidFill>
              <a:latin typeface="+mj-lt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737122" y="2126759"/>
            <a:ext cx="1985402" cy="693183"/>
            <a:chOff x="435412" y="-1358772"/>
            <a:chExt cx="1985402" cy="755391"/>
          </a:xfrm>
        </p:grpSpPr>
        <p:sp>
          <p:nvSpPr>
            <p:cNvPr id="98" name="Rounded Rectangular Callout 97"/>
            <p:cNvSpPr/>
            <p:nvPr/>
          </p:nvSpPr>
          <p:spPr>
            <a:xfrm>
              <a:off x="435412" y="-1358772"/>
              <a:ext cx="1885400" cy="755391"/>
            </a:xfrm>
            <a:prstGeom prst="wedgeRoundRectCallout">
              <a:avLst>
                <a:gd name="adj1" fmla="val -37505"/>
                <a:gd name="adj2" fmla="val -110636"/>
                <a:gd name="adj3" fmla="val 1666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482540" y="-1309339"/>
              <a:ext cx="1938274" cy="7043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tabLst>
                  <a:tab pos="800100" algn="l"/>
                  <a:tab pos="1028700" algn="l"/>
                </a:tabLst>
              </a:pPr>
              <a:r>
                <a:rPr lang="en-US" b="1" dirty="0" smtClean="0">
                  <a:latin typeface="+mj-lt"/>
                </a:rPr>
                <a:t>Velocity =	50 m/s</a:t>
              </a:r>
            </a:p>
            <a:p>
              <a:pPr>
                <a:tabLst>
                  <a:tab pos="800100" algn="l"/>
                  <a:tab pos="1028700" algn="l"/>
                </a:tabLst>
              </a:pPr>
              <a:r>
                <a:rPr lang="en-US" b="1" dirty="0" smtClean="0">
                  <a:latin typeface="+mj-lt"/>
                </a:rPr>
                <a:t>Time	=	6 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529603" y="2117974"/>
            <a:ext cx="1642598" cy="693183"/>
            <a:chOff x="767767" y="-1395389"/>
            <a:chExt cx="1642598" cy="755391"/>
          </a:xfrm>
        </p:grpSpPr>
        <p:sp>
          <p:nvSpPr>
            <p:cNvPr id="101" name="Rounded Rectangular Callout 100"/>
            <p:cNvSpPr/>
            <p:nvPr/>
          </p:nvSpPr>
          <p:spPr>
            <a:xfrm>
              <a:off x="814759" y="-1395389"/>
              <a:ext cx="1558182" cy="755391"/>
            </a:xfrm>
            <a:prstGeom prst="wedgeRoundRectCallout">
              <a:avLst>
                <a:gd name="adj1" fmla="val 36628"/>
                <a:gd name="adj2" fmla="val -113384"/>
                <a:gd name="adj3" fmla="val 1666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767767" y="-1391902"/>
              <a:ext cx="1642598" cy="7043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vl="0" algn="ctr">
                <a:spcBef>
                  <a:spcPts val="300"/>
                </a:spcBef>
                <a:buClr>
                  <a:srgbClr val="FF0000"/>
                </a:buClr>
                <a:tabLst>
                  <a:tab pos="2743200" algn="l"/>
                  <a:tab pos="3205163" algn="l"/>
                </a:tabLst>
              </a:pPr>
              <a:r>
                <a:rPr lang="en-US" b="1" dirty="0">
                  <a:latin typeface="+mj-lt"/>
                </a:rPr>
                <a:t>Consider point </a:t>
              </a:r>
              <a:r>
                <a:rPr lang="en-US" b="1" dirty="0" smtClean="0">
                  <a:latin typeface="+mj-lt"/>
                </a:rPr>
                <a:t>C (6, </a:t>
              </a:r>
              <a:r>
                <a:rPr lang="en-US" b="1" dirty="0">
                  <a:latin typeface="+mj-lt"/>
                </a:rPr>
                <a:t>50)  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652120" y="2537842"/>
            <a:ext cx="2629382" cy="1225986"/>
            <a:chOff x="493223" y="-1036653"/>
            <a:chExt cx="2073941" cy="1336009"/>
          </a:xfrm>
        </p:grpSpPr>
        <p:sp>
          <p:nvSpPr>
            <p:cNvPr id="104" name="Rounded Rectangular Callout 103"/>
            <p:cNvSpPr/>
            <p:nvPr/>
          </p:nvSpPr>
          <p:spPr>
            <a:xfrm>
              <a:off x="493223" y="-1036653"/>
              <a:ext cx="2073941" cy="1318657"/>
            </a:xfrm>
            <a:prstGeom prst="wedgeRoundRectCallout">
              <a:avLst>
                <a:gd name="adj1" fmla="val -38897"/>
                <a:gd name="adj2" fmla="val -120119"/>
                <a:gd name="adj3" fmla="val 16667"/>
              </a:avLst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05" name="TextBox 104"/>
            <p:cNvSpPr txBox="1">
              <a:spLocks noChangeArrowheads="1"/>
            </p:cNvSpPr>
            <p:nvPr/>
          </p:nvSpPr>
          <p:spPr bwMode="auto">
            <a:xfrm>
              <a:off x="605298" y="-1008693"/>
              <a:ext cx="1867596" cy="130804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buClr>
                  <a:srgbClr val="FF0000"/>
                </a:buClr>
                <a:tabLst>
                  <a:tab pos="457200" algn="l"/>
                  <a:tab pos="863600" algn="l"/>
                  <a:tab pos="1712913" algn="l"/>
                  <a:tab pos="1944688" algn="l"/>
                  <a:tab pos="2400300" algn="l"/>
                </a:tabLst>
                <a:defRPr b="1">
                  <a:solidFill>
                    <a:prstClr val="black"/>
                  </a:solidFill>
                  <a:latin typeface="+mj-lt"/>
                </a:defRPr>
              </a:lvl1pPr>
            </a:lstStyle>
            <a:p>
              <a:pPr>
                <a:tabLst>
                  <a:tab pos="457200" algn="l"/>
                  <a:tab pos="685800" algn="l"/>
                  <a:tab pos="1712913" algn="l"/>
                  <a:tab pos="1944688" algn="l"/>
                  <a:tab pos="2400300" algn="l"/>
                </a:tabLst>
              </a:pPr>
              <a:r>
                <a:rPr lang="en-US" dirty="0"/>
                <a:t>Distance up to C</a:t>
              </a:r>
            </a:p>
            <a:p>
              <a:pPr>
                <a:tabLst>
                  <a:tab pos="457200" algn="l"/>
                  <a:tab pos="685800" algn="l"/>
                  <a:tab pos="1712913" algn="l"/>
                  <a:tab pos="1944688" algn="l"/>
                  <a:tab pos="2400300" algn="l"/>
                </a:tabLst>
              </a:pPr>
              <a:r>
                <a:rPr lang="en-US" dirty="0" smtClean="0"/>
                <a:t>	= 	Velocity </a:t>
              </a:r>
              <a:r>
                <a:rPr lang="en-US" dirty="0"/>
                <a:t>× Time</a:t>
              </a:r>
            </a:p>
            <a:p>
              <a:pPr>
                <a:tabLst>
                  <a:tab pos="457200" algn="l"/>
                  <a:tab pos="685800" algn="l"/>
                  <a:tab pos="1712913" algn="l"/>
                  <a:tab pos="1944688" algn="l"/>
                  <a:tab pos="2400300" algn="l"/>
                </a:tabLst>
              </a:pPr>
              <a:r>
                <a:rPr lang="en-US" dirty="0" smtClean="0"/>
                <a:t>	=</a:t>
              </a:r>
              <a:r>
                <a:rPr lang="en-US" dirty="0"/>
                <a:t>	50 × 6</a:t>
              </a:r>
            </a:p>
            <a:p>
              <a:pPr>
                <a:tabLst>
                  <a:tab pos="457200" algn="l"/>
                  <a:tab pos="685800" algn="l"/>
                  <a:tab pos="1712913" algn="l"/>
                  <a:tab pos="1944688" algn="l"/>
                  <a:tab pos="2400300" algn="l"/>
                </a:tabLst>
              </a:pPr>
              <a:r>
                <a:rPr lang="en-US" dirty="0" smtClean="0"/>
                <a:t>	=</a:t>
              </a:r>
              <a:r>
                <a:rPr lang="en-US" dirty="0"/>
                <a:t>	300 </a:t>
              </a:r>
              <a:r>
                <a:rPr lang="en-US" dirty="0" smtClean="0"/>
                <a:t>m</a:t>
              </a:r>
              <a:endParaRPr lang="en-US" dirty="0"/>
            </a:p>
          </p:txBody>
        </p:sp>
      </p:grpSp>
      <p:cxnSp>
        <p:nvCxnSpPr>
          <p:cNvPr id="107" name="Straight Arrow Connector 106"/>
          <p:cNvCxnSpPr/>
          <p:nvPr/>
        </p:nvCxnSpPr>
        <p:spPr>
          <a:xfrm>
            <a:off x="1475620" y="2578483"/>
            <a:ext cx="4480560" cy="1191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029164" y="2578482"/>
            <a:ext cx="107623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b="1" dirty="0" smtClean="0">
                <a:solidFill>
                  <a:srgbClr val="800080"/>
                </a:solidFill>
                <a:latin typeface="+mj-lt"/>
              </a:rPr>
              <a:t>300 m</a:t>
            </a:r>
            <a:endParaRPr lang="en-US" b="1" dirty="0">
              <a:solidFill>
                <a:srgbClr val="80008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1 0.00154 L 0.26841 0.00154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2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6" grpId="0"/>
      <p:bldP spid="57" grpId="0"/>
      <p:bldP spid="60" grpId="0"/>
      <p:bldP spid="61" grpId="0"/>
      <p:bldP spid="85" grpId="0"/>
      <p:bldP spid="86" grpId="0"/>
      <p:bldP spid="87" grpId="0"/>
      <p:bldP spid="88" grpId="0"/>
      <p:bldP spid="59" grpId="0"/>
      <p:bldP spid="62" grpId="0" animBg="1"/>
      <p:bldP spid="63" grpId="0"/>
      <p:bldP spid="94" grpId="0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d drive\MJ WORK\Pooja mam (physics)\CBSE(VIII) Physics\Friction\shutterstock_6577437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495"/>
            <a:ext cx="9144000" cy="521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533400" y="2723821"/>
            <a:ext cx="4208916" cy="2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\\192.168.1.34\mt_school\2016_17\01_ENGLISH MEDIUM\8TH_Std\TAT_2016-17\Physics\03_Atmospheric Pressure\Images\Mj\3297068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858" y="527603"/>
            <a:ext cx="686391" cy="113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3982" y="805106"/>
            <a:ext cx="21854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 Antiqua" pitchFamily="18" charset="0"/>
              </a:rPr>
              <a:t>Then, what is meant by REST</a:t>
            </a:r>
            <a:r>
              <a:rPr lang="en-US" sz="1600" b="1" dirty="0" smtClean="0">
                <a:latin typeface="Book Antiqua" pitchFamily="18" charset="0"/>
              </a:rPr>
              <a:t>..?</a:t>
            </a:r>
            <a:endParaRPr lang="en-US" sz="1600" b="1" dirty="0">
              <a:latin typeface="Book Antiqua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0" y="666750"/>
            <a:ext cx="3805220" cy="889195"/>
            <a:chOff x="2547483" y="3975393"/>
            <a:chExt cx="3988289" cy="889195"/>
          </a:xfrm>
        </p:grpSpPr>
        <p:sp>
          <p:nvSpPr>
            <p:cNvPr id="7" name="Rounded Rectangle 6"/>
            <p:cNvSpPr/>
            <p:nvPr/>
          </p:nvSpPr>
          <p:spPr>
            <a:xfrm>
              <a:off x="2547483" y="3975393"/>
              <a:ext cx="3988289" cy="889195"/>
            </a:xfrm>
            <a:prstGeom prst="roundRect">
              <a:avLst/>
            </a:prstGeom>
            <a:solidFill>
              <a:srgbClr val="66CCFF">
                <a:alpha val="20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84686" y="3995910"/>
              <a:ext cx="384556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Let us consider an example of an observer observing the car stopping at a signal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18642" y="1731834"/>
            <a:ext cx="527642" cy="2135316"/>
            <a:chOff x="8018642" y="1731834"/>
            <a:chExt cx="527642" cy="2135316"/>
          </a:xfrm>
        </p:grpSpPr>
        <p:sp>
          <p:nvSpPr>
            <p:cNvPr id="9" name="Rectangle 8"/>
            <p:cNvSpPr/>
            <p:nvPr/>
          </p:nvSpPr>
          <p:spPr>
            <a:xfrm>
              <a:off x="8186705" y="2826659"/>
              <a:ext cx="153411" cy="1040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6" name="Picture 2" descr="C:\Users\200113\Desktop\STB IXth 17-18\clipartbest-com-traffic-light-clipart-500_500.png"/>
            <p:cNvPicPr>
              <a:picLocks noChangeAspect="1" noChangeArrowheads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018642" y="1731834"/>
              <a:ext cx="527642" cy="1236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1524000" y="1276350"/>
            <a:ext cx="3153968" cy="868725"/>
            <a:chOff x="2950461" y="3945587"/>
            <a:chExt cx="3153968" cy="868725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2950461" y="3945587"/>
              <a:ext cx="3135379" cy="868725"/>
            </a:xfrm>
            <a:prstGeom prst="wedgeRoundRectCallout">
              <a:avLst>
                <a:gd name="adj1" fmla="val -48849"/>
                <a:gd name="adj2" fmla="val 140398"/>
                <a:gd name="adj3" fmla="val 16667"/>
              </a:avLst>
            </a:prstGeom>
            <a:solidFill>
              <a:srgbClr val="FFFF00">
                <a:alpha val="60000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40783" y="3964450"/>
              <a:ext cx="30636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The position of the car is NOT changing with respect to its surroundings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648200" y="3181350"/>
            <a:ext cx="281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So, the car is at REST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56055" y="687267"/>
            <a:ext cx="6073345" cy="1204896"/>
            <a:chOff x="1699561" y="-2209835"/>
            <a:chExt cx="6073345" cy="1204896"/>
          </a:xfrm>
        </p:grpSpPr>
        <p:sp>
          <p:nvSpPr>
            <p:cNvPr id="18" name="Rounded Rectangle 17"/>
            <p:cNvSpPr/>
            <p:nvPr/>
          </p:nvSpPr>
          <p:spPr>
            <a:xfrm>
              <a:off x="1699561" y="-2209835"/>
              <a:ext cx="6073345" cy="120489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endParaRPr lang="en-US" b="1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99561" y="-2115219"/>
              <a:ext cx="588162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latin typeface="Book Antiqua" pitchFamily="18" charset="0"/>
                </a:rPr>
                <a:t>A BODY IS SAID TO BE AT REST WHEN IT DOES NOT CHANGE ITS POSITION WITH RESPECT TO ITS SURROUNDINGS.</a:t>
              </a:r>
              <a:endParaRPr lang="en-US" sz="2000" b="1" dirty="0">
                <a:latin typeface="Book Antiqua" pitchFamily="18" charset="0"/>
              </a:endParaRPr>
            </a:p>
          </p:txBody>
        </p:sp>
      </p:grpSp>
      <p:pic>
        <p:nvPicPr>
          <p:cNvPr id="20" name="Picture 2" descr="D:\d drive\MJ WORK\Pooja mam (physics)\ICSE (VIII) Physics\New work\03 -Force and Pressure\Raw\think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629400" y="2860281"/>
            <a:ext cx="2362200" cy="23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4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5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16" grpId="0"/>
          <p:bldP spid="16" grpId="1"/>
          <p:bldP spid="16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16" grpId="0"/>
          <p:bldP spid="16" grpId="1"/>
          <p:bldP spid="16" grpId="2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4090279" y="1657350"/>
            <a:ext cx="43333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2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?</a:t>
            </a:r>
            <a:endParaRPr lang="en-US" sz="2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268720" y="2081541"/>
            <a:ext cx="2133600" cy="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75590" y="266640"/>
            <a:ext cx="8108709" cy="4634514"/>
            <a:chOff x="475590" y="266640"/>
            <a:chExt cx="8108709" cy="4634514"/>
          </a:xfrm>
        </p:grpSpPr>
        <p:grpSp>
          <p:nvGrpSpPr>
            <p:cNvPr id="16" name="Group 15"/>
            <p:cNvGrpSpPr/>
            <p:nvPr/>
          </p:nvGrpSpPr>
          <p:grpSpPr>
            <a:xfrm>
              <a:off x="475590" y="266640"/>
              <a:ext cx="8108709" cy="4634514"/>
              <a:chOff x="475590" y="266640"/>
              <a:chExt cx="8108709" cy="463451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508310" y="266640"/>
                <a:ext cx="5333690" cy="36933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buClr>
                    <a:srgbClr val="FF0000"/>
                  </a:buClr>
                  <a:defRPr sz="2000">
                    <a:ln w="9000" cmpd="sng">
                      <a:noFill/>
                      <a:prstDash val="solid"/>
                    </a:ln>
                    <a:solidFill>
                      <a:schemeClr val="tx1"/>
                    </a:solidFill>
                    <a:latin typeface="Berlin Sans FB Demi" panose="020E0802020502020306" pitchFamily="34" charset="0"/>
                  </a:defRPr>
                </a:lvl1pPr>
              </a:lstStyle>
              <a:p>
                <a:r>
                  <a:rPr lang="en-US" sz="1800" b="1" dirty="0"/>
                  <a:t> VELOCITY TIME GRAPH FOR UNIFORM MOTION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971800" y="668670"/>
                <a:ext cx="381000" cy="40011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sz="2000" b="1" dirty="0" smtClean="0">
                    <a:solidFill>
                      <a:srgbClr val="800080"/>
                    </a:solidFill>
                    <a:latin typeface="+mj-lt"/>
                  </a:rPr>
                  <a:t>P</a:t>
                </a:r>
                <a:endParaRPr lang="en-US" sz="2000" b="1" dirty="0">
                  <a:solidFill>
                    <a:srgbClr val="800080"/>
                  </a:solidFill>
                  <a:latin typeface="+mj-lt"/>
                </a:endParaRPr>
              </a:p>
            </p:txBody>
          </p:sp>
          <p:cxnSp>
            <p:nvCxnSpPr>
              <p:cNvPr id="81" name="Straight Connector 80"/>
              <p:cNvCxnSpPr/>
              <p:nvPr/>
            </p:nvCxnSpPr>
            <p:spPr>
              <a:xfrm rot="5400000">
                <a:off x="1447005" y="2565717"/>
                <a:ext cx="3657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1354972" y="1715690"/>
                <a:ext cx="5347821" cy="131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3582194" y="2569290"/>
                <a:ext cx="36576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5029200" y="668670"/>
                <a:ext cx="533402" cy="40011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sz="2000" b="1" dirty="0" smtClean="0">
                    <a:solidFill>
                      <a:srgbClr val="800080"/>
                    </a:solidFill>
                    <a:latin typeface="+mj-lt"/>
                  </a:rPr>
                  <a:t>Q</a:t>
                </a:r>
                <a:endParaRPr lang="en-US" sz="2000" b="1" dirty="0">
                  <a:solidFill>
                    <a:srgbClr val="800080"/>
                  </a:solidFill>
                  <a:latin typeface="+mj-lt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246119" y="4006595"/>
                <a:ext cx="461965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t</a:t>
                </a:r>
                <a:r>
                  <a:rPr lang="en-US" b="1" baseline="-25000" dirty="0" smtClean="0">
                    <a:latin typeface="+mj-lt"/>
                  </a:rPr>
                  <a:t>1</a:t>
                </a:r>
                <a:endParaRPr lang="en-US" b="1" baseline="-25000" dirty="0">
                  <a:latin typeface="+mj-lt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029201" y="4019550"/>
                <a:ext cx="461965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t</a:t>
                </a:r>
                <a:r>
                  <a:rPr lang="en-US" b="1" baseline="-25000" dirty="0" smtClean="0">
                    <a:latin typeface="+mj-lt"/>
                  </a:rPr>
                  <a:t>2</a:t>
                </a:r>
                <a:endParaRPr lang="en-US" b="1" baseline="-25000" dirty="0">
                  <a:latin typeface="+mj-lt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903220" y="4006595"/>
                <a:ext cx="38100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b="1" dirty="0" smtClean="0">
                    <a:solidFill>
                      <a:srgbClr val="C00000"/>
                    </a:solidFill>
                    <a:latin typeface="+mj-lt"/>
                  </a:rPr>
                  <a:t>E</a:t>
                </a:r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410200" y="4019550"/>
                <a:ext cx="38100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b="1" dirty="0" smtClean="0">
                    <a:solidFill>
                      <a:srgbClr val="C00000"/>
                    </a:solidFill>
                    <a:latin typeface="+mj-lt"/>
                  </a:rPr>
                  <a:t>D</a:t>
                </a:r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  <p:grpSp>
            <p:nvGrpSpPr>
              <p:cNvPr id="3" name="Group 71"/>
              <p:cNvGrpSpPr/>
              <p:nvPr/>
            </p:nvGrpSpPr>
            <p:grpSpPr>
              <a:xfrm>
                <a:off x="475590" y="712709"/>
                <a:ext cx="6417633" cy="4188445"/>
                <a:chOff x="1939532" y="1125670"/>
                <a:chExt cx="6417633" cy="5584592"/>
              </a:xfrm>
            </p:grpSpPr>
            <p:cxnSp>
              <p:nvCxnSpPr>
                <p:cNvPr id="18" name="Straight Connector 17"/>
                <p:cNvCxnSpPr/>
                <p:nvPr/>
              </p:nvCxnSpPr>
              <p:spPr>
                <a:xfrm rot="5400000">
                  <a:off x="396389" y="3563276"/>
                  <a:ext cx="48768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V="1">
                  <a:off x="2828439" y="5987230"/>
                  <a:ext cx="5347821" cy="174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" name="Group 98"/>
                <p:cNvGrpSpPr/>
                <p:nvPr/>
              </p:nvGrpSpPr>
              <p:grpSpPr>
                <a:xfrm>
                  <a:off x="2303139" y="4362344"/>
                  <a:ext cx="522125" cy="451405"/>
                  <a:chOff x="2303139" y="4227274"/>
                  <a:chExt cx="522125" cy="451405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2733824" y="4444206"/>
                    <a:ext cx="91440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2303139" y="4227274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20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5" name="Group 99"/>
                <p:cNvGrpSpPr/>
                <p:nvPr/>
              </p:nvGrpSpPr>
              <p:grpSpPr>
                <a:xfrm>
                  <a:off x="2303139" y="3651141"/>
                  <a:ext cx="522125" cy="451405"/>
                  <a:chOff x="2303139" y="3516071"/>
                  <a:chExt cx="522125" cy="451405"/>
                </a:xfrm>
              </p:grpSpPr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2733824" y="3733006"/>
                    <a:ext cx="91440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303139" y="3516071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30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6" name="Group 100"/>
                <p:cNvGrpSpPr/>
                <p:nvPr/>
              </p:nvGrpSpPr>
              <p:grpSpPr>
                <a:xfrm>
                  <a:off x="2303139" y="2895493"/>
                  <a:ext cx="522125" cy="451405"/>
                  <a:chOff x="2303139" y="2760423"/>
                  <a:chExt cx="522125" cy="451405"/>
                </a:xfrm>
              </p:grpSpPr>
              <p:cxnSp>
                <p:nvCxnSpPr>
                  <p:cNvPr id="36" name="Straight Connector 35"/>
                  <p:cNvCxnSpPr/>
                  <p:nvPr/>
                </p:nvCxnSpPr>
                <p:spPr>
                  <a:xfrm>
                    <a:off x="2733824" y="2983706"/>
                    <a:ext cx="91440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303139" y="2760423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40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7" name="Group 101"/>
                <p:cNvGrpSpPr/>
                <p:nvPr/>
              </p:nvGrpSpPr>
              <p:grpSpPr>
                <a:xfrm>
                  <a:off x="2290439" y="2266844"/>
                  <a:ext cx="534825" cy="451405"/>
                  <a:chOff x="2290439" y="2131774"/>
                  <a:chExt cx="534825" cy="451405"/>
                </a:xfrm>
              </p:grpSpPr>
              <p:cxnSp>
                <p:nvCxnSpPr>
                  <p:cNvPr id="39" name="Straight Connector 38"/>
                  <p:cNvCxnSpPr/>
                  <p:nvPr/>
                </p:nvCxnSpPr>
                <p:spPr>
                  <a:xfrm>
                    <a:off x="2733824" y="2323306"/>
                    <a:ext cx="91440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290439" y="2131774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50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8" name="Group 89"/>
                <p:cNvGrpSpPr/>
                <p:nvPr/>
              </p:nvGrpSpPr>
              <p:grpSpPr>
                <a:xfrm>
                  <a:off x="3064142" y="5983707"/>
                  <a:ext cx="508565" cy="451405"/>
                  <a:chOff x="3064142" y="5848637"/>
                  <a:chExt cx="508565" cy="451405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 rot="16200000" flipH="1">
                    <a:off x="3272900" y="5900738"/>
                    <a:ext cx="96837" cy="15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064142" y="5848637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1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9" name="Group 90"/>
                <p:cNvGrpSpPr/>
                <p:nvPr/>
              </p:nvGrpSpPr>
              <p:grpSpPr>
                <a:xfrm>
                  <a:off x="3749942" y="5983707"/>
                  <a:ext cx="508565" cy="451405"/>
                  <a:chOff x="3749942" y="5848637"/>
                  <a:chExt cx="508565" cy="451405"/>
                </a:xfrm>
              </p:grpSpPr>
              <p:cxnSp>
                <p:nvCxnSpPr>
                  <p:cNvPr id="45" name="Straight Connector 44"/>
                  <p:cNvCxnSpPr/>
                  <p:nvPr/>
                </p:nvCxnSpPr>
                <p:spPr>
                  <a:xfrm rot="16200000" flipH="1">
                    <a:off x="3983623" y="5900738"/>
                    <a:ext cx="96837" cy="15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3749942" y="5848637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2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10" name="Group 91"/>
                <p:cNvGrpSpPr/>
                <p:nvPr/>
              </p:nvGrpSpPr>
              <p:grpSpPr>
                <a:xfrm>
                  <a:off x="4506297" y="5983707"/>
                  <a:ext cx="508565" cy="451405"/>
                  <a:chOff x="4506297" y="5848637"/>
                  <a:chExt cx="508565" cy="451405"/>
                </a:xfrm>
              </p:grpSpPr>
              <p:cxnSp>
                <p:nvCxnSpPr>
                  <p:cNvPr id="48" name="Straight Connector 47"/>
                  <p:cNvCxnSpPr/>
                  <p:nvPr/>
                </p:nvCxnSpPr>
                <p:spPr>
                  <a:xfrm rot="16200000" flipH="1">
                    <a:off x="4694346" y="5900738"/>
                    <a:ext cx="96837" cy="15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4506297" y="5848637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3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11" name="Group 92"/>
                <p:cNvGrpSpPr/>
                <p:nvPr/>
              </p:nvGrpSpPr>
              <p:grpSpPr>
                <a:xfrm>
                  <a:off x="5197742" y="5983707"/>
                  <a:ext cx="508565" cy="451405"/>
                  <a:chOff x="5197742" y="5848637"/>
                  <a:chExt cx="508565" cy="451405"/>
                </a:xfrm>
              </p:grpSpPr>
              <p:cxnSp>
                <p:nvCxnSpPr>
                  <p:cNvPr id="51" name="Straight Connector 50"/>
                  <p:cNvCxnSpPr/>
                  <p:nvPr/>
                </p:nvCxnSpPr>
                <p:spPr>
                  <a:xfrm rot="16200000" flipH="1">
                    <a:off x="5405069" y="5900738"/>
                    <a:ext cx="96837" cy="15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5197742" y="5848637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4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12" name="Group 93"/>
                <p:cNvGrpSpPr/>
                <p:nvPr/>
              </p:nvGrpSpPr>
              <p:grpSpPr>
                <a:xfrm>
                  <a:off x="5906402" y="5983707"/>
                  <a:ext cx="508565" cy="451405"/>
                  <a:chOff x="5906402" y="5848637"/>
                  <a:chExt cx="508565" cy="451405"/>
                </a:xfrm>
              </p:grpSpPr>
              <p:cxnSp>
                <p:nvCxnSpPr>
                  <p:cNvPr id="54" name="Straight Connector 53"/>
                  <p:cNvCxnSpPr/>
                  <p:nvPr/>
                </p:nvCxnSpPr>
                <p:spPr>
                  <a:xfrm rot="16200000" flipH="1">
                    <a:off x="6115792" y="5900738"/>
                    <a:ext cx="96837" cy="15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5906402" y="5848637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5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sp>
              <p:nvSpPr>
                <p:cNvPr id="56" name="TextBox 55"/>
                <p:cNvSpPr txBox="1"/>
                <p:nvPr/>
              </p:nvSpPr>
              <p:spPr>
                <a:xfrm>
                  <a:off x="7848600" y="6014138"/>
                  <a:ext cx="508565" cy="492443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FF0000"/>
                    </a:buClr>
                  </a:pPr>
                  <a:r>
                    <a:rPr lang="en-US" b="1" dirty="0" smtClean="0">
                      <a:latin typeface="+mj-lt"/>
                    </a:rPr>
                    <a:t>X</a:t>
                  </a:r>
                  <a:endParaRPr lang="en-US" b="1" dirty="0">
                    <a:latin typeface="+mj-lt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2288689" y="1136544"/>
                  <a:ext cx="508565" cy="492443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FF0000"/>
                    </a:buClr>
                  </a:pPr>
                  <a:r>
                    <a:rPr lang="en-US" b="1" dirty="0" smtClean="0">
                      <a:latin typeface="+mj-lt"/>
                    </a:rPr>
                    <a:t>Y</a:t>
                  </a:r>
                  <a:endParaRPr lang="en-US" b="1" dirty="0">
                    <a:latin typeface="+mj-lt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000261" y="6176782"/>
                  <a:ext cx="5331541" cy="53348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FF0000"/>
                    </a:buClr>
                  </a:pPr>
                  <a:r>
                    <a:rPr lang="en-US" sz="2000" b="1" dirty="0" smtClean="0">
                      <a:latin typeface="+mj-lt"/>
                    </a:rPr>
                    <a:t>Time in Sec.</a:t>
                  </a:r>
                  <a:endParaRPr lang="en-US" sz="2000" b="1" dirty="0">
                    <a:latin typeface="+mj-lt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358782" y="3465822"/>
                  <a:ext cx="3561610" cy="40011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>
                      <a:srgbClr val="FF0000"/>
                    </a:buClr>
                  </a:pPr>
                  <a:r>
                    <a:rPr lang="en-US" sz="2000" b="1" dirty="0" smtClean="0">
                      <a:latin typeface="+mj-lt"/>
                    </a:rPr>
                    <a:t>Velocity (m / sec)</a:t>
                  </a:r>
                  <a:endParaRPr lang="en-US" sz="2000" b="1" dirty="0">
                    <a:latin typeface="+mj-lt"/>
                  </a:endParaRPr>
                </a:p>
              </p:txBody>
            </p:sp>
            <p:sp>
              <p:nvSpPr>
                <p:cNvPr id="69" name="TextBox 68"/>
                <p:cNvSpPr txBox="1"/>
                <p:nvPr/>
              </p:nvSpPr>
              <p:spPr>
                <a:xfrm>
                  <a:off x="2525228" y="5850070"/>
                  <a:ext cx="413236" cy="615553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0000"/>
                    </a:buClr>
                  </a:pPr>
                  <a:endParaRPr lang="en-US" sz="2400" b="1" dirty="0">
                    <a:latin typeface="+mj-lt"/>
                  </a:endParaRPr>
                </a:p>
              </p:txBody>
            </p:sp>
            <p:grpSp>
              <p:nvGrpSpPr>
                <p:cNvPr id="13" name="Group 94"/>
                <p:cNvGrpSpPr/>
                <p:nvPr/>
              </p:nvGrpSpPr>
              <p:grpSpPr>
                <a:xfrm>
                  <a:off x="6630302" y="5993232"/>
                  <a:ext cx="508565" cy="451405"/>
                  <a:chOff x="6630302" y="5858162"/>
                  <a:chExt cx="508565" cy="451405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 rot="16200000" flipH="1">
                    <a:off x="6826517" y="5910263"/>
                    <a:ext cx="96837" cy="158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6630302" y="5858162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6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14" name="Group 102"/>
                <p:cNvGrpSpPr/>
                <p:nvPr/>
              </p:nvGrpSpPr>
              <p:grpSpPr>
                <a:xfrm>
                  <a:off x="2305679" y="1625451"/>
                  <a:ext cx="534825" cy="451405"/>
                  <a:chOff x="2305679" y="1490381"/>
                  <a:chExt cx="534825" cy="451405"/>
                </a:xfrm>
              </p:grpSpPr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2749064" y="1683226"/>
                    <a:ext cx="91440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305679" y="1490381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60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</p:grpSp>
            <p:grpSp>
              <p:nvGrpSpPr>
                <p:cNvPr id="15" name="Group 97"/>
                <p:cNvGrpSpPr/>
                <p:nvPr/>
              </p:nvGrpSpPr>
              <p:grpSpPr>
                <a:xfrm>
                  <a:off x="2325999" y="5116724"/>
                  <a:ext cx="508565" cy="451405"/>
                  <a:chOff x="2325999" y="4981654"/>
                  <a:chExt cx="508565" cy="451405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2325999" y="4981654"/>
                    <a:ext cx="508565" cy="451405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</a:pPr>
                    <a:r>
                      <a:rPr lang="en-US" sz="1600" b="1" dirty="0" smtClean="0">
                        <a:latin typeface="+mj-lt"/>
                      </a:rPr>
                      <a:t>10</a:t>
                    </a:r>
                    <a:endParaRPr lang="en-US" sz="1600" b="1" dirty="0">
                      <a:latin typeface="+mj-lt"/>
                    </a:endParaRPr>
                  </a:p>
                </p:txBody>
              </p:sp>
              <p:cxnSp>
                <p:nvCxnSpPr>
                  <p:cNvPr id="96" name="Straight Connector 95"/>
                  <p:cNvCxnSpPr/>
                  <p:nvPr/>
                </p:nvCxnSpPr>
                <p:spPr>
                  <a:xfrm>
                    <a:off x="2741444" y="5183346"/>
                    <a:ext cx="91440" cy="158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71" name="TextBox 70"/>
              <p:cNvSpPr txBox="1"/>
              <p:nvPr/>
            </p:nvSpPr>
            <p:spPr>
              <a:xfrm>
                <a:off x="5610859" y="774481"/>
                <a:ext cx="2973440" cy="830997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  <a:tabLst>
                    <a:tab pos="798513" algn="l"/>
                  </a:tabLst>
                </a:pPr>
                <a:r>
                  <a:rPr lang="en-US" sz="1600" b="1" dirty="0" smtClean="0">
                    <a:effectLst/>
                    <a:latin typeface="+mj-lt"/>
                    <a:cs typeface="Arial" pitchFamily="34" charset="0"/>
                  </a:rPr>
                  <a:t>Scale :</a:t>
                </a:r>
              </a:p>
              <a:p>
                <a:pPr>
                  <a:buClr>
                    <a:srgbClr val="FF0000"/>
                  </a:buClr>
                  <a:tabLst>
                    <a:tab pos="798513" algn="l"/>
                  </a:tabLst>
                </a:pPr>
                <a:r>
                  <a:rPr lang="en-US" sz="1600" b="1" dirty="0" smtClean="0">
                    <a:effectLst/>
                    <a:latin typeface="+mj-lt"/>
                    <a:cs typeface="Arial" pitchFamily="34" charset="0"/>
                  </a:rPr>
                  <a:t>On X axis 1 cm = 1 unit</a:t>
                </a:r>
              </a:p>
              <a:p>
                <a:pPr>
                  <a:buClr>
                    <a:srgbClr val="FF0000"/>
                  </a:buClr>
                  <a:tabLst>
                    <a:tab pos="798513" algn="l"/>
                  </a:tabLst>
                </a:pPr>
                <a:r>
                  <a:rPr lang="en-US" sz="1600" b="1" dirty="0" smtClean="0">
                    <a:effectLst/>
                    <a:latin typeface="+mj-lt"/>
                    <a:cs typeface="Arial" pitchFamily="34" charset="0"/>
                  </a:rPr>
                  <a:t>On Y axis 1 cm = 10 units</a:t>
                </a:r>
                <a:endParaRPr lang="en-US" sz="1600" b="1" dirty="0">
                  <a:effectLst/>
                  <a:latin typeface="+mj-lt"/>
                  <a:cs typeface="Arial" pitchFamily="34" charset="0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1393545" y="2379486"/>
                <a:ext cx="1828800" cy="1191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1890002" y="2379486"/>
                <a:ext cx="1002658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b="1" dirty="0" smtClean="0">
                    <a:solidFill>
                      <a:srgbClr val="7030A0"/>
                    </a:solidFill>
                    <a:latin typeface="+mj-lt"/>
                  </a:rPr>
                  <a:t>150 m</a:t>
                </a:r>
                <a:endParaRPr lang="en-US" b="1" dirty="0">
                  <a:solidFill>
                    <a:srgbClr val="7030A0"/>
                  </a:solidFill>
                  <a:latin typeface="+mj-lt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1388783" y="2804500"/>
                <a:ext cx="4023360" cy="1191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3416942" y="2804500"/>
                <a:ext cx="1002658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en-US" b="1" dirty="0" smtClean="0">
                    <a:solidFill>
                      <a:srgbClr val="7030A0"/>
                    </a:solidFill>
                    <a:latin typeface="+mj-lt"/>
                  </a:rPr>
                  <a:t>300 m</a:t>
                </a:r>
                <a:endParaRPr lang="en-US" b="1" dirty="0">
                  <a:solidFill>
                    <a:srgbClr val="7030A0"/>
                  </a:solidFill>
                  <a:latin typeface="+mj-lt"/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1317149" y="1401318"/>
              <a:ext cx="387126" cy="369332"/>
              <a:chOff x="1418749" y="1337818"/>
              <a:chExt cx="387126" cy="369332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1418749" y="1590199"/>
                <a:ext cx="115253" cy="115248"/>
              </a:xfrm>
              <a:prstGeom prst="ellipse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481748" y="1337818"/>
                <a:ext cx="324127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A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3209449" y="1401318"/>
              <a:ext cx="382318" cy="369332"/>
              <a:chOff x="1418749" y="1337818"/>
              <a:chExt cx="382318" cy="36933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1418749" y="1590199"/>
                <a:ext cx="115253" cy="115248"/>
              </a:xfrm>
              <a:prstGeom prst="ellipse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486557" y="1337818"/>
                <a:ext cx="314510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B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5330349" y="1401318"/>
              <a:ext cx="378310" cy="369332"/>
              <a:chOff x="1418749" y="1337818"/>
              <a:chExt cx="378310" cy="369332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418749" y="1590199"/>
                <a:ext cx="115253" cy="115248"/>
              </a:xfrm>
              <a:prstGeom prst="ellipse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+mj-lt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490565" y="1337818"/>
                <a:ext cx="306494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C</a:t>
                </a:r>
                <a:endParaRPr lang="en-US" b="1" dirty="0">
                  <a:latin typeface="+mj-lt"/>
                </a:endParaRPr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2231737" y="1211818"/>
              <a:ext cx="120072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buClr>
                  <a:srgbClr val="FF0000"/>
                </a:buClr>
                <a:defRPr b="1">
                  <a:solidFill>
                    <a:srgbClr val="055F43"/>
                  </a:solidFill>
                  <a:latin typeface="+mj-lt"/>
                </a:defRPr>
              </a:lvl1pPr>
            </a:lstStyle>
            <a:p>
              <a:r>
                <a:rPr lang="en-US" dirty="0"/>
                <a:t>B (3, 50)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187537" y="1211818"/>
              <a:ext cx="120072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buClr>
                  <a:srgbClr val="FF0000"/>
                </a:buClr>
                <a:defRPr b="1">
                  <a:solidFill>
                    <a:srgbClr val="055F43"/>
                  </a:solidFill>
                  <a:latin typeface="+mj-lt"/>
                </a:defRPr>
              </a:lvl1pPr>
            </a:lstStyle>
            <a:p>
              <a:r>
                <a:rPr lang="en-US" dirty="0"/>
                <a:t>C (6, 50)</a:t>
              </a: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5447808" y="1730232"/>
            <a:ext cx="3300656" cy="11926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rgbClr val="640000"/>
                </a:solidFill>
                <a:latin typeface="+mj-lt"/>
              </a:rPr>
              <a:t>Distance covered by boy from B to C </a:t>
            </a:r>
          </a:p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rgbClr val="640000"/>
                </a:solidFill>
                <a:latin typeface="+mj-lt"/>
              </a:rPr>
              <a:t>= Distance AC – Distance AB</a:t>
            </a:r>
          </a:p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rgbClr val="640000"/>
                </a:solidFill>
                <a:latin typeface="+mj-lt"/>
              </a:rPr>
              <a:t>= 300m – 150m</a:t>
            </a:r>
          </a:p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rgbClr val="640000"/>
                </a:solidFill>
                <a:latin typeface="+mj-lt"/>
              </a:rPr>
              <a:t>= 150 m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876345" y="1683158"/>
            <a:ext cx="1074680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2000" b="1" dirty="0" smtClean="0">
                <a:solidFill>
                  <a:srgbClr val="7030A0"/>
                </a:solidFill>
                <a:latin typeface="Bookman Old Style" pitchFamily="18" charset="0"/>
              </a:rPr>
              <a:t>150 m</a:t>
            </a:r>
            <a:endParaRPr lang="en-US" sz="2000" b="1" dirty="0">
              <a:solidFill>
                <a:srgbClr val="7030A0"/>
              </a:solidFill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  <p:bldP spid="106" grpId="0" uiExpand="1" build="p" animBg="1"/>
      <p:bldP spid="10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11277600" y="-3371850"/>
            <a:ext cx="4621292" cy="3066812"/>
            <a:chOff x="4476988" y="441960"/>
            <a:chExt cx="4621292" cy="4089083"/>
          </a:xfrm>
        </p:grpSpPr>
        <p:sp>
          <p:nvSpPr>
            <p:cNvPr id="17" name="Rectangle 16"/>
            <p:cNvSpPr/>
            <p:nvPr/>
          </p:nvSpPr>
          <p:spPr>
            <a:xfrm>
              <a:off x="6856137" y="1415680"/>
              <a:ext cx="1408684" cy="2296606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3709174" y="2133240"/>
              <a:ext cx="3197014" cy="1041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303518" y="3722276"/>
              <a:ext cx="3505794" cy="114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98"/>
            <p:cNvGrpSpPr/>
            <p:nvPr/>
          </p:nvGrpSpPr>
          <p:grpSpPr>
            <a:xfrm>
              <a:off x="4727102" y="2690374"/>
              <a:ext cx="574335" cy="430886"/>
              <a:chOff x="2250589" y="4278073"/>
              <a:chExt cx="574675" cy="657283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2733824" y="44442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30"/>
              <p:cNvSpPr txBox="1"/>
              <p:nvPr/>
            </p:nvSpPr>
            <p:spPr>
              <a:xfrm>
                <a:off x="2250589" y="4278073"/>
                <a:ext cx="508565" cy="65728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20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4" name="Group 99"/>
            <p:cNvGrpSpPr/>
            <p:nvPr/>
          </p:nvGrpSpPr>
          <p:grpSpPr>
            <a:xfrm>
              <a:off x="4727102" y="2207492"/>
              <a:ext cx="574335" cy="430886"/>
              <a:chOff x="2250589" y="3541474"/>
              <a:chExt cx="574675" cy="657283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2733824" y="37330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2250589" y="3541474"/>
                <a:ext cx="508565" cy="65728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30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6" name="Group 100"/>
            <p:cNvGrpSpPr/>
            <p:nvPr/>
          </p:nvGrpSpPr>
          <p:grpSpPr>
            <a:xfrm>
              <a:off x="4727102" y="1707959"/>
              <a:ext cx="574335" cy="430886"/>
              <a:chOff x="2250589" y="2779474"/>
              <a:chExt cx="574675" cy="657283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2733824" y="29837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2250589" y="2779474"/>
                <a:ext cx="508565" cy="65728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40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7" name="Group 101"/>
            <p:cNvGrpSpPr/>
            <p:nvPr/>
          </p:nvGrpSpPr>
          <p:grpSpPr>
            <a:xfrm>
              <a:off x="4714410" y="1291682"/>
              <a:ext cx="587028" cy="430886"/>
              <a:chOff x="2237889" y="2144474"/>
              <a:chExt cx="587375" cy="657283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2733824" y="23233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237889" y="2144474"/>
                <a:ext cx="508566" cy="65728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50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8" name="Group 89"/>
            <p:cNvGrpSpPr/>
            <p:nvPr/>
          </p:nvGrpSpPr>
          <p:grpSpPr>
            <a:xfrm>
              <a:off x="5689615" y="3722902"/>
              <a:ext cx="333393" cy="472354"/>
              <a:chOff x="3417400" y="5853113"/>
              <a:chExt cx="508565" cy="72054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rot="16200000" flipH="1">
                <a:off x="3626158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3417400" y="5916369"/>
                <a:ext cx="508565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1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9" name="Group 90"/>
            <p:cNvGrpSpPr/>
            <p:nvPr/>
          </p:nvGrpSpPr>
          <p:grpSpPr>
            <a:xfrm>
              <a:off x="6247427" y="3722902"/>
              <a:ext cx="333393" cy="472354"/>
              <a:chOff x="4268300" y="5853113"/>
              <a:chExt cx="508565" cy="72054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4445308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4268300" y="5916369"/>
                <a:ext cx="508565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2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0" name="Group 91"/>
            <p:cNvGrpSpPr/>
            <p:nvPr/>
          </p:nvGrpSpPr>
          <p:grpSpPr>
            <a:xfrm>
              <a:off x="6697007" y="3722902"/>
              <a:ext cx="333393" cy="472354"/>
              <a:chOff x="4954100" y="5853113"/>
              <a:chExt cx="508565" cy="72054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rot="16200000" flipH="1">
                <a:off x="5149364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4954100" y="5916369"/>
                <a:ext cx="508565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3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1" name="Group 92"/>
            <p:cNvGrpSpPr/>
            <p:nvPr/>
          </p:nvGrpSpPr>
          <p:grpSpPr>
            <a:xfrm>
              <a:off x="7179890" y="3722902"/>
              <a:ext cx="333393" cy="472354"/>
              <a:chOff x="5690700" y="5853113"/>
              <a:chExt cx="508565" cy="72054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rot="16200000" flipH="1">
                <a:off x="5911364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5690700" y="5916369"/>
                <a:ext cx="508565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4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2" name="Group 93"/>
            <p:cNvGrpSpPr/>
            <p:nvPr/>
          </p:nvGrpSpPr>
          <p:grpSpPr>
            <a:xfrm>
              <a:off x="7637795" y="3722902"/>
              <a:ext cx="333393" cy="472354"/>
              <a:chOff x="6389200" y="5853113"/>
              <a:chExt cx="508565" cy="72054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rot="16200000" flipH="1">
                <a:off x="6595577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6389200" y="5916369"/>
                <a:ext cx="508565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5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8764887" y="3550920"/>
              <a:ext cx="333393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man Old Style" pitchFamily="18" charset="0"/>
                </a:rPr>
                <a:t>X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53000" y="443681"/>
              <a:ext cx="333393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Bookman Old Style" pitchFamily="18" charset="0"/>
                </a:rPr>
                <a:t>Y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57800" y="4038600"/>
              <a:ext cx="3495122" cy="492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Time in Hrs.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2914093" y="2172558"/>
              <a:ext cx="3495122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Velocity (km / hr)</a:t>
              </a:r>
              <a:endParaRPr lang="en-US" b="1" dirty="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04747" y="3632360"/>
              <a:ext cx="270899" cy="6155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endParaRPr lang="en-US" sz="2400" b="1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15853" y="441960"/>
              <a:ext cx="24976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500" b="1" dirty="0" smtClean="0">
                  <a:solidFill>
                    <a:srgbClr val="66FF33"/>
                  </a:solidFill>
                  <a:latin typeface="+mj-lt"/>
                </a:rPr>
                <a:t>P</a:t>
              </a:r>
              <a:endParaRPr lang="en-US" sz="1500" b="1" dirty="0">
                <a:solidFill>
                  <a:srgbClr val="66FF33"/>
                </a:solidFill>
                <a:latin typeface="+mj-lt"/>
              </a:endParaRPr>
            </a:p>
          </p:txBody>
        </p:sp>
        <p:grpSp>
          <p:nvGrpSpPr>
            <p:cNvPr id="13" name="Group 94"/>
            <p:cNvGrpSpPr/>
            <p:nvPr/>
          </p:nvGrpSpPr>
          <p:grpSpPr>
            <a:xfrm>
              <a:off x="8093620" y="3729146"/>
              <a:ext cx="333393" cy="472354"/>
              <a:chOff x="7084525" y="5862638"/>
              <a:chExt cx="508565" cy="72054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16200000" flipH="1">
                <a:off x="7290902" y="5910263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7084525" y="5925894"/>
                <a:ext cx="508565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6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4" name="Group 102"/>
            <p:cNvGrpSpPr/>
            <p:nvPr/>
          </p:nvGrpSpPr>
          <p:grpSpPr>
            <a:xfrm>
              <a:off x="4724401" y="872075"/>
              <a:ext cx="587028" cy="430887"/>
              <a:chOff x="2253129" y="1504394"/>
              <a:chExt cx="587375" cy="65728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2749064" y="168322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2253129" y="1504394"/>
                <a:ext cx="508566" cy="6572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60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</p:grpSp>
        <p:cxnSp>
          <p:nvCxnSpPr>
            <p:cNvPr id="37" name="Straight Connector 36"/>
            <p:cNvCxnSpPr/>
            <p:nvPr/>
          </p:nvCxnSpPr>
          <p:spPr>
            <a:xfrm rot="5400000">
              <a:off x="5257728" y="2155095"/>
              <a:ext cx="3197014" cy="104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297274" y="1411934"/>
              <a:ext cx="3505794" cy="114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6665788" y="2158217"/>
              <a:ext cx="3197014" cy="104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244839" y="457200"/>
              <a:ext cx="349675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500" b="1" dirty="0" smtClean="0">
                  <a:solidFill>
                    <a:srgbClr val="66FF33"/>
                  </a:solidFill>
                  <a:latin typeface="+mj-lt"/>
                </a:rPr>
                <a:t>Q</a:t>
              </a:r>
              <a:endParaRPr lang="en-US" sz="1500" b="1" dirty="0">
                <a:solidFill>
                  <a:srgbClr val="66FF33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43022" y="3413815"/>
              <a:ext cx="624578" cy="45140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t</a:t>
              </a:r>
              <a:r>
                <a:rPr lang="en-US" sz="1600" b="1" baseline="-25000" dirty="0" smtClean="0">
                  <a:latin typeface="+mj-lt"/>
                </a:rPr>
                <a:t>1</a:t>
              </a:r>
              <a:endParaRPr lang="en-US" sz="1600" b="1" baseline="-25000" dirty="0"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32683" y="3432547"/>
              <a:ext cx="4493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500" b="1" dirty="0" smtClean="0">
                  <a:latin typeface="+mj-lt"/>
                </a:rPr>
                <a:t>t</a:t>
              </a:r>
              <a:r>
                <a:rPr lang="en-US" sz="1500" b="1" baseline="-25000" dirty="0" smtClean="0">
                  <a:latin typeface="+mj-lt"/>
                </a:rPr>
                <a:t>2</a:t>
              </a:r>
              <a:endParaRPr lang="en-US" sz="1500" b="1" baseline="-25000" dirty="0"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02993" y="3424294"/>
              <a:ext cx="24976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500" b="1" dirty="0" smtClean="0">
                  <a:solidFill>
                    <a:srgbClr val="66FF33"/>
                  </a:solidFill>
                  <a:latin typeface="+mj-lt"/>
                </a:rPr>
                <a:t>S</a:t>
              </a:r>
              <a:endParaRPr lang="en-US" sz="1500" b="1" dirty="0">
                <a:solidFill>
                  <a:srgbClr val="66FF33"/>
                </a:solidFill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60080" y="3424294"/>
              <a:ext cx="24976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500" b="1" dirty="0" smtClean="0">
                  <a:solidFill>
                    <a:srgbClr val="66FF33"/>
                  </a:solidFill>
                  <a:latin typeface="+mj-lt"/>
                </a:rPr>
                <a:t>R</a:t>
              </a:r>
              <a:endParaRPr lang="en-US" sz="1500" b="1" dirty="0">
                <a:solidFill>
                  <a:srgbClr val="66FF33"/>
                </a:solidFill>
                <a:latin typeface="+mj-lt"/>
              </a:endParaRPr>
            </a:p>
          </p:txBody>
        </p:sp>
        <p:grpSp>
          <p:nvGrpSpPr>
            <p:cNvPr id="15" name="Group 97"/>
            <p:cNvGrpSpPr/>
            <p:nvPr/>
          </p:nvGrpSpPr>
          <p:grpSpPr>
            <a:xfrm>
              <a:off x="4762559" y="3164933"/>
              <a:ext cx="543873" cy="430887"/>
              <a:chOff x="2288689" y="5001981"/>
              <a:chExt cx="544195" cy="65728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288689" y="5001981"/>
                <a:ext cx="508566" cy="65728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500" b="1" dirty="0" smtClean="0">
                    <a:latin typeface="Bookman Old Style" pitchFamily="18" charset="0"/>
                  </a:rPr>
                  <a:t>10</a:t>
                </a:r>
                <a:endParaRPr lang="en-US" sz="1500" b="1" dirty="0">
                  <a:latin typeface="Bookman Old Style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2741444" y="518334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/>
            <p:cNvSpPr txBox="1"/>
            <p:nvPr/>
          </p:nvSpPr>
          <p:spPr>
            <a:xfrm>
              <a:off x="5791200" y="1119453"/>
              <a:ext cx="1231053" cy="4103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solidFill>
                    <a:srgbClr val="66FF33"/>
                  </a:solidFill>
                  <a:latin typeface="Bookman Old Style" pitchFamily="18" charset="0"/>
                </a:rPr>
                <a:t>A (3, 50)</a:t>
              </a:r>
              <a:endParaRPr lang="en-US" sz="1400" b="1" dirty="0">
                <a:solidFill>
                  <a:srgbClr val="66FF33"/>
                </a:solidFill>
                <a:latin typeface="Bookman Old Style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99960" y="1127760"/>
              <a:ext cx="1066800" cy="4103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solidFill>
                    <a:srgbClr val="66FF33"/>
                  </a:solidFill>
                  <a:latin typeface="Bookman Old Style" pitchFamily="18" charset="0"/>
                </a:rPr>
                <a:t>B (6, 50)</a:t>
              </a:r>
              <a:endParaRPr lang="en-US" sz="1400" b="1" dirty="0">
                <a:solidFill>
                  <a:srgbClr val="66FF33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3446515" y="1987054"/>
            <a:ext cx="2163300" cy="2593822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rot="16200000" flipH="1">
            <a:off x="2135793" y="3303870"/>
            <a:ext cx="2611944" cy="11407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068590" y="1984061"/>
            <a:ext cx="5383809" cy="1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4279522" y="3303282"/>
            <a:ext cx="2615516" cy="1615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083611" y="4215787"/>
            <a:ext cx="3835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E</a:t>
            </a:r>
            <a:endParaRPr lang="en-US" sz="2400" b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64875" y="4215787"/>
            <a:ext cx="383564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D</a:t>
            </a:r>
            <a:endParaRPr lang="en-US" sz="2400" b="1" dirty="0">
              <a:solidFill>
                <a:srgbClr val="0000CC"/>
              </a:solidFill>
              <a:latin typeface="+mj-lt"/>
            </a:endParaRPr>
          </a:p>
        </p:txBody>
      </p:sp>
      <p:grpSp>
        <p:nvGrpSpPr>
          <p:cNvPr id="16" name="Group 81"/>
          <p:cNvGrpSpPr/>
          <p:nvPr/>
        </p:nvGrpSpPr>
        <p:grpSpPr>
          <a:xfrm>
            <a:off x="533835" y="993574"/>
            <a:ext cx="6116936" cy="4023398"/>
            <a:chOff x="2281119" y="1206656"/>
            <a:chExt cx="6076046" cy="5434126"/>
          </a:xfrm>
        </p:grpSpPr>
        <p:cxnSp>
          <p:nvCxnSpPr>
            <p:cNvPr id="83" name="Straight Connector 82"/>
            <p:cNvCxnSpPr/>
            <p:nvPr/>
          </p:nvCxnSpPr>
          <p:spPr>
            <a:xfrm rot="5400000">
              <a:off x="396389" y="3644262"/>
              <a:ext cx="487680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2828439" y="6068216"/>
              <a:ext cx="5347821" cy="174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98"/>
            <p:cNvGrpSpPr/>
            <p:nvPr/>
          </p:nvGrpSpPr>
          <p:grpSpPr>
            <a:xfrm>
              <a:off x="2281121" y="4422086"/>
              <a:ext cx="544143" cy="498832"/>
              <a:chOff x="2281121" y="4206030"/>
              <a:chExt cx="544143" cy="498832"/>
            </a:xfrm>
          </p:grpSpPr>
          <p:cxnSp>
            <p:nvCxnSpPr>
              <p:cNvPr id="124" name="Straight Connector 29"/>
              <p:cNvCxnSpPr/>
              <p:nvPr/>
            </p:nvCxnSpPr>
            <p:spPr>
              <a:xfrm>
                <a:off x="2733824" y="44442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30"/>
              <p:cNvSpPr txBox="1"/>
              <p:nvPr/>
            </p:nvSpPr>
            <p:spPr>
              <a:xfrm>
                <a:off x="2281121" y="4206030"/>
                <a:ext cx="508565" cy="4988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20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1" name="Group 99"/>
            <p:cNvGrpSpPr/>
            <p:nvPr/>
          </p:nvGrpSpPr>
          <p:grpSpPr>
            <a:xfrm>
              <a:off x="2281121" y="3706070"/>
              <a:ext cx="544143" cy="498832"/>
              <a:chOff x="2281121" y="3490014"/>
              <a:chExt cx="544143" cy="498832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2733824" y="37330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/>
              <p:cNvSpPr txBox="1"/>
              <p:nvPr/>
            </p:nvSpPr>
            <p:spPr>
              <a:xfrm>
                <a:off x="2281121" y="3490014"/>
                <a:ext cx="508565" cy="4988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30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2" name="Group 100"/>
            <p:cNvGrpSpPr/>
            <p:nvPr/>
          </p:nvGrpSpPr>
          <p:grpSpPr>
            <a:xfrm>
              <a:off x="2281121" y="2954362"/>
              <a:ext cx="544143" cy="498832"/>
              <a:chOff x="2281121" y="2738306"/>
              <a:chExt cx="544143" cy="498832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>
                <a:off x="2733824" y="29837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2281121" y="2738306"/>
                <a:ext cx="508565" cy="4988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40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3" name="Group 101"/>
            <p:cNvGrpSpPr/>
            <p:nvPr/>
          </p:nvGrpSpPr>
          <p:grpSpPr>
            <a:xfrm>
              <a:off x="2281119" y="2288486"/>
              <a:ext cx="544145" cy="498832"/>
              <a:chOff x="2281119" y="2072430"/>
              <a:chExt cx="544145" cy="498832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2733824" y="232330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2281119" y="2072430"/>
                <a:ext cx="508565" cy="4988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50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4" name="Group 89"/>
            <p:cNvGrpSpPr/>
            <p:nvPr/>
          </p:nvGrpSpPr>
          <p:grpSpPr>
            <a:xfrm>
              <a:off x="3423708" y="6069169"/>
              <a:ext cx="508565" cy="562088"/>
              <a:chOff x="3423708" y="5853113"/>
              <a:chExt cx="508565" cy="562088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 rot="16200000" flipH="1">
                <a:off x="3626158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/>
              <p:cNvSpPr txBox="1"/>
              <p:nvPr/>
            </p:nvSpPr>
            <p:spPr>
              <a:xfrm>
                <a:off x="3423708" y="5916370"/>
                <a:ext cx="508565" cy="4988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1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5" name="Group 90"/>
            <p:cNvGrpSpPr/>
            <p:nvPr/>
          </p:nvGrpSpPr>
          <p:grpSpPr>
            <a:xfrm>
              <a:off x="4243068" y="6069169"/>
              <a:ext cx="508565" cy="562088"/>
              <a:chOff x="4243068" y="5853113"/>
              <a:chExt cx="508565" cy="562088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rot="16200000" flipH="1">
                <a:off x="4445308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/>
              <p:cNvSpPr txBox="1"/>
              <p:nvPr/>
            </p:nvSpPr>
            <p:spPr>
              <a:xfrm>
                <a:off x="4243068" y="5916370"/>
                <a:ext cx="508565" cy="4988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2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6" name="Group 91"/>
            <p:cNvGrpSpPr/>
            <p:nvPr/>
          </p:nvGrpSpPr>
          <p:grpSpPr>
            <a:xfrm>
              <a:off x="4935176" y="6069169"/>
              <a:ext cx="508565" cy="562088"/>
              <a:chOff x="4935176" y="5853113"/>
              <a:chExt cx="508565" cy="562088"/>
            </a:xfrm>
          </p:grpSpPr>
          <p:cxnSp>
            <p:nvCxnSpPr>
              <p:cNvPr id="112" name="Straight Connector 111"/>
              <p:cNvCxnSpPr/>
              <p:nvPr/>
            </p:nvCxnSpPr>
            <p:spPr>
              <a:xfrm rot="16200000" flipH="1">
                <a:off x="5149364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/>
              <p:cNvSpPr txBox="1"/>
              <p:nvPr/>
            </p:nvSpPr>
            <p:spPr>
              <a:xfrm>
                <a:off x="4935176" y="5916370"/>
                <a:ext cx="508565" cy="4988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3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7" name="Group 92"/>
            <p:cNvGrpSpPr/>
            <p:nvPr/>
          </p:nvGrpSpPr>
          <p:grpSpPr>
            <a:xfrm>
              <a:off x="5703316" y="6069169"/>
              <a:ext cx="508565" cy="562088"/>
              <a:chOff x="5703316" y="5853113"/>
              <a:chExt cx="508565" cy="562088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 rot="16200000" flipH="1">
                <a:off x="5911364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/>
              <p:cNvSpPr txBox="1"/>
              <p:nvPr/>
            </p:nvSpPr>
            <p:spPr>
              <a:xfrm>
                <a:off x="5703316" y="5916370"/>
                <a:ext cx="508565" cy="4988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4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28" name="Group 93"/>
            <p:cNvGrpSpPr/>
            <p:nvPr/>
          </p:nvGrpSpPr>
          <p:grpSpPr>
            <a:xfrm>
              <a:off x="6389200" y="6069169"/>
              <a:ext cx="508565" cy="562088"/>
              <a:chOff x="6389200" y="5853113"/>
              <a:chExt cx="508565" cy="56208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6595577" y="5900738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6389200" y="5916370"/>
                <a:ext cx="508565" cy="4988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5</a:t>
                </a:r>
                <a:endParaRPr lang="en-US" b="1" dirty="0">
                  <a:latin typeface="+mj-lt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848600" y="6095124"/>
              <a:ext cx="508565" cy="4988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X</a:t>
              </a:r>
              <a:endParaRPr lang="en-US" b="1" dirty="0">
                <a:latin typeface="+mj-lt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288689" y="1217530"/>
              <a:ext cx="508565" cy="4988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latin typeface="+mj-lt"/>
                </a:rPr>
                <a:t>Y</a:t>
              </a:r>
              <a:endParaRPr lang="en-US" b="1" dirty="0">
                <a:latin typeface="+mj-lt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166752" y="5301936"/>
              <a:ext cx="2126910" cy="4988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solidFill>
                    <a:srgbClr val="FF0000"/>
                  </a:solidFill>
                  <a:latin typeface="+mj-lt"/>
                </a:rPr>
                <a:t>Time in Seconds.</a:t>
              </a:r>
              <a:endParaRPr lang="en-US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 rot="16200000">
              <a:off x="1040844" y="3801267"/>
              <a:ext cx="400566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b="1" dirty="0" smtClean="0">
                  <a:solidFill>
                    <a:srgbClr val="FF0000"/>
                  </a:solidFill>
                  <a:latin typeface="+mj-lt"/>
                </a:rPr>
                <a:t>Velocity (m / sec)</a:t>
              </a:r>
              <a:endParaRPr lang="en-US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525228" y="5931056"/>
              <a:ext cx="413236" cy="6235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endParaRPr lang="en-US" sz="2400" b="1" dirty="0">
                <a:latin typeface="+mj-lt"/>
              </a:endParaRPr>
            </a:p>
          </p:txBody>
        </p:sp>
        <p:grpSp>
          <p:nvGrpSpPr>
            <p:cNvPr id="35" name="Group 94"/>
            <p:cNvGrpSpPr/>
            <p:nvPr/>
          </p:nvGrpSpPr>
          <p:grpSpPr>
            <a:xfrm>
              <a:off x="7058510" y="6065830"/>
              <a:ext cx="508565" cy="574952"/>
              <a:chOff x="7058510" y="5849774"/>
              <a:chExt cx="508565" cy="574952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rot="16200000" flipH="1">
                <a:off x="7262522" y="5897399"/>
                <a:ext cx="96838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TextBox 106"/>
              <p:cNvSpPr txBox="1"/>
              <p:nvPr/>
            </p:nvSpPr>
            <p:spPr>
              <a:xfrm>
                <a:off x="7058510" y="5925896"/>
                <a:ext cx="508565" cy="49883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6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36" name="Group 102"/>
            <p:cNvGrpSpPr/>
            <p:nvPr/>
          </p:nvGrpSpPr>
          <p:grpSpPr>
            <a:xfrm>
              <a:off x="2281120" y="1658698"/>
              <a:ext cx="559384" cy="498832"/>
              <a:chOff x="2281120" y="1442642"/>
              <a:chExt cx="559384" cy="498832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2749064" y="168322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2281120" y="1442642"/>
                <a:ext cx="508565" cy="4988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60</a:t>
                </a:r>
                <a:endParaRPr lang="en-US" b="1" dirty="0">
                  <a:latin typeface="+mj-lt"/>
                </a:endParaRPr>
              </a:p>
            </p:txBody>
          </p:sp>
        </p:grpSp>
        <p:grpSp>
          <p:nvGrpSpPr>
            <p:cNvPr id="45" name="Group 97"/>
            <p:cNvGrpSpPr/>
            <p:nvPr/>
          </p:nvGrpSpPr>
          <p:grpSpPr>
            <a:xfrm>
              <a:off x="2281120" y="5145986"/>
              <a:ext cx="551764" cy="498832"/>
              <a:chOff x="2281120" y="4929930"/>
              <a:chExt cx="551764" cy="498832"/>
            </a:xfrm>
          </p:grpSpPr>
          <p:sp>
            <p:nvSpPr>
              <p:cNvPr id="102" name="TextBox 101"/>
              <p:cNvSpPr txBox="1"/>
              <p:nvPr/>
            </p:nvSpPr>
            <p:spPr>
              <a:xfrm>
                <a:off x="2281120" y="4929930"/>
                <a:ext cx="508565" cy="4988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r">
                  <a:buClr>
                    <a:srgbClr val="FF0000"/>
                  </a:buClr>
                </a:pPr>
                <a:r>
                  <a:rPr lang="en-US" b="1" dirty="0" smtClean="0">
                    <a:latin typeface="+mj-lt"/>
                  </a:rPr>
                  <a:t>10</a:t>
                </a:r>
                <a:endParaRPr lang="en-US" b="1" dirty="0">
                  <a:latin typeface="+mj-lt"/>
                </a:endParaRPr>
              </a:p>
            </p:txBody>
          </p:sp>
          <p:cxnSp>
            <p:nvCxnSpPr>
              <p:cNvPr id="103" name="Straight Connector 102"/>
              <p:cNvCxnSpPr/>
              <p:nvPr/>
            </p:nvCxnSpPr>
            <p:spPr>
              <a:xfrm>
                <a:off x="2741444" y="5183346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6" name="Straight Arrow Connector 125"/>
          <p:cNvCxnSpPr/>
          <p:nvPr/>
        </p:nvCxnSpPr>
        <p:spPr>
          <a:xfrm>
            <a:off x="3431275" y="1975218"/>
            <a:ext cx="2147958" cy="0"/>
          </a:xfrm>
          <a:prstGeom prst="straightConnector1">
            <a:avLst/>
          </a:prstGeom>
          <a:ln>
            <a:solidFill>
              <a:srgbClr val="CC0066"/>
            </a:solidFill>
            <a:headEnd type="stealth" w="lg" len="lg"/>
            <a:tailEnd type="stealth" w="lg" len="lg"/>
          </a:ln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699906" y="2001320"/>
            <a:ext cx="1131514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b="1" dirty="0" smtClean="0">
                <a:solidFill>
                  <a:srgbClr val="0000CC"/>
                </a:solidFill>
                <a:latin typeface="+mj-lt"/>
              </a:rPr>
              <a:t> (6, 50)</a:t>
            </a:r>
            <a:endParaRPr lang="en-US" sz="2000" b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499684" y="2001320"/>
            <a:ext cx="1150692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000" b="1" dirty="0" smtClean="0">
                <a:solidFill>
                  <a:srgbClr val="0000CC"/>
                </a:solidFill>
                <a:latin typeface="+mj-lt"/>
              </a:rPr>
              <a:t> (3, 50)</a:t>
            </a:r>
            <a:endParaRPr lang="en-US" sz="2000" b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869963" y="663190"/>
            <a:ext cx="2751066" cy="1438855"/>
          </a:xfrm>
          <a:prstGeom prst="rect">
            <a:avLst/>
          </a:prstGeom>
          <a:solidFill>
            <a:srgbClr val="990033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571500" algn="l"/>
                <a:tab pos="8001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Distance covered by boy from B to C	=	A (</a:t>
            </a:r>
            <a:r>
              <a:rPr lang="en-US" sz="1600" b="1" dirty="0" err="1" smtClean="0">
                <a:solidFill>
                  <a:schemeClr val="bg1"/>
                </a:solidFill>
                <a:latin typeface="Wingdings" panose="05000000000000000000" pitchFamily="2" charset="2"/>
              </a:rPr>
              <a:t>o</a:t>
            </a:r>
            <a:r>
              <a:rPr lang="en-US" sz="1600" b="1" dirty="0" err="1" smtClean="0">
                <a:solidFill>
                  <a:schemeClr val="bg1"/>
                </a:solidFill>
                <a:latin typeface="+mj-lt"/>
              </a:rPr>
              <a:t>BCDE</a:t>
            </a: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>
              <a:spcBef>
                <a:spcPts val="300"/>
              </a:spcBef>
              <a:buClr>
                <a:srgbClr val="FF0000"/>
              </a:buClr>
              <a:tabLst>
                <a:tab pos="571500" algn="l"/>
                <a:tab pos="8001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	=	</a:t>
            </a:r>
            <a:r>
              <a:rPr lang="en-US" sz="1600" b="1" i="1" dirty="0" smtClean="0">
                <a:solidFill>
                  <a:schemeClr val="bg1"/>
                </a:solidFill>
                <a:latin typeface="+mj-lt"/>
              </a:rPr>
              <a:t>l</a:t>
            </a: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 × </a:t>
            </a:r>
            <a:r>
              <a:rPr lang="en-US" sz="1600" b="1" i="1" dirty="0" smtClean="0">
                <a:solidFill>
                  <a:schemeClr val="bg1"/>
                </a:solidFill>
                <a:latin typeface="+mj-lt"/>
              </a:rPr>
              <a:t>b</a:t>
            </a:r>
          </a:p>
          <a:p>
            <a:pPr>
              <a:spcBef>
                <a:spcPts val="300"/>
              </a:spcBef>
              <a:buClr>
                <a:srgbClr val="FF0000"/>
              </a:buClr>
              <a:tabLst>
                <a:tab pos="571500" algn="l"/>
                <a:tab pos="8001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	=	50 × 3</a:t>
            </a:r>
          </a:p>
          <a:p>
            <a:pPr>
              <a:spcBef>
                <a:spcPts val="300"/>
              </a:spcBef>
              <a:buClr>
                <a:srgbClr val="FF0000"/>
              </a:buClr>
              <a:tabLst>
                <a:tab pos="571500" algn="l"/>
                <a:tab pos="800100" algn="l"/>
                <a:tab pos="2395538" algn="l"/>
                <a:tab pos="2684463" algn="l"/>
                <a:tab pos="4400550" algn="l"/>
                <a:tab pos="4743450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	=	150 m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5436326" y="1607272"/>
            <a:ext cx="357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C</a:t>
            </a:r>
            <a:endParaRPr lang="en-US" sz="2400" dirty="0">
              <a:latin typeface="+mj-lt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223040" y="1607272"/>
            <a:ext cx="370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  <a:latin typeface="+mj-lt"/>
              </a:rPr>
              <a:t>B</a:t>
            </a:r>
            <a:endParaRPr lang="en-US" sz="2400" dirty="0"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08312" y="266640"/>
            <a:ext cx="3729859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 sz="2000">
                <a:ln w="9000" cmpd="sng">
                  <a:noFill/>
                  <a:prstDash val="solid"/>
                </a:ln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</a:lstStyle>
          <a:p>
            <a:r>
              <a:rPr lang="en-US" sz="1800" dirty="0"/>
              <a:t>Velocity Time Graph For Uniform Motion by Graphical Method,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6073322" y="1244333"/>
            <a:ext cx="2629382" cy="751353"/>
            <a:chOff x="642606" y="-987887"/>
            <a:chExt cx="2073940" cy="818783"/>
          </a:xfrm>
        </p:grpSpPr>
        <p:sp>
          <p:nvSpPr>
            <p:cNvPr id="132" name="Rounded Rectangular Callout 131"/>
            <p:cNvSpPr/>
            <p:nvPr/>
          </p:nvSpPr>
          <p:spPr>
            <a:xfrm>
              <a:off x="642606" y="-987887"/>
              <a:ext cx="2073940" cy="818783"/>
            </a:xfrm>
            <a:prstGeom prst="wedgeRoundRectCallout">
              <a:avLst>
                <a:gd name="adj1" fmla="val -77707"/>
                <a:gd name="adj2" fmla="val 72642"/>
                <a:gd name="adj3" fmla="val 16667"/>
              </a:avLst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33" name="TextBox 132"/>
            <p:cNvSpPr txBox="1">
              <a:spLocks noChangeArrowheads="1"/>
            </p:cNvSpPr>
            <p:nvPr/>
          </p:nvSpPr>
          <p:spPr bwMode="auto">
            <a:xfrm>
              <a:off x="668790" y="-920342"/>
              <a:ext cx="2036594" cy="7043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vl="0"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b="1" dirty="0">
                  <a:solidFill>
                    <a:prstClr val="black"/>
                  </a:solidFill>
                  <a:latin typeface="+mj-lt"/>
                </a:rPr>
                <a:t>Distance covered by boy 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= </a:t>
              </a:r>
              <a:r>
                <a:rPr lang="en-US" b="1" dirty="0">
                  <a:solidFill>
                    <a:prstClr val="black"/>
                  </a:solidFill>
                  <a:latin typeface="+mj-lt"/>
                </a:rPr>
                <a:t>Area of </a:t>
              </a:r>
              <a:r>
                <a:rPr lang="en-US" b="1" dirty="0" smtClean="0">
                  <a:solidFill>
                    <a:prstClr val="black"/>
                  </a:solidFill>
                  <a:latin typeface="+mj-lt"/>
                </a:rPr>
                <a:t>rectangle </a:t>
              </a:r>
              <a:endParaRPr lang="en-US" b="1" dirty="0">
                <a:solidFill>
                  <a:prstClr val="black"/>
                </a:solidFill>
                <a:latin typeface="+mj-lt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16216" y="1565380"/>
            <a:ext cx="1457493" cy="651577"/>
            <a:chOff x="1102371" y="-925779"/>
            <a:chExt cx="1149606" cy="710052"/>
          </a:xfrm>
        </p:grpSpPr>
        <p:sp>
          <p:nvSpPr>
            <p:cNvPr id="135" name="Rounded Rectangular Callout 134"/>
            <p:cNvSpPr/>
            <p:nvPr/>
          </p:nvSpPr>
          <p:spPr>
            <a:xfrm>
              <a:off x="1132909" y="-921224"/>
              <a:ext cx="1064485" cy="705497"/>
            </a:xfrm>
            <a:prstGeom prst="wedgeRoundRectCallout">
              <a:avLst>
                <a:gd name="adj1" fmla="val -123143"/>
                <a:gd name="adj2" fmla="val 46963"/>
                <a:gd name="adj3" fmla="val 16667"/>
              </a:avLst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36" name="TextBox 135"/>
            <p:cNvSpPr txBox="1">
              <a:spLocks noChangeArrowheads="1"/>
            </p:cNvSpPr>
            <p:nvPr/>
          </p:nvSpPr>
          <p:spPr bwMode="auto">
            <a:xfrm>
              <a:off x="1102371" y="-925779"/>
              <a:ext cx="1149606" cy="70433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vl="0"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b="1" dirty="0" smtClean="0">
                  <a:solidFill>
                    <a:sysClr val="windowText" lastClr="000000"/>
                  </a:solidFill>
                  <a:latin typeface="+mj-lt"/>
                </a:rPr>
                <a:t>BCDE is a Rectangle</a:t>
              </a:r>
              <a:endParaRPr lang="en-US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pic>
        <p:nvPicPr>
          <p:cNvPr id="137" name="Picture 136" descr="409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1646" y="1256011"/>
            <a:ext cx="1131656" cy="746522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3412211" y="1937869"/>
            <a:ext cx="60455" cy="88513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5557761" y="1937407"/>
            <a:ext cx="60455" cy="88513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Arrow Connector 139"/>
          <p:cNvCxnSpPr/>
          <p:nvPr/>
        </p:nvCxnSpPr>
        <p:spPr>
          <a:xfrm rot="16200000">
            <a:off x="2153638" y="3278526"/>
            <a:ext cx="2560320" cy="0"/>
          </a:xfrm>
          <a:prstGeom prst="straightConnector1">
            <a:avLst/>
          </a:prstGeom>
          <a:ln>
            <a:solidFill>
              <a:srgbClr val="CC0066"/>
            </a:solidFill>
            <a:headEnd type="stealth" w="lg" len="lg"/>
            <a:tailEnd type="stealth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3980861" y="1484283"/>
            <a:ext cx="1484532" cy="369332"/>
            <a:chOff x="1142837" y="-567292"/>
            <a:chExt cx="1170934" cy="402477"/>
          </a:xfrm>
        </p:grpSpPr>
        <p:sp>
          <p:nvSpPr>
            <p:cNvPr id="145" name="Rounded Rectangular Callout 144"/>
            <p:cNvSpPr/>
            <p:nvPr/>
          </p:nvSpPr>
          <p:spPr>
            <a:xfrm>
              <a:off x="1142837" y="-565170"/>
              <a:ext cx="1170934" cy="398234"/>
            </a:xfrm>
            <a:prstGeom prst="wedgeRoundRectCallout">
              <a:avLst>
                <a:gd name="adj1" fmla="val -47524"/>
                <a:gd name="adj2" fmla="val 198036"/>
                <a:gd name="adj3" fmla="val 16667"/>
              </a:avLst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46" name="TextBox 145"/>
            <p:cNvSpPr txBox="1">
              <a:spLocks noChangeArrowheads="1"/>
            </p:cNvSpPr>
            <p:nvPr/>
          </p:nvSpPr>
          <p:spPr bwMode="auto">
            <a:xfrm>
              <a:off x="1153501" y="-567292"/>
              <a:ext cx="1149606" cy="4024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b="1" dirty="0">
                  <a:solidFill>
                    <a:sysClr val="windowText" lastClr="000000"/>
                  </a:solidFill>
                  <a:latin typeface="+mj-lt"/>
                </a:rPr>
                <a:t>Breadth = 3 </a:t>
              </a:r>
              <a:r>
                <a:rPr lang="en-US" b="1" dirty="0" smtClean="0">
                  <a:solidFill>
                    <a:sysClr val="windowText" lastClr="000000"/>
                  </a:solidFill>
                  <a:latin typeface="+mj-lt"/>
                </a:rPr>
                <a:t>s</a:t>
              </a:r>
              <a:endParaRPr lang="en-US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1566198" y="2764914"/>
            <a:ext cx="1603242" cy="401983"/>
            <a:chOff x="1085294" y="-863538"/>
            <a:chExt cx="1264566" cy="438058"/>
          </a:xfrm>
        </p:grpSpPr>
        <p:sp>
          <p:nvSpPr>
            <p:cNvPr id="148" name="Rounded Rectangular Callout 147"/>
            <p:cNvSpPr/>
            <p:nvPr/>
          </p:nvSpPr>
          <p:spPr>
            <a:xfrm>
              <a:off x="1131238" y="-863538"/>
              <a:ext cx="1170933" cy="438058"/>
            </a:xfrm>
            <a:prstGeom prst="wedgeRoundRectCallout">
              <a:avLst>
                <a:gd name="adj1" fmla="val 73222"/>
                <a:gd name="adj2" fmla="val 46703"/>
                <a:gd name="adj3" fmla="val 16667"/>
              </a:avLst>
            </a:prstGeom>
            <a:solidFill>
              <a:srgbClr val="66FF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49" name="TextBox 148"/>
            <p:cNvSpPr txBox="1">
              <a:spLocks noChangeArrowheads="1"/>
            </p:cNvSpPr>
            <p:nvPr/>
          </p:nvSpPr>
          <p:spPr bwMode="auto">
            <a:xfrm>
              <a:off x="1085294" y="-840368"/>
              <a:ext cx="1264566" cy="4024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lvl="0"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b="1" dirty="0">
                  <a:latin typeface="+mj-lt"/>
                </a:rPr>
                <a:t>Length = 50 </a:t>
              </a:r>
              <a:r>
                <a:rPr lang="en-US" b="1" dirty="0" smtClean="0">
                  <a:latin typeface="+mj-lt"/>
                </a:rPr>
                <a:t>m </a:t>
              </a:r>
              <a:endParaRPr lang="en-US" b="1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97531E-6 L 0.23021 0.0037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80" grpId="0"/>
      <p:bldP spid="81" grpId="0"/>
      <p:bldP spid="128" grpId="0"/>
      <p:bldP spid="129" grpId="0"/>
      <p:bldP spid="138" grpId="0" uiExpand="1" build="p" animBg="1"/>
      <p:bldP spid="141" grpId="0"/>
      <p:bldP spid="142" grpId="0"/>
      <p:bldP spid="73" grpId="0" animBg="1"/>
      <p:bldP spid="1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5830416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Velocity-time graph for uniformly accelerated motion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rot="5400000">
            <a:off x="1928119" y="2629509"/>
            <a:ext cx="3686771" cy="792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65550" y="4463170"/>
            <a:ext cx="4754880" cy="119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4313634" y="475770"/>
            <a:ext cx="3440910" cy="4524373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191492" y="4073014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477796" y="3112156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57900" y="2643895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667500" y="2186695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200900" y="1786645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grpSp>
        <p:nvGrpSpPr>
          <p:cNvPr id="2" name="Group 95"/>
          <p:cNvGrpSpPr/>
          <p:nvPr/>
        </p:nvGrpSpPr>
        <p:grpSpPr>
          <a:xfrm>
            <a:off x="3276600" y="3872599"/>
            <a:ext cx="508565" cy="338554"/>
            <a:chOff x="3463289" y="5120756"/>
            <a:chExt cx="508565" cy="451406"/>
          </a:xfrm>
          <a:effectLst/>
        </p:grpSpPr>
        <p:cxnSp>
          <p:nvCxnSpPr>
            <p:cNvPr id="30" name="Straight Connector 29"/>
            <p:cNvCxnSpPr/>
            <p:nvPr/>
          </p:nvCxnSpPr>
          <p:spPr>
            <a:xfrm>
              <a:off x="3848099" y="5336630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463289" y="5120756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8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3" name="Group 96"/>
          <p:cNvGrpSpPr/>
          <p:nvPr/>
        </p:nvGrpSpPr>
        <p:grpSpPr>
          <a:xfrm>
            <a:off x="3238501" y="3471791"/>
            <a:ext cx="523875" cy="338554"/>
            <a:chOff x="3429000" y="4558272"/>
            <a:chExt cx="523875" cy="451406"/>
          </a:xfrm>
          <a:effectLst/>
        </p:grpSpPr>
        <p:cxnSp>
          <p:nvCxnSpPr>
            <p:cNvPr id="31" name="Straight Connector 30"/>
            <p:cNvCxnSpPr/>
            <p:nvPr/>
          </p:nvCxnSpPr>
          <p:spPr>
            <a:xfrm>
              <a:off x="3861435" y="4775204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29000" y="4558272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16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" name="Group 97"/>
          <p:cNvGrpSpPr/>
          <p:nvPr/>
        </p:nvGrpSpPr>
        <p:grpSpPr>
          <a:xfrm>
            <a:off x="3251201" y="2976492"/>
            <a:ext cx="511175" cy="338554"/>
            <a:chOff x="3441700" y="3897872"/>
            <a:chExt cx="511175" cy="451406"/>
          </a:xfrm>
          <a:effectLst/>
        </p:grpSpPr>
        <p:cxnSp>
          <p:nvCxnSpPr>
            <p:cNvPr id="32" name="Straight Connector 31"/>
            <p:cNvCxnSpPr/>
            <p:nvPr/>
          </p:nvCxnSpPr>
          <p:spPr>
            <a:xfrm>
              <a:off x="3861435" y="4114804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441700" y="3897872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24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5" name="Group 98"/>
          <p:cNvGrpSpPr/>
          <p:nvPr/>
        </p:nvGrpSpPr>
        <p:grpSpPr>
          <a:xfrm>
            <a:off x="3251201" y="2516911"/>
            <a:ext cx="511175" cy="338554"/>
            <a:chOff x="3441700" y="3285097"/>
            <a:chExt cx="511175" cy="451406"/>
          </a:xfrm>
          <a:effectLst/>
        </p:grpSpPr>
        <p:cxnSp>
          <p:nvCxnSpPr>
            <p:cNvPr id="33" name="Straight Connector 32"/>
            <p:cNvCxnSpPr/>
            <p:nvPr/>
          </p:nvCxnSpPr>
          <p:spPr>
            <a:xfrm>
              <a:off x="3861435" y="3489329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441700" y="3285097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32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6" name="Group 99"/>
          <p:cNvGrpSpPr/>
          <p:nvPr/>
        </p:nvGrpSpPr>
        <p:grpSpPr>
          <a:xfrm>
            <a:off x="3194051" y="2081143"/>
            <a:ext cx="568325" cy="338554"/>
            <a:chOff x="3384550" y="2704072"/>
            <a:chExt cx="568325" cy="451406"/>
          </a:xfrm>
          <a:effectLst/>
        </p:grpSpPr>
        <p:cxnSp>
          <p:nvCxnSpPr>
            <p:cNvPr id="34" name="Straight Connector 33"/>
            <p:cNvCxnSpPr/>
            <p:nvPr/>
          </p:nvCxnSpPr>
          <p:spPr>
            <a:xfrm>
              <a:off x="3861435" y="2882904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384550" y="2704072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40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7" name="Group 88"/>
          <p:cNvGrpSpPr/>
          <p:nvPr/>
        </p:nvGrpSpPr>
        <p:grpSpPr>
          <a:xfrm>
            <a:off x="4000501" y="4462579"/>
            <a:ext cx="508565" cy="385997"/>
            <a:chOff x="4267200" y="5879311"/>
            <a:chExt cx="508565" cy="514662"/>
          </a:xfrm>
          <a:effectLst/>
        </p:grpSpPr>
        <p:cxnSp>
          <p:nvCxnSpPr>
            <p:cNvPr id="25" name="Straight Connector 24"/>
            <p:cNvCxnSpPr/>
            <p:nvPr/>
          </p:nvCxnSpPr>
          <p:spPr>
            <a:xfrm rot="16200000" flipH="1">
              <a:off x="4475958" y="59269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267200" y="59425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8" name="Group 89"/>
          <p:cNvGrpSpPr/>
          <p:nvPr/>
        </p:nvGrpSpPr>
        <p:grpSpPr>
          <a:xfrm>
            <a:off x="4631056" y="4462579"/>
            <a:ext cx="508565" cy="385997"/>
            <a:chOff x="4943475" y="5879311"/>
            <a:chExt cx="508565" cy="514662"/>
          </a:xfrm>
        </p:grpSpPr>
        <p:cxnSp>
          <p:nvCxnSpPr>
            <p:cNvPr id="26" name="Straight Connector 25"/>
            <p:cNvCxnSpPr/>
            <p:nvPr/>
          </p:nvCxnSpPr>
          <p:spPr>
            <a:xfrm rot="16200000" flipH="1">
              <a:off x="5130008" y="59269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943475" y="59425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10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9" name="Group 90"/>
          <p:cNvGrpSpPr/>
          <p:nvPr/>
        </p:nvGrpSpPr>
        <p:grpSpPr>
          <a:xfrm>
            <a:off x="5265421" y="4462579"/>
            <a:ext cx="508565" cy="385997"/>
            <a:chOff x="5562600" y="5879311"/>
            <a:chExt cx="508565" cy="514662"/>
          </a:xfrm>
        </p:grpSpPr>
        <p:cxnSp>
          <p:nvCxnSpPr>
            <p:cNvPr id="27" name="Straight Connector 26"/>
            <p:cNvCxnSpPr/>
            <p:nvPr/>
          </p:nvCxnSpPr>
          <p:spPr>
            <a:xfrm rot="16200000" flipH="1">
              <a:off x="5757864" y="59269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562600" y="59425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15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0" name="Group 91"/>
          <p:cNvGrpSpPr/>
          <p:nvPr/>
        </p:nvGrpSpPr>
        <p:grpSpPr>
          <a:xfrm>
            <a:off x="5861756" y="4462579"/>
            <a:ext cx="508565" cy="385997"/>
            <a:chOff x="6120835" y="5879311"/>
            <a:chExt cx="508565" cy="514662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6341499" y="59269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120835" y="59425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20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1" name="Group 92"/>
          <p:cNvGrpSpPr/>
          <p:nvPr/>
        </p:nvGrpSpPr>
        <p:grpSpPr>
          <a:xfrm>
            <a:off x="6454211" y="4462579"/>
            <a:ext cx="508565" cy="385997"/>
            <a:chOff x="6730435" y="5879311"/>
            <a:chExt cx="508565" cy="514662"/>
          </a:xfrm>
        </p:grpSpPr>
        <p:cxnSp>
          <p:nvCxnSpPr>
            <p:cNvPr id="29" name="Straight Connector 28"/>
            <p:cNvCxnSpPr/>
            <p:nvPr/>
          </p:nvCxnSpPr>
          <p:spPr>
            <a:xfrm rot="16200000" flipH="1">
              <a:off x="6936812" y="59269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30435" y="59425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25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077200" y="4472995"/>
            <a:ext cx="48117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X</a:t>
            </a:r>
            <a:endParaRPr lang="en-US" sz="1600" b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39535" y="700795"/>
            <a:ext cx="50856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Y</a:t>
            </a:r>
            <a:endParaRPr lang="en-US" sz="1600" b="1" dirty="0">
              <a:latin typeface="+mj-lt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971844"/>
              </p:ext>
            </p:extLst>
          </p:nvPr>
        </p:nvGraphicFramePr>
        <p:xfrm>
          <a:off x="596900" y="1095396"/>
          <a:ext cx="2336800" cy="3279326"/>
        </p:xfrm>
        <a:graphic>
          <a:graphicData uri="http://schemas.openxmlformats.org/drawingml/2006/table">
            <a:tbl>
              <a:tblPr/>
              <a:tblGrid>
                <a:gridCol w="990600"/>
                <a:gridCol w="1346200"/>
              </a:tblGrid>
              <a:tr h="51435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2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84415" y="1089047"/>
            <a:ext cx="1179286" cy="5355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Time in </a:t>
            </a:r>
          </a:p>
          <a:p>
            <a:pPr algn="ctr">
              <a:lnSpc>
                <a:spcPct val="80000"/>
              </a:lnSpc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second</a:t>
            </a:r>
            <a:endParaRPr lang="en-US" b="1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80472" y="1618497"/>
            <a:ext cx="30008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0</a:t>
            </a:r>
            <a:endParaRPr lang="en-US" b="1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80472" y="1961397"/>
            <a:ext cx="30008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5</a:t>
            </a:r>
            <a:endParaRPr lang="en-US" b="1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22764" y="2326068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10</a:t>
            </a:r>
            <a:endParaRPr lang="en-US" b="1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764" y="2668968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15</a:t>
            </a:r>
            <a:endParaRPr lang="en-US" b="1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22764" y="3011868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20</a:t>
            </a:r>
            <a:endParaRPr lang="en-US" b="1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2764" y="3390147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25</a:t>
            </a:r>
            <a:endParaRPr lang="en-US" b="1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00204" y="1089047"/>
            <a:ext cx="1346196" cy="5410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Velocity in m/sec.</a:t>
            </a:r>
            <a:endParaRPr lang="en-US" b="1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180611" y="1618497"/>
            <a:ext cx="30008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0</a:t>
            </a:r>
            <a:endParaRPr lang="en-US" b="1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80611" y="1961397"/>
            <a:ext cx="30008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8</a:t>
            </a:r>
            <a:endParaRPr lang="en-US" b="1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22903" y="2326068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16</a:t>
            </a:r>
            <a:endParaRPr lang="en-US" b="1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22903" y="2668968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24</a:t>
            </a:r>
            <a:endParaRPr lang="en-US" b="1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22903" y="3011868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32</a:t>
            </a:r>
            <a:endParaRPr lang="en-US" b="1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22903" y="3390147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40</a:t>
            </a:r>
            <a:endParaRPr lang="en-US" b="1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2764" y="3716719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30</a:t>
            </a:r>
            <a:endParaRPr lang="en-US" b="1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22903" y="3716719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48</a:t>
            </a:r>
            <a:endParaRPr lang="en-US" b="1" dirty="0"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2764" y="4054176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35</a:t>
            </a:r>
            <a:endParaRPr lang="en-US" b="1" dirty="0">
              <a:latin typeface="+mj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22903" y="4054176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latin typeface="+mj-lt"/>
              </a:rPr>
              <a:t>56</a:t>
            </a:r>
            <a:endParaRPr lang="en-US" b="1" dirty="0">
              <a:latin typeface="+mj-lt"/>
            </a:endParaRPr>
          </a:p>
        </p:txBody>
      </p:sp>
      <p:grpSp>
        <p:nvGrpSpPr>
          <p:cNvPr id="12" name="Group 100"/>
          <p:cNvGrpSpPr/>
          <p:nvPr/>
        </p:nvGrpSpPr>
        <p:grpSpPr>
          <a:xfrm>
            <a:off x="3248026" y="1666807"/>
            <a:ext cx="523875" cy="338554"/>
            <a:chOff x="3438525" y="2151622"/>
            <a:chExt cx="523875" cy="451406"/>
          </a:xfrm>
          <a:effectLst/>
        </p:grpSpPr>
        <p:cxnSp>
          <p:nvCxnSpPr>
            <p:cNvPr id="66" name="Straight Connector 65"/>
            <p:cNvCxnSpPr/>
            <p:nvPr/>
          </p:nvCxnSpPr>
          <p:spPr>
            <a:xfrm>
              <a:off x="3870960" y="2330454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438525" y="2151622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48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3" name="Group 101"/>
          <p:cNvGrpSpPr/>
          <p:nvPr/>
        </p:nvGrpSpPr>
        <p:grpSpPr>
          <a:xfrm>
            <a:off x="3232151" y="1152457"/>
            <a:ext cx="549275" cy="338554"/>
            <a:chOff x="3422650" y="1465822"/>
            <a:chExt cx="549275" cy="451406"/>
          </a:xfrm>
          <a:effectLst/>
        </p:grpSpPr>
        <p:cxnSp>
          <p:nvCxnSpPr>
            <p:cNvPr id="68" name="Straight Connector 67"/>
            <p:cNvCxnSpPr/>
            <p:nvPr/>
          </p:nvCxnSpPr>
          <p:spPr>
            <a:xfrm>
              <a:off x="3880485" y="1644654"/>
              <a:ext cx="9144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422650" y="1465822"/>
              <a:ext cx="508565" cy="4514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56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4" name="Group 93"/>
          <p:cNvGrpSpPr/>
          <p:nvPr/>
        </p:nvGrpSpPr>
        <p:grpSpPr>
          <a:xfrm>
            <a:off x="6997136" y="4472104"/>
            <a:ext cx="508565" cy="385997"/>
            <a:chOff x="7327335" y="5892011"/>
            <a:chExt cx="508565" cy="514662"/>
          </a:xfrm>
        </p:grpSpPr>
        <p:cxnSp>
          <p:nvCxnSpPr>
            <p:cNvPr id="72" name="Straight Connector 71"/>
            <p:cNvCxnSpPr/>
            <p:nvPr/>
          </p:nvCxnSpPr>
          <p:spPr>
            <a:xfrm rot="16200000" flipH="1">
              <a:off x="7533712" y="59396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327335" y="59552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30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5" name="Group 94"/>
          <p:cNvGrpSpPr/>
          <p:nvPr/>
        </p:nvGrpSpPr>
        <p:grpSpPr>
          <a:xfrm>
            <a:off x="7657536" y="4472104"/>
            <a:ext cx="508565" cy="385997"/>
            <a:chOff x="7911535" y="5892011"/>
            <a:chExt cx="508565" cy="514662"/>
          </a:xfrm>
        </p:grpSpPr>
        <p:cxnSp>
          <p:nvCxnSpPr>
            <p:cNvPr id="75" name="Straight Connector 74"/>
            <p:cNvCxnSpPr/>
            <p:nvPr/>
          </p:nvCxnSpPr>
          <p:spPr>
            <a:xfrm rot="16200000" flipH="1">
              <a:off x="8117912" y="5939636"/>
              <a:ext cx="96837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911535" y="5955268"/>
              <a:ext cx="50856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 b="1" dirty="0" smtClean="0">
                  <a:latin typeface="+mj-lt"/>
                </a:rPr>
                <a:t>35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77" name="Oval 76"/>
          <p:cNvSpPr/>
          <p:nvPr/>
        </p:nvSpPr>
        <p:spPr>
          <a:xfrm>
            <a:off x="4769977" y="3640103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863840" y="1281820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5275" y="245593"/>
            <a:ext cx="5861685" cy="35394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>
                <a:ln w="9000" cmpd="sng">
                  <a:noFill/>
                  <a:prstDash val="solid"/>
                </a:ln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700" dirty="0" smtClean="0"/>
              <a:t>Velocity - Time Graph for Uniformly Accelerated Motion</a:t>
            </a:r>
            <a:endParaRPr lang="en-US" sz="1700" dirty="0"/>
          </a:p>
        </p:txBody>
      </p:sp>
      <p:sp>
        <p:nvSpPr>
          <p:cNvPr id="71" name="Oval 70"/>
          <p:cNvSpPr/>
          <p:nvPr/>
        </p:nvSpPr>
        <p:spPr>
          <a:xfrm>
            <a:off x="3724767" y="4419486"/>
            <a:ext cx="99060" cy="742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667130" y="4378637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129092" y="4032164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710118" y="3603540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5419730" y="3071331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6005518" y="2606987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610355" y="2149787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148518" y="1749737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7810506" y="1246102"/>
            <a:ext cx="205740" cy="154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06017" y="4732268"/>
            <a:ext cx="19380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Time in second</a:t>
            </a:r>
            <a:endParaRPr lang="en-US" sz="1600" b="1" dirty="0"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2076011" y="2812525"/>
            <a:ext cx="225713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Velocity in m/s</a:t>
            </a:r>
            <a:endParaRPr lang="en-US" sz="1600" b="1" dirty="0">
              <a:latin typeface="+mj-l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580837" y="4619563"/>
            <a:ext cx="70322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(0,0)</a:t>
            </a:r>
            <a:endParaRPr lang="en-US" sz="1600" b="1" dirty="0">
              <a:latin typeface="+mj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74820" y="4047877"/>
            <a:ext cx="75889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(5,8)</a:t>
            </a:r>
            <a:endParaRPr lang="en-US" sz="1600" b="1" dirty="0">
              <a:latin typeface="+mj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838700" y="3653542"/>
            <a:ext cx="101537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(10,16)</a:t>
            </a:r>
            <a:endParaRPr lang="en-US" sz="1600" b="1" dirty="0">
              <a:latin typeface="+mj-l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62600" y="3076327"/>
            <a:ext cx="100108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(15,24)</a:t>
            </a:r>
            <a:endParaRPr lang="en-US" sz="1600" b="1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34100" y="2624842"/>
            <a:ext cx="101441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(20,32)</a:t>
            </a:r>
            <a:endParaRPr lang="en-US" sz="1600" b="1" dirty="0">
              <a:latin typeface="+mj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43700" y="2167642"/>
            <a:ext cx="106680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(25,40)</a:t>
            </a:r>
            <a:endParaRPr lang="en-US" sz="1600" b="1" dirty="0">
              <a:latin typeface="+mj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284720" y="1784737"/>
            <a:ext cx="103441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(30,48)</a:t>
            </a:r>
            <a:endParaRPr lang="en-US" sz="1600" b="1" dirty="0"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657536" y="1372788"/>
            <a:ext cx="10287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(35,56)</a:t>
            </a:r>
            <a:endParaRPr lang="en-US" sz="1600" b="1" dirty="0">
              <a:latin typeface="+mj-l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488402" y="701952"/>
            <a:ext cx="3035926" cy="584775"/>
          </a:xfrm>
          <a:prstGeom prst="rect">
            <a:avLst/>
          </a:prstGeom>
          <a:ln w="12700">
            <a:solidFill>
              <a:srgbClr val="00206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tabLst>
                <a:tab pos="628650" algn="l"/>
              </a:tabLst>
              <a:defRPr sz="1600" b="1">
                <a:solidFill>
                  <a:srgbClr val="0000CC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Scale :	On X axis 1 cm = 5 units</a:t>
            </a:r>
          </a:p>
          <a:p>
            <a:r>
              <a:rPr lang="en-US" dirty="0"/>
              <a:t>	On Y axis 1 cm = 8 units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4040700" y="2034588"/>
            <a:ext cx="4134570" cy="983338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+mj-lt"/>
              </a:rPr>
              <a:t>Changes in the velocity of a car at regular intervals of time are given in the table. Draw a Velocity-Time graph.</a:t>
            </a:r>
            <a:endParaRPr lang="en-US" b="1" dirty="0"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52800" y="4483549"/>
            <a:ext cx="48117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O</a:t>
            </a:r>
            <a:endParaRPr lang="en-US" sz="1600" b="1" dirty="0">
              <a:latin typeface="+mj-lt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813445" y="1505784"/>
            <a:ext cx="4684988" cy="715089"/>
          </a:xfrm>
          <a:prstGeom prst="roundRect">
            <a:avLst/>
          </a:prstGeom>
          <a:solidFill>
            <a:srgbClr val="990033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Book Antiqua" pitchFamily="18" charset="0"/>
              </a:defRPr>
            </a:lvl1pPr>
          </a:lstStyle>
          <a:p>
            <a:r>
              <a:rPr lang="en-US" b="1" dirty="0">
                <a:latin typeface="+mj-lt"/>
              </a:rPr>
              <a:t>Thus, for all uniformly accelerated motion, the Velocity-Time graph is a </a:t>
            </a:r>
            <a:r>
              <a:rPr lang="en-US" b="1" dirty="0">
                <a:solidFill>
                  <a:srgbClr val="FFFF00"/>
                </a:solidFill>
                <a:latin typeface="+mj-lt"/>
              </a:rPr>
              <a:t>straight line</a:t>
            </a:r>
            <a:r>
              <a:rPr lang="en-US" b="1" dirty="0">
                <a:latin typeface="+mj-lt"/>
              </a:rPr>
              <a:t>.</a:t>
            </a:r>
          </a:p>
        </p:txBody>
      </p:sp>
      <p:cxnSp>
        <p:nvCxnSpPr>
          <p:cNvPr id="101" name="Straight Connector 100"/>
          <p:cNvCxnSpPr/>
          <p:nvPr/>
        </p:nvCxnSpPr>
        <p:spPr>
          <a:xfrm rot="5400000">
            <a:off x="4321291" y="472842"/>
            <a:ext cx="3440910" cy="4524373"/>
          </a:xfrm>
          <a:prstGeom prst="line">
            <a:avLst/>
          </a:prstGeom>
          <a:ln w="28575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785236" y="1507661"/>
            <a:ext cx="5136593" cy="1021556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</a:rPr>
              <a:t>F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or non-uniformly accelerated motion, the Velocity-Time graph can have any shape according to the variation in velocity with respect to time.</a:t>
            </a:r>
          </a:p>
        </p:txBody>
      </p:sp>
    </p:spTree>
    <p:extLst>
      <p:ext uri="{BB962C8B-B14F-4D97-AF65-F5344CB8AC3E}">
        <p14:creationId xmlns:p14="http://schemas.microsoft.com/office/powerpoint/2010/main" val="20233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0"/>
                            </p:stCondLst>
                            <p:childTnLst>
                              <p:par>
                                <p:cTn id="2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500"/>
                            </p:stCondLst>
                            <p:childTnLst>
                              <p:par>
                                <p:cTn id="35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00"/>
                            </p:stCondLst>
                            <p:childTnLst>
                              <p:par>
                                <p:cTn id="3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500"/>
                            </p:stCondLst>
                            <p:childTnLst>
                              <p:par>
                                <p:cTn id="4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77" grpId="0" animBg="1"/>
      <p:bldP spid="78" grpId="0" animBg="1"/>
      <p:bldP spid="70" grpId="0" animBg="1"/>
      <p:bldP spid="71" grpId="0" animBg="1"/>
      <p:bldP spid="74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  <p:bldP spid="88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 animBg="1"/>
      <p:bldP spid="96" grpId="0" animBg="1"/>
      <p:bldP spid="96" grpId="1" animBg="1"/>
      <p:bldP spid="97" grpId="0"/>
      <p:bldP spid="98" grpId="0" animBg="1"/>
      <p:bldP spid="98" grpId="1" animBg="1"/>
      <p:bldP spid="9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ectangle 129"/>
          <p:cNvSpPr/>
          <p:nvPr/>
        </p:nvSpPr>
        <p:spPr>
          <a:xfrm>
            <a:off x="5980912" y="2854327"/>
            <a:ext cx="935792" cy="1301238"/>
          </a:xfrm>
          <a:custGeom>
            <a:avLst/>
            <a:gdLst>
              <a:gd name="connsiteX0" fmla="*/ 0 w 925518"/>
              <a:gd name="connsiteY0" fmla="*/ 0 h 1301238"/>
              <a:gd name="connsiteX1" fmla="*/ 925518 w 925518"/>
              <a:gd name="connsiteY1" fmla="*/ 0 h 1301238"/>
              <a:gd name="connsiteX2" fmla="*/ 925518 w 925518"/>
              <a:gd name="connsiteY2" fmla="*/ 1301238 h 1301238"/>
              <a:gd name="connsiteX3" fmla="*/ 0 w 925518"/>
              <a:gd name="connsiteY3" fmla="*/ 1301238 h 1301238"/>
              <a:gd name="connsiteX4" fmla="*/ 0 w 925518"/>
              <a:gd name="connsiteY4" fmla="*/ 0 h 1301238"/>
              <a:gd name="connsiteX0" fmla="*/ 0 w 935792"/>
              <a:gd name="connsiteY0" fmla="*/ 719191 h 1301238"/>
              <a:gd name="connsiteX1" fmla="*/ 935792 w 935792"/>
              <a:gd name="connsiteY1" fmla="*/ 0 h 1301238"/>
              <a:gd name="connsiteX2" fmla="*/ 935792 w 935792"/>
              <a:gd name="connsiteY2" fmla="*/ 1301238 h 1301238"/>
              <a:gd name="connsiteX3" fmla="*/ 10274 w 935792"/>
              <a:gd name="connsiteY3" fmla="*/ 1301238 h 1301238"/>
              <a:gd name="connsiteX4" fmla="*/ 0 w 935792"/>
              <a:gd name="connsiteY4" fmla="*/ 719191 h 130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792" h="1301238">
                <a:moveTo>
                  <a:pt x="0" y="719191"/>
                </a:moveTo>
                <a:lnTo>
                  <a:pt x="935792" y="0"/>
                </a:lnTo>
                <a:lnTo>
                  <a:pt x="935792" y="1301238"/>
                </a:lnTo>
                <a:lnTo>
                  <a:pt x="10274" y="1301238"/>
                </a:lnTo>
                <a:lnTo>
                  <a:pt x="0" y="71919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Book Antiqua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66305" y="1345884"/>
            <a:ext cx="4349095" cy="3336682"/>
            <a:chOff x="2999754" y="542946"/>
            <a:chExt cx="5788647" cy="4441124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1928119" y="2471660"/>
              <a:ext cx="3686771" cy="792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765550" y="4305321"/>
              <a:ext cx="4754880" cy="119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313634" y="317921"/>
              <a:ext cx="3440910" cy="4524373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4191492" y="3915165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477796" y="2954307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057900" y="2486046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667500" y="2028846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200900" y="1628796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grpSp>
          <p:nvGrpSpPr>
            <p:cNvPr id="2" name="Group 95"/>
            <p:cNvGrpSpPr/>
            <p:nvPr/>
          </p:nvGrpSpPr>
          <p:grpSpPr>
            <a:xfrm>
              <a:off x="3302001" y="3866391"/>
              <a:ext cx="508565" cy="338554"/>
              <a:chOff x="3492500" y="5294872"/>
              <a:chExt cx="508565" cy="45140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3861435" y="54737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492500" y="52948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8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3" name="Group 96"/>
            <p:cNvGrpSpPr/>
            <p:nvPr/>
          </p:nvGrpSpPr>
          <p:grpSpPr>
            <a:xfrm>
              <a:off x="3238501" y="3352042"/>
              <a:ext cx="523875" cy="338554"/>
              <a:chOff x="3429000" y="4609072"/>
              <a:chExt cx="523875" cy="45140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861435" y="47752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429000" y="46090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16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4" name="Group 97"/>
            <p:cNvGrpSpPr/>
            <p:nvPr/>
          </p:nvGrpSpPr>
          <p:grpSpPr>
            <a:xfrm>
              <a:off x="3251201" y="2837693"/>
              <a:ext cx="511175" cy="338554"/>
              <a:chOff x="3441700" y="3923272"/>
              <a:chExt cx="511175" cy="45140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3861435" y="41148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3441700" y="39232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24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5" name="Group 98"/>
            <p:cNvGrpSpPr/>
            <p:nvPr/>
          </p:nvGrpSpPr>
          <p:grpSpPr>
            <a:xfrm>
              <a:off x="3251201" y="2359062"/>
              <a:ext cx="511175" cy="338554"/>
              <a:chOff x="3441700" y="3285097"/>
              <a:chExt cx="511175" cy="451406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861435" y="3489329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441700" y="3285097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32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6" name="Group 99"/>
            <p:cNvGrpSpPr/>
            <p:nvPr/>
          </p:nvGrpSpPr>
          <p:grpSpPr>
            <a:xfrm>
              <a:off x="3213101" y="1923294"/>
              <a:ext cx="549275" cy="338554"/>
              <a:chOff x="3403600" y="2704072"/>
              <a:chExt cx="549275" cy="451406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3861435" y="28829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403600" y="27040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40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7" name="Group 88"/>
            <p:cNvGrpSpPr/>
            <p:nvPr/>
          </p:nvGrpSpPr>
          <p:grpSpPr>
            <a:xfrm>
              <a:off x="4000501" y="4304730"/>
              <a:ext cx="508565" cy="385997"/>
              <a:chOff x="4267200" y="5879311"/>
              <a:chExt cx="508565" cy="51466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4475958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267200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5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8" name="Group 89"/>
            <p:cNvGrpSpPr/>
            <p:nvPr/>
          </p:nvGrpSpPr>
          <p:grpSpPr>
            <a:xfrm>
              <a:off x="4640581" y="4304730"/>
              <a:ext cx="508565" cy="385997"/>
              <a:chOff x="4953000" y="5879311"/>
              <a:chExt cx="508565" cy="514662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5130008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953000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10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9" name="Group 90"/>
            <p:cNvGrpSpPr/>
            <p:nvPr/>
          </p:nvGrpSpPr>
          <p:grpSpPr>
            <a:xfrm>
              <a:off x="5265421" y="4304730"/>
              <a:ext cx="508565" cy="385997"/>
              <a:chOff x="5562600" y="5879311"/>
              <a:chExt cx="508565" cy="51466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5757864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5562600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15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10" name="Group 91"/>
            <p:cNvGrpSpPr/>
            <p:nvPr/>
          </p:nvGrpSpPr>
          <p:grpSpPr>
            <a:xfrm>
              <a:off x="5861756" y="4304730"/>
              <a:ext cx="508565" cy="385997"/>
              <a:chOff x="6120835" y="5879311"/>
              <a:chExt cx="508565" cy="51466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16200000" flipH="1">
                <a:off x="6341499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20835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20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11" name="Group 92"/>
            <p:cNvGrpSpPr/>
            <p:nvPr/>
          </p:nvGrpSpPr>
          <p:grpSpPr>
            <a:xfrm>
              <a:off x="6454211" y="4304730"/>
              <a:ext cx="508565" cy="385997"/>
              <a:chOff x="6730435" y="5879311"/>
              <a:chExt cx="508565" cy="514662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16200000" flipH="1">
                <a:off x="6936812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6730435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25</a:t>
                </a:r>
                <a:endParaRPr lang="en-US" sz="1050" b="1" dirty="0">
                  <a:latin typeface="+mj-l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8077200" y="4315146"/>
              <a:ext cx="48117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050" b="1" dirty="0" smtClean="0">
                  <a:latin typeface="+mj-lt"/>
                </a:rPr>
                <a:t>X</a:t>
              </a:r>
              <a:endParaRPr lang="en-US" sz="1050" b="1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39535" y="542946"/>
              <a:ext cx="50856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050" b="1" dirty="0" smtClean="0">
                  <a:latin typeface="+mj-lt"/>
                </a:rPr>
                <a:t>Y</a:t>
              </a:r>
              <a:endParaRPr lang="en-US" sz="1050" b="1" dirty="0">
                <a:latin typeface="+mj-lt"/>
              </a:endParaRPr>
            </a:p>
          </p:txBody>
        </p:sp>
        <p:grpSp>
          <p:nvGrpSpPr>
            <p:cNvPr id="12" name="Group 100"/>
            <p:cNvGrpSpPr/>
            <p:nvPr/>
          </p:nvGrpSpPr>
          <p:grpSpPr>
            <a:xfrm>
              <a:off x="3248026" y="1508958"/>
              <a:ext cx="523875" cy="338554"/>
              <a:chOff x="3438525" y="2151622"/>
              <a:chExt cx="523875" cy="451406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3870960" y="233045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438525" y="215162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48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13" name="Group 101"/>
            <p:cNvGrpSpPr/>
            <p:nvPr/>
          </p:nvGrpSpPr>
          <p:grpSpPr>
            <a:xfrm>
              <a:off x="3232151" y="994608"/>
              <a:ext cx="549275" cy="338554"/>
              <a:chOff x="3422650" y="1465822"/>
              <a:chExt cx="549275" cy="451406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3880485" y="164465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422650" y="146582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56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14" name="Group 93"/>
            <p:cNvGrpSpPr/>
            <p:nvPr/>
          </p:nvGrpSpPr>
          <p:grpSpPr>
            <a:xfrm>
              <a:off x="6997136" y="4314255"/>
              <a:ext cx="508565" cy="385997"/>
              <a:chOff x="7327335" y="5892011"/>
              <a:chExt cx="508565" cy="514662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rot="16200000" flipH="1">
                <a:off x="7533712" y="59396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7327335" y="59552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30</a:t>
                </a:r>
                <a:endParaRPr lang="en-US" sz="1050" b="1" dirty="0">
                  <a:latin typeface="+mj-lt"/>
                </a:endParaRPr>
              </a:p>
            </p:txBody>
          </p:sp>
        </p:grpSp>
        <p:grpSp>
          <p:nvGrpSpPr>
            <p:cNvPr id="15" name="Group 94"/>
            <p:cNvGrpSpPr/>
            <p:nvPr/>
          </p:nvGrpSpPr>
          <p:grpSpPr>
            <a:xfrm>
              <a:off x="7657536" y="4314255"/>
              <a:ext cx="508565" cy="385997"/>
              <a:chOff x="7911535" y="5892011"/>
              <a:chExt cx="508565" cy="51466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rot="16200000" flipH="1">
                <a:off x="8117912" y="59396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7911535" y="59552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50" b="1" dirty="0" smtClean="0">
                    <a:latin typeface="+mj-lt"/>
                  </a:rPr>
                  <a:t>35</a:t>
                </a:r>
                <a:endParaRPr lang="en-US" sz="1050" b="1" dirty="0">
                  <a:latin typeface="+mj-lt"/>
                </a:endParaRPr>
              </a:p>
            </p:txBody>
          </p:sp>
        </p:grpSp>
        <p:sp>
          <p:nvSpPr>
            <p:cNvPr id="77" name="Oval 76"/>
            <p:cNvSpPr/>
            <p:nvPr/>
          </p:nvSpPr>
          <p:spPr>
            <a:xfrm>
              <a:off x="4769977" y="3482254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863840" y="1123971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724767" y="4261637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7130" y="422078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29092" y="3874315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710118" y="3445691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419730" y="2913482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005518" y="244913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610355" y="199193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148518" y="159188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7810506" y="1088253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+mj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761660" y="4574419"/>
              <a:ext cx="5026741" cy="4096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Time in second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 rot="16200000">
              <a:off x="2076012" y="2619128"/>
              <a:ext cx="2257135" cy="4096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Velocity in m/s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352800" y="4325700"/>
              <a:ext cx="48117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050" b="1" dirty="0" smtClean="0">
                  <a:latin typeface="+mj-lt"/>
                </a:rPr>
                <a:t>O</a:t>
              </a:r>
              <a:endParaRPr lang="en-US" sz="1050" b="1" dirty="0">
                <a:latin typeface="+mj-lt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412947" y="699542"/>
            <a:ext cx="40386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Distance travelled </a:t>
            </a:r>
            <a:r>
              <a:rPr lang="en-US" sz="1600" b="1" dirty="0" smtClean="0">
                <a:latin typeface="+mj-lt"/>
              </a:rPr>
              <a:t>Consider time interval from 10 seconds to 20 seconds  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14869" y="1457455"/>
            <a:ext cx="40366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>
                <a:solidFill>
                  <a:srgbClr val="C00000"/>
                </a:solidFill>
                <a:latin typeface="+mj-lt"/>
              </a:rPr>
              <a:t>Distance </a:t>
            </a: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travelled Between D and C</a:t>
            </a:r>
          </a:p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 	                =    A (</a:t>
            </a:r>
            <a:r>
              <a:rPr lang="en-US" sz="1600" b="1" dirty="0" err="1">
                <a:solidFill>
                  <a:srgbClr val="C00000"/>
                </a:solidFill>
                <a:latin typeface="Wingdings" panose="05000000000000000000" pitchFamily="2" charset="2"/>
              </a:rPr>
              <a:t>o</a:t>
            </a:r>
            <a:r>
              <a:rPr lang="en-US" sz="1600" b="1" dirty="0" err="1" smtClean="0">
                <a:solidFill>
                  <a:srgbClr val="C00000"/>
                </a:solidFill>
                <a:latin typeface="+mj-lt"/>
              </a:rPr>
              <a:t>ABCD</a:t>
            </a: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)</a:t>
            </a:r>
          </a:p>
        </p:txBody>
      </p:sp>
      <p:grpSp>
        <p:nvGrpSpPr>
          <p:cNvPr id="148" name="Group 101"/>
          <p:cNvGrpSpPr/>
          <p:nvPr/>
        </p:nvGrpSpPr>
        <p:grpSpPr>
          <a:xfrm>
            <a:off x="2032157" y="2104029"/>
            <a:ext cx="2414877" cy="342193"/>
            <a:chOff x="642910" y="3995652"/>
            <a:chExt cx="2414877" cy="456257"/>
          </a:xfrm>
        </p:grpSpPr>
        <p:sp>
          <p:nvSpPr>
            <p:cNvPr id="149" name="TextBox 148"/>
            <p:cNvSpPr txBox="1"/>
            <p:nvPr/>
          </p:nvSpPr>
          <p:spPr>
            <a:xfrm>
              <a:off x="930089" y="3995652"/>
              <a:ext cx="212769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 b="1" dirty="0">
                  <a:solidFill>
                    <a:srgbClr val="C00000"/>
                  </a:solidFill>
                  <a:latin typeface="+mj-lt"/>
                </a:rPr>
                <a:t>A </a:t>
              </a:r>
              <a:r>
                <a:rPr lang="en-US" sz="1600" b="1" dirty="0" smtClean="0">
                  <a:solidFill>
                    <a:srgbClr val="C00000"/>
                  </a:solidFill>
                  <a:latin typeface="+mj-lt"/>
                </a:rPr>
                <a:t>(</a:t>
              </a:r>
              <a:r>
                <a:rPr lang="en-US" sz="1600" b="1" dirty="0" err="1">
                  <a:solidFill>
                    <a:srgbClr val="C00000"/>
                  </a:solidFill>
                  <a:latin typeface="Wingdings" panose="05000000000000000000" pitchFamily="2" charset="2"/>
                </a:rPr>
                <a:t>o</a:t>
              </a:r>
              <a:r>
                <a:rPr lang="en-US" sz="1600" b="1" dirty="0" err="1" smtClean="0">
                  <a:solidFill>
                    <a:srgbClr val="C00000"/>
                  </a:solidFill>
                  <a:latin typeface="+mj-lt"/>
                </a:rPr>
                <a:t>AECD</a:t>
              </a:r>
              <a:r>
                <a:rPr lang="en-US" sz="1600" b="1" dirty="0" smtClean="0">
                  <a:solidFill>
                    <a:srgbClr val="C00000"/>
                  </a:solidFill>
                  <a:latin typeface="+mj-lt"/>
                </a:rPr>
                <a:t>) + </a:t>
              </a:r>
              <a:r>
                <a:rPr lang="en-US" sz="1600" b="1" dirty="0">
                  <a:solidFill>
                    <a:srgbClr val="C00000"/>
                  </a:solidFill>
                  <a:latin typeface="+mj-lt"/>
                </a:rPr>
                <a:t>A </a:t>
              </a:r>
              <a:r>
                <a:rPr lang="en-US" sz="1600" b="1" dirty="0" smtClean="0">
                  <a:solidFill>
                    <a:srgbClr val="C00000"/>
                  </a:solidFill>
                  <a:latin typeface="+mj-lt"/>
                </a:rPr>
                <a:t>(∆ABE) </a:t>
              </a:r>
              <a:endParaRPr lang="en-US" sz="1600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42910" y="4000504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=</a:t>
              </a: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2039023" y="3708008"/>
            <a:ext cx="95250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=   240 m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751156" y="3184869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A</a:t>
            </a:r>
            <a:endParaRPr lang="en-US" sz="1600" b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688869" y="2351842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B</a:t>
            </a:r>
            <a:endParaRPr lang="en-US" sz="1600" b="1" dirty="0">
              <a:solidFill>
                <a:srgbClr val="0000CC"/>
              </a:solidFill>
              <a:latin typeface="+mj-lt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6918138" y="2844669"/>
            <a:ext cx="0" cy="137029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69000" y="3656341"/>
            <a:ext cx="0" cy="5283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197793" y="3575789"/>
            <a:ext cx="69579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216252" y="2831164"/>
            <a:ext cx="166161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663521" y="3920495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>
                <a:solidFill>
                  <a:srgbClr val="0000CC"/>
                </a:solidFill>
                <a:latin typeface="+mj-lt"/>
              </a:rPr>
              <a:t>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911468" y="3895851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C</a:t>
            </a:r>
            <a:endParaRPr lang="en-US" sz="1600" b="1" dirty="0">
              <a:solidFill>
                <a:srgbClr val="0000CC"/>
              </a:solidFill>
              <a:latin typeface="+mj-lt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6005901" y="3575789"/>
            <a:ext cx="901714" cy="635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872515" y="3333750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>
                <a:solidFill>
                  <a:srgbClr val="0000CC"/>
                </a:solidFill>
                <a:latin typeface="+mj-lt"/>
              </a:rPr>
              <a:t>E</a:t>
            </a:r>
          </a:p>
        </p:txBody>
      </p:sp>
      <p:grpSp>
        <p:nvGrpSpPr>
          <p:cNvPr id="99" name="Group 101"/>
          <p:cNvGrpSpPr/>
          <p:nvPr/>
        </p:nvGrpSpPr>
        <p:grpSpPr>
          <a:xfrm>
            <a:off x="2032157" y="2475085"/>
            <a:ext cx="968856" cy="342193"/>
            <a:chOff x="642910" y="3995652"/>
            <a:chExt cx="968856" cy="456257"/>
          </a:xfrm>
        </p:grpSpPr>
        <p:sp>
          <p:nvSpPr>
            <p:cNvPr id="100" name="TextBox 99"/>
            <p:cNvSpPr txBox="1"/>
            <p:nvPr/>
          </p:nvSpPr>
          <p:spPr>
            <a:xfrm>
              <a:off x="951008" y="3995652"/>
              <a:ext cx="6607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i="1" dirty="0" smtClean="0">
                  <a:latin typeface="+mj-lt"/>
                </a:rPr>
                <a:t>(l</a:t>
              </a:r>
              <a:r>
                <a:rPr lang="en-US" sz="1600" b="1" baseline="-25000" dirty="0" smtClean="0">
                  <a:latin typeface="+mj-lt"/>
                </a:rPr>
                <a:t> </a:t>
              </a:r>
              <a:r>
                <a:rPr lang="en-US" sz="1600" b="1" dirty="0">
                  <a:latin typeface="+mj-lt"/>
                  <a:sym typeface="Symbol"/>
                </a:rPr>
                <a:t></a:t>
              </a:r>
              <a:r>
                <a:rPr lang="en-US" sz="1600" b="1" dirty="0" smtClean="0">
                  <a:latin typeface="+mj-lt"/>
                </a:rPr>
                <a:t> </a:t>
              </a:r>
              <a:r>
                <a:rPr lang="en-US" sz="1600" b="1" i="1" dirty="0" smtClean="0">
                  <a:latin typeface="+mj-lt"/>
                </a:rPr>
                <a:t>b)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2910" y="4000504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=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987824" y="2369085"/>
            <a:ext cx="520266" cy="620571"/>
            <a:chOff x="731810" y="3799428"/>
            <a:chExt cx="520266" cy="827425"/>
          </a:xfrm>
        </p:grpSpPr>
        <p:sp>
          <p:nvSpPr>
            <p:cNvPr id="104" name="TextBox 103"/>
            <p:cNvSpPr txBox="1"/>
            <p:nvPr/>
          </p:nvSpPr>
          <p:spPr>
            <a:xfrm>
              <a:off x="964818" y="3799428"/>
              <a:ext cx="287258" cy="45140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1</a:t>
              </a:r>
              <a:endParaRPr lang="en-US" sz="1600" b="1" baseline="-25000" dirty="0" smtClean="0">
                <a:latin typeface="+mj-lt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989256" y="4223321"/>
              <a:ext cx="238382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731810" y="4000505"/>
              <a:ext cx="287258" cy="45140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>
                  <a:latin typeface="+mj-lt"/>
                </a:rPr>
                <a:t>+</a:t>
              </a:r>
              <a:endParaRPr lang="en-US" sz="1600" b="1" dirty="0" smtClean="0">
                <a:latin typeface="+mj-lt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964818" y="4175448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2</a:t>
              </a:r>
              <a:endParaRPr lang="en-US" sz="1600" b="1" baseline="-25000" dirty="0" smtClean="0">
                <a:latin typeface="+mj-lt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3522499" y="2493613"/>
            <a:ext cx="787395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600" b="1" dirty="0">
                <a:latin typeface="+mj-lt"/>
                <a:sym typeface="Symbol"/>
              </a:rPr>
              <a:t></a:t>
            </a:r>
            <a:r>
              <a:rPr lang="en-US" sz="1600" b="1" i="1" dirty="0" smtClean="0">
                <a:latin typeface="+mj-lt"/>
              </a:rPr>
              <a:t> b </a:t>
            </a:r>
            <a:r>
              <a:rPr lang="en-US" sz="1600" b="1" dirty="0" smtClean="0">
                <a:latin typeface="+mj-lt"/>
                <a:sym typeface="Symbol"/>
              </a:rPr>
              <a:t></a:t>
            </a:r>
            <a:r>
              <a:rPr lang="en-US" sz="1600" b="1" dirty="0" smtClean="0">
                <a:latin typeface="+mj-lt"/>
              </a:rPr>
              <a:t> </a:t>
            </a:r>
            <a:r>
              <a:rPr lang="en-US" sz="1600" b="1" i="1" dirty="0" smtClean="0">
                <a:latin typeface="+mj-lt"/>
              </a:rPr>
              <a:t>h</a:t>
            </a:r>
          </a:p>
        </p:txBody>
      </p:sp>
      <p:grpSp>
        <p:nvGrpSpPr>
          <p:cNvPr id="112" name="Group 101"/>
          <p:cNvGrpSpPr/>
          <p:nvPr/>
        </p:nvGrpSpPr>
        <p:grpSpPr>
          <a:xfrm>
            <a:off x="2032157" y="2878389"/>
            <a:ext cx="1238161" cy="342193"/>
            <a:chOff x="642910" y="3995652"/>
            <a:chExt cx="1238161" cy="456257"/>
          </a:xfrm>
        </p:grpSpPr>
        <p:sp>
          <p:nvSpPr>
            <p:cNvPr id="113" name="TextBox 112"/>
            <p:cNvSpPr txBox="1"/>
            <p:nvPr/>
          </p:nvSpPr>
          <p:spPr>
            <a:xfrm>
              <a:off x="951008" y="3995652"/>
              <a:ext cx="930063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(16</a:t>
              </a:r>
              <a:r>
                <a:rPr lang="en-US" sz="1600" b="1" baseline="-25000" dirty="0" smtClean="0">
                  <a:latin typeface="+mj-lt"/>
                </a:rPr>
                <a:t> </a:t>
              </a:r>
              <a:r>
                <a:rPr lang="en-US" sz="1600" b="1" dirty="0">
                  <a:latin typeface="+mj-lt"/>
                  <a:sym typeface="Symbol"/>
                </a:rPr>
                <a:t></a:t>
              </a:r>
              <a:r>
                <a:rPr lang="en-US" sz="1600" b="1" dirty="0" smtClean="0">
                  <a:latin typeface="+mj-lt"/>
                </a:rPr>
                <a:t> 10)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42910" y="4000504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=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283774" y="2762115"/>
            <a:ext cx="520266" cy="656286"/>
            <a:chOff x="731810" y="3786728"/>
            <a:chExt cx="520266" cy="875047"/>
          </a:xfrm>
        </p:grpSpPr>
        <p:sp>
          <p:nvSpPr>
            <p:cNvPr id="116" name="TextBox 115"/>
            <p:cNvSpPr txBox="1"/>
            <p:nvPr/>
          </p:nvSpPr>
          <p:spPr>
            <a:xfrm>
              <a:off x="964818" y="3786728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1</a:t>
              </a:r>
              <a:endParaRPr lang="en-US" sz="1600" b="1" baseline="-25000" dirty="0" smtClean="0">
                <a:latin typeface="+mj-lt"/>
              </a:endParaRP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989256" y="4224251"/>
              <a:ext cx="238382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731810" y="4000504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>
                  <a:latin typeface="+mj-lt"/>
                </a:rPr>
                <a:t>+</a:t>
              </a:r>
              <a:endParaRPr lang="en-US" sz="1600" b="1" dirty="0" smtClean="0">
                <a:latin typeface="+mj-lt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64818" y="4210370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2</a:t>
              </a:r>
              <a:endParaRPr lang="en-US" sz="1600" b="1" baseline="-25000" dirty="0" smtClean="0">
                <a:latin typeface="+mj-lt"/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3742673" y="2896173"/>
            <a:ext cx="97334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600" b="1" dirty="0">
                <a:latin typeface="+mj-lt"/>
                <a:sym typeface="Symbol"/>
              </a:rPr>
              <a:t></a:t>
            </a:r>
            <a:r>
              <a:rPr lang="en-US" sz="1600" b="1" dirty="0" smtClean="0">
                <a:latin typeface="+mj-lt"/>
              </a:rPr>
              <a:t> 10 </a:t>
            </a:r>
            <a:r>
              <a:rPr lang="en-US" sz="1600" b="1" dirty="0">
                <a:latin typeface="+mj-lt"/>
                <a:sym typeface="Symbol"/>
              </a:rPr>
              <a:t></a:t>
            </a:r>
            <a:r>
              <a:rPr lang="en-US" sz="1600" b="1" dirty="0" smtClean="0">
                <a:latin typeface="+mj-lt"/>
              </a:rPr>
              <a:t> 16</a:t>
            </a:r>
          </a:p>
        </p:txBody>
      </p:sp>
      <p:grpSp>
        <p:nvGrpSpPr>
          <p:cNvPr id="121" name="Group 101"/>
          <p:cNvGrpSpPr/>
          <p:nvPr/>
        </p:nvGrpSpPr>
        <p:grpSpPr>
          <a:xfrm>
            <a:off x="2032157" y="3336117"/>
            <a:ext cx="800541" cy="342193"/>
            <a:chOff x="642910" y="3995652"/>
            <a:chExt cx="800541" cy="456257"/>
          </a:xfrm>
        </p:grpSpPr>
        <p:sp>
          <p:nvSpPr>
            <p:cNvPr id="122" name="TextBox 121"/>
            <p:cNvSpPr txBox="1"/>
            <p:nvPr/>
          </p:nvSpPr>
          <p:spPr>
            <a:xfrm>
              <a:off x="951008" y="3995652"/>
              <a:ext cx="492443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160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42910" y="4000504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=</a:t>
              </a:r>
            </a:p>
          </p:txBody>
        </p:sp>
      </p:grpSp>
      <p:grpSp>
        <p:nvGrpSpPr>
          <p:cNvPr id="124" name="Group 101"/>
          <p:cNvGrpSpPr/>
          <p:nvPr/>
        </p:nvGrpSpPr>
        <p:grpSpPr>
          <a:xfrm>
            <a:off x="2768757" y="3348183"/>
            <a:ext cx="634777" cy="342193"/>
            <a:chOff x="642910" y="3995652"/>
            <a:chExt cx="634777" cy="456257"/>
          </a:xfrm>
        </p:grpSpPr>
        <p:sp>
          <p:nvSpPr>
            <p:cNvPr id="125" name="TextBox 124"/>
            <p:cNvSpPr txBox="1"/>
            <p:nvPr/>
          </p:nvSpPr>
          <p:spPr>
            <a:xfrm>
              <a:off x="887837" y="3995652"/>
              <a:ext cx="389850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80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42910" y="4000504"/>
              <a:ext cx="28725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+</a:t>
              </a: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457493" y="245593"/>
            <a:ext cx="5600407" cy="35394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 sz="1700">
                <a:ln w="9000" cmpd="sng">
                  <a:noFill/>
                  <a:prstDash val="solid"/>
                </a:ln>
                <a:solidFill>
                  <a:schemeClr val="dk1"/>
                </a:solidFill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Velocity - Time Graph for Uniformly Accelerated Motion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5436096" y="906855"/>
            <a:ext cx="2900586" cy="584775"/>
          </a:xfrm>
          <a:prstGeom prst="rect">
            <a:avLst/>
          </a:prstGeom>
          <a:ln w="12700">
            <a:solidFill>
              <a:srgbClr val="00206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tabLst>
                <a:tab pos="628650" algn="l"/>
              </a:tabLst>
              <a:defRPr sz="1600" b="1">
                <a:solidFill>
                  <a:srgbClr val="0000CC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Scale :	On X axis 1 cm = 5 units</a:t>
            </a:r>
          </a:p>
          <a:p>
            <a:r>
              <a:rPr lang="en-US" dirty="0"/>
              <a:t>	On Y axis 1 cm = 8 units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872515" y="3683768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i="1" dirty="0">
                <a:solidFill>
                  <a:srgbClr val="002060"/>
                </a:solidFill>
                <a:latin typeface="+mj-lt"/>
              </a:rPr>
              <a:t>l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292656" y="3868253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i="1" dirty="0">
                <a:solidFill>
                  <a:srgbClr val="002060"/>
                </a:solidFill>
                <a:latin typeface="+mj-lt"/>
              </a:rPr>
              <a:t>b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311615" y="3289973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i="1" dirty="0">
                <a:solidFill>
                  <a:srgbClr val="002060"/>
                </a:solidFill>
                <a:latin typeface="+mj-lt"/>
              </a:rPr>
              <a:t>b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905031" y="3010088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i="1" dirty="0">
                <a:solidFill>
                  <a:srgbClr val="002060"/>
                </a:solidFill>
                <a:latin typeface="+mj-lt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5984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51" grpId="0"/>
      <p:bldP spid="94" grpId="0"/>
      <p:bldP spid="95" grpId="0"/>
      <p:bldP spid="98" grpId="0"/>
      <p:bldP spid="109" grpId="0"/>
      <p:bldP spid="120" grpId="0"/>
      <p:bldP spid="131" grpId="0"/>
      <p:bldP spid="132" grpId="0"/>
      <p:bldP spid="133" grpId="0"/>
      <p:bldP spid="1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459522" y="771550"/>
            <a:ext cx="4294594" cy="425495"/>
          </a:xfrm>
          <a:prstGeom prst="roundRect">
            <a:avLst/>
          </a:prstGeom>
          <a:noFill/>
          <a:ln>
            <a:solidFill>
              <a:srgbClr val="6600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 Antiqua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66305" y="1345884"/>
            <a:ext cx="4349095" cy="3336682"/>
            <a:chOff x="2999754" y="542946"/>
            <a:chExt cx="5788647" cy="4441124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1928119" y="2471660"/>
              <a:ext cx="3686771" cy="792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765550" y="4305321"/>
              <a:ext cx="4754880" cy="119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313634" y="317921"/>
              <a:ext cx="3440910" cy="4524373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4191492" y="3915165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477796" y="2954307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057900" y="2486046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667500" y="2028846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200900" y="1628796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grpSp>
          <p:nvGrpSpPr>
            <p:cNvPr id="2" name="Group 95"/>
            <p:cNvGrpSpPr/>
            <p:nvPr/>
          </p:nvGrpSpPr>
          <p:grpSpPr>
            <a:xfrm>
              <a:off x="3302001" y="3866391"/>
              <a:ext cx="508565" cy="338554"/>
              <a:chOff x="3492500" y="5294872"/>
              <a:chExt cx="508565" cy="45140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3861435" y="54737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492500" y="52948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8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3" name="Group 96"/>
            <p:cNvGrpSpPr/>
            <p:nvPr/>
          </p:nvGrpSpPr>
          <p:grpSpPr>
            <a:xfrm>
              <a:off x="3238501" y="3352042"/>
              <a:ext cx="523875" cy="338554"/>
              <a:chOff x="3429000" y="4609072"/>
              <a:chExt cx="523875" cy="45140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861435" y="47752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3429000" y="46090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16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4" name="Group 97"/>
            <p:cNvGrpSpPr/>
            <p:nvPr/>
          </p:nvGrpSpPr>
          <p:grpSpPr>
            <a:xfrm>
              <a:off x="3251201" y="2837693"/>
              <a:ext cx="511175" cy="338554"/>
              <a:chOff x="3441700" y="3923272"/>
              <a:chExt cx="511175" cy="451406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3861435" y="41148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3441700" y="39232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24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5" name="Group 98"/>
            <p:cNvGrpSpPr/>
            <p:nvPr/>
          </p:nvGrpSpPr>
          <p:grpSpPr>
            <a:xfrm>
              <a:off x="3251201" y="2359062"/>
              <a:ext cx="511175" cy="338554"/>
              <a:chOff x="3441700" y="3285097"/>
              <a:chExt cx="511175" cy="451406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861435" y="3489329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441700" y="3285097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32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6" name="Group 99"/>
            <p:cNvGrpSpPr/>
            <p:nvPr/>
          </p:nvGrpSpPr>
          <p:grpSpPr>
            <a:xfrm>
              <a:off x="3213101" y="1923294"/>
              <a:ext cx="549275" cy="338554"/>
              <a:chOff x="3403600" y="2704072"/>
              <a:chExt cx="549275" cy="451406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3861435" y="288290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403600" y="270407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40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7" name="Group 88"/>
            <p:cNvGrpSpPr/>
            <p:nvPr/>
          </p:nvGrpSpPr>
          <p:grpSpPr>
            <a:xfrm>
              <a:off x="4000501" y="4304730"/>
              <a:ext cx="508565" cy="385997"/>
              <a:chOff x="4267200" y="5879311"/>
              <a:chExt cx="508565" cy="51466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4475958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267200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5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8" name="Group 89"/>
            <p:cNvGrpSpPr/>
            <p:nvPr/>
          </p:nvGrpSpPr>
          <p:grpSpPr>
            <a:xfrm>
              <a:off x="4640581" y="4304730"/>
              <a:ext cx="508565" cy="385997"/>
              <a:chOff x="4953000" y="5879311"/>
              <a:chExt cx="508565" cy="514662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5130008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953000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10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9" name="Group 90"/>
            <p:cNvGrpSpPr/>
            <p:nvPr/>
          </p:nvGrpSpPr>
          <p:grpSpPr>
            <a:xfrm>
              <a:off x="5265421" y="4304730"/>
              <a:ext cx="508565" cy="385997"/>
              <a:chOff x="5562600" y="5879311"/>
              <a:chExt cx="508565" cy="51466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5757864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5562600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15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10" name="Group 91"/>
            <p:cNvGrpSpPr/>
            <p:nvPr/>
          </p:nvGrpSpPr>
          <p:grpSpPr>
            <a:xfrm>
              <a:off x="5861756" y="4304730"/>
              <a:ext cx="508565" cy="385997"/>
              <a:chOff x="6120835" y="5879311"/>
              <a:chExt cx="508565" cy="514662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16200000" flipH="1">
                <a:off x="6341499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120835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20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11" name="Group 92"/>
            <p:cNvGrpSpPr/>
            <p:nvPr/>
          </p:nvGrpSpPr>
          <p:grpSpPr>
            <a:xfrm>
              <a:off x="6454211" y="4304730"/>
              <a:ext cx="508565" cy="385997"/>
              <a:chOff x="6730435" y="5879311"/>
              <a:chExt cx="508565" cy="514662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16200000" flipH="1">
                <a:off x="6936812" y="59269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6730435" y="59425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25</a:t>
                </a:r>
                <a:endParaRPr lang="en-US" sz="1000" b="1" dirty="0">
                  <a:latin typeface="+mj-lt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8077200" y="4315146"/>
              <a:ext cx="48117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000" b="1" dirty="0" smtClean="0">
                  <a:latin typeface="+mj-lt"/>
                </a:rPr>
                <a:t>X</a:t>
              </a:r>
              <a:endParaRPr lang="en-US" sz="1000" b="1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39535" y="542946"/>
              <a:ext cx="508565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000" b="1" dirty="0" smtClean="0">
                  <a:latin typeface="+mj-lt"/>
                </a:rPr>
                <a:t>Y</a:t>
              </a:r>
              <a:endParaRPr lang="en-US" sz="1000" b="1" dirty="0">
                <a:latin typeface="+mj-lt"/>
              </a:endParaRPr>
            </a:p>
          </p:txBody>
        </p:sp>
        <p:grpSp>
          <p:nvGrpSpPr>
            <p:cNvPr id="12" name="Group 100"/>
            <p:cNvGrpSpPr/>
            <p:nvPr/>
          </p:nvGrpSpPr>
          <p:grpSpPr>
            <a:xfrm>
              <a:off x="3248026" y="1508958"/>
              <a:ext cx="523875" cy="338554"/>
              <a:chOff x="3438525" y="2151622"/>
              <a:chExt cx="523875" cy="451406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3870960" y="233045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438525" y="215162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48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13" name="Group 101"/>
            <p:cNvGrpSpPr/>
            <p:nvPr/>
          </p:nvGrpSpPr>
          <p:grpSpPr>
            <a:xfrm>
              <a:off x="3232151" y="994608"/>
              <a:ext cx="549275" cy="338554"/>
              <a:chOff x="3422650" y="1465822"/>
              <a:chExt cx="549275" cy="451406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3880485" y="1644654"/>
                <a:ext cx="9144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3422650" y="1465822"/>
                <a:ext cx="508565" cy="45140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56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14" name="Group 93"/>
            <p:cNvGrpSpPr/>
            <p:nvPr/>
          </p:nvGrpSpPr>
          <p:grpSpPr>
            <a:xfrm>
              <a:off x="6997136" y="4314255"/>
              <a:ext cx="508565" cy="385997"/>
              <a:chOff x="7327335" y="5892011"/>
              <a:chExt cx="508565" cy="514662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 rot="16200000" flipH="1">
                <a:off x="7533712" y="59396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7327335" y="59552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30</a:t>
                </a:r>
                <a:endParaRPr lang="en-US" sz="1000" b="1" dirty="0">
                  <a:latin typeface="+mj-lt"/>
                </a:endParaRPr>
              </a:p>
            </p:txBody>
          </p:sp>
        </p:grpSp>
        <p:grpSp>
          <p:nvGrpSpPr>
            <p:cNvPr id="15" name="Group 94"/>
            <p:cNvGrpSpPr/>
            <p:nvPr/>
          </p:nvGrpSpPr>
          <p:grpSpPr>
            <a:xfrm>
              <a:off x="7657536" y="4314255"/>
              <a:ext cx="508565" cy="385997"/>
              <a:chOff x="7911535" y="5892011"/>
              <a:chExt cx="508565" cy="51466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rot="16200000" flipH="1">
                <a:off x="8117912" y="5939636"/>
                <a:ext cx="96837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7911535" y="5955268"/>
                <a:ext cx="508565" cy="45140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FF0000"/>
                  </a:buClr>
                </a:pPr>
                <a:r>
                  <a:rPr lang="en-US" sz="1000" b="1" dirty="0" smtClean="0">
                    <a:latin typeface="+mj-lt"/>
                  </a:rPr>
                  <a:t>35</a:t>
                </a:r>
                <a:endParaRPr lang="en-US" sz="1000" b="1" dirty="0">
                  <a:latin typeface="+mj-lt"/>
                </a:endParaRPr>
              </a:p>
            </p:txBody>
          </p:sp>
        </p:grpSp>
        <p:sp>
          <p:nvSpPr>
            <p:cNvPr id="77" name="Oval 76"/>
            <p:cNvSpPr/>
            <p:nvPr/>
          </p:nvSpPr>
          <p:spPr>
            <a:xfrm>
              <a:off x="4769977" y="3482254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863840" y="1123971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724767" y="4261637"/>
              <a:ext cx="99060" cy="742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7130" y="422078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29092" y="3874315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710118" y="3445691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419730" y="2913482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6005518" y="244913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610355" y="199193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7148518" y="1591888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7810506" y="1088253"/>
              <a:ext cx="205740" cy="1543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Book Antiqua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761660" y="4574419"/>
              <a:ext cx="5026741" cy="4096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Time in second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 rot="16200000">
              <a:off x="2076012" y="2619128"/>
              <a:ext cx="2257135" cy="40965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400" b="1" dirty="0" smtClean="0">
                  <a:latin typeface="+mj-lt"/>
                </a:rPr>
                <a:t>Velocity in m/s</a:t>
              </a:r>
              <a:endParaRPr lang="en-US" sz="1400" b="1" dirty="0">
                <a:latin typeface="+mj-lt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580837" y="4461714"/>
              <a:ext cx="70322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000" b="1" dirty="0" smtClean="0">
                  <a:latin typeface="+mj-lt"/>
                </a:rPr>
                <a:t>(0,0)</a:t>
              </a:r>
              <a:endParaRPr lang="en-US" sz="1000" b="1" dirty="0">
                <a:latin typeface="+mj-lt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352800" y="4325700"/>
              <a:ext cx="48117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000" b="1" dirty="0" smtClean="0">
                  <a:latin typeface="+mj-lt"/>
                </a:rPr>
                <a:t>O</a:t>
              </a:r>
              <a:endParaRPr lang="en-US" sz="1000" b="1" dirty="0">
                <a:latin typeface="+mj-lt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484922" y="814710"/>
            <a:ext cx="15557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C00000"/>
                </a:solidFill>
                <a:latin typeface="+mj-lt"/>
              </a:rPr>
              <a:t>Acceleration  =</a:t>
            </a:r>
            <a:endParaRPr lang="en-US" sz="1600" b="1" dirty="0" smtClean="0">
              <a:latin typeface="+mj-lt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751156" y="3184869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A</a:t>
            </a:r>
            <a:endParaRPr lang="en-US" sz="1600" b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688869" y="2351842"/>
            <a:ext cx="2902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B</a:t>
            </a:r>
            <a:endParaRPr lang="en-US" sz="1600" b="1" dirty="0">
              <a:solidFill>
                <a:srgbClr val="0000CC"/>
              </a:solidFill>
              <a:latin typeface="+mj-lt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6918138" y="2844669"/>
            <a:ext cx="0" cy="137029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5969000" y="3656341"/>
            <a:ext cx="0" cy="52830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197793" y="3575789"/>
            <a:ext cx="69579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216252" y="2831164"/>
            <a:ext cx="166161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915144" y="830858"/>
            <a:ext cx="279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?</a:t>
            </a:r>
            <a:endParaRPr lang="en-US" sz="1600" b="1" dirty="0">
              <a:latin typeface="+mj-lt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918697" y="830858"/>
            <a:ext cx="2622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 smtClean="0">
                <a:latin typeface="+mj-lt"/>
              </a:rPr>
              <a:t>Slope of Velocity-Time graph</a:t>
            </a:r>
            <a:endParaRPr lang="en-US" sz="1600" b="1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4428" y="1419622"/>
            <a:ext cx="3643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>
                <a:latin typeface="+mj-lt"/>
              </a:rPr>
              <a:t>Consider points A </a:t>
            </a:r>
            <a:r>
              <a:rPr lang="en-US" sz="1600" b="1" dirty="0" smtClean="0">
                <a:solidFill>
                  <a:srgbClr val="CC3399"/>
                </a:solidFill>
                <a:latin typeface="+mj-lt"/>
              </a:rPr>
              <a:t>(10, 16) </a:t>
            </a:r>
            <a:r>
              <a:rPr lang="en-US" sz="1600" b="1" dirty="0" smtClean="0">
                <a:latin typeface="+mj-lt"/>
              </a:rPr>
              <a:t>and B </a:t>
            </a:r>
            <a:r>
              <a:rPr lang="en-US" sz="1600" b="1" dirty="0" smtClean="0">
                <a:solidFill>
                  <a:srgbClr val="CC3399"/>
                </a:solidFill>
                <a:latin typeface="+mj-lt"/>
              </a:rPr>
              <a:t>(20, 32)</a:t>
            </a:r>
            <a:endParaRPr lang="en-US" sz="1600" b="1" dirty="0">
              <a:solidFill>
                <a:srgbClr val="CC3399"/>
              </a:solidFill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014901" y="1649809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+mj-lt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359701" y="1649809"/>
            <a:ext cx="4427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+mj-lt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231417" y="1646256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latin typeface="+mj-lt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519449" y="1646256"/>
            <a:ext cx="4427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latin typeface="+mj-lt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955569" y="3485555"/>
            <a:ext cx="1023585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200" b="1" dirty="0" smtClean="0">
                <a:latin typeface="+mj-lt"/>
              </a:rPr>
              <a:t>(10, 16)</a:t>
            </a:r>
            <a:endParaRPr lang="en-US" sz="1200" b="1" dirty="0">
              <a:latin typeface="+mj-l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979353" y="2724150"/>
            <a:ext cx="86924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200" b="1" dirty="0" smtClean="0">
                <a:latin typeface="+mj-lt"/>
              </a:rPr>
              <a:t>(20, 32)</a:t>
            </a:r>
            <a:endParaRPr lang="en-US" sz="1200" b="1" dirty="0">
              <a:latin typeface="+mj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85619" y="3657168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+mj-lt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317103" y="3657168"/>
            <a:ext cx="4427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effectLst/>
                <a:latin typeface="+mj-lt"/>
              </a:rPr>
              <a:t>1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996458" y="2884170"/>
            <a:ext cx="45236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(x</a:t>
            </a:r>
            <a:r>
              <a:rPr lang="en-US" sz="1400" b="1" baseline="-25000" dirty="0" smtClean="0">
                <a:solidFill>
                  <a:srgbClr val="0000CC"/>
                </a:solidFill>
                <a:latin typeface="+mj-lt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315200" y="2884170"/>
            <a:ext cx="442750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(y</a:t>
            </a:r>
            <a:r>
              <a:rPr lang="en-US" sz="1400" b="1" baseline="-25000" dirty="0" smtClean="0">
                <a:solidFill>
                  <a:srgbClr val="0000CC"/>
                </a:solidFill>
                <a:latin typeface="+mj-lt"/>
              </a:rPr>
              <a:t>2</a:t>
            </a:r>
            <a:r>
              <a:rPr lang="en-US" sz="1400" b="1" dirty="0" smtClean="0">
                <a:solidFill>
                  <a:srgbClr val="0000CC"/>
                </a:solidFill>
                <a:effectLst/>
                <a:latin typeface="+mj-lt"/>
              </a:rPr>
              <a:t>)</a:t>
            </a:r>
          </a:p>
        </p:txBody>
      </p:sp>
      <p:grpSp>
        <p:nvGrpSpPr>
          <p:cNvPr id="139" name="Group 102"/>
          <p:cNvGrpSpPr/>
          <p:nvPr/>
        </p:nvGrpSpPr>
        <p:grpSpPr>
          <a:xfrm>
            <a:off x="1864311" y="1995686"/>
            <a:ext cx="697627" cy="639070"/>
            <a:chOff x="953215" y="2900676"/>
            <a:chExt cx="697627" cy="852093"/>
          </a:xfrm>
        </p:grpSpPr>
        <p:sp>
          <p:nvSpPr>
            <p:cNvPr id="140" name="TextBox 139"/>
            <p:cNvSpPr txBox="1"/>
            <p:nvPr/>
          </p:nvSpPr>
          <p:spPr>
            <a:xfrm>
              <a:off x="953215" y="2900676"/>
              <a:ext cx="697627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y</a:t>
              </a:r>
              <a:r>
                <a:rPr lang="en-US" sz="1600" b="1" baseline="-25000" dirty="0" smtClean="0">
                  <a:latin typeface="+mj-lt"/>
                </a:rPr>
                <a:t>2 </a:t>
              </a:r>
              <a:r>
                <a:rPr lang="en-US" sz="1600" b="1" dirty="0" smtClean="0">
                  <a:latin typeface="+mj-lt"/>
                </a:rPr>
                <a:t>– y</a:t>
              </a:r>
              <a:r>
                <a:rPr lang="en-US" sz="1600" b="1" baseline="-25000" dirty="0" smtClean="0">
                  <a:latin typeface="+mj-lt"/>
                </a:rPr>
                <a:t>1</a:t>
              </a:r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1020982" y="3357562"/>
              <a:ext cx="562093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956421" y="3301364"/>
              <a:ext cx="691215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x</a:t>
              </a:r>
              <a:r>
                <a:rPr lang="en-US" sz="1600" b="1" baseline="-25000" dirty="0" smtClean="0">
                  <a:latin typeface="+mj-lt"/>
                </a:rPr>
                <a:t>2 </a:t>
              </a:r>
              <a:r>
                <a:rPr lang="en-US" sz="1600" b="1" dirty="0"/>
                <a:t>–</a:t>
              </a:r>
              <a:r>
                <a:rPr lang="en-US" sz="1600" b="1" dirty="0" smtClean="0">
                  <a:latin typeface="+mj-lt"/>
                </a:rPr>
                <a:t> x</a:t>
              </a:r>
              <a:r>
                <a:rPr lang="en-US" sz="1600" b="1" baseline="-25000" dirty="0" smtClean="0">
                  <a:latin typeface="+mj-lt"/>
                </a:rPr>
                <a:t>1</a:t>
              </a:r>
            </a:p>
          </p:txBody>
        </p:sp>
      </p:grpSp>
      <p:grpSp>
        <p:nvGrpSpPr>
          <p:cNvPr id="143" name="Group 101"/>
          <p:cNvGrpSpPr/>
          <p:nvPr/>
        </p:nvGrpSpPr>
        <p:grpSpPr>
          <a:xfrm>
            <a:off x="1551597" y="2640813"/>
            <a:ext cx="1099482" cy="633325"/>
            <a:chOff x="642910" y="3796253"/>
            <a:chExt cx="1099482" cy="844431"/>
          </a:xfrm>
          <a:effectLst/>
        </p:grpSpPr>
        <p:sp>
          <p:nvSpPr>
            <p:cNvPr id="144" name="TextBox 143"/>
            <p:cNvSpPr txBox="1"/>
            <p:nvPr/>
          </p:nvSpPr>
          <p:spPr>
            <a:xfrm>
              <a:off x="953394" y="3796253"/>
              <a:ext cx="780983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32</a:t>
              </a:r>
              <a:r>
                <a:rPr lang="en-US" sz="1600" b="1" baseline="-25000" dirty="0" smtClean="0">
                  <a:latin typeface="+mj-lt"/>
                </a:rPr>
                <a:t> </a:t>
              </a:r>
              <a:r>
                <a:rPr lang="en-US" sz="1600" b="1" dirty="0" smtClean="0">
                  <a:latin typeface="+mj-lt"/>
                </a:rPr>
                <a:t>– </a:t>
              </a:r>
              <a:r>
                <a:rPr lang="en-US" sz="1600" b="1" dirty="0">
                  <a:latin typeface="+mj-lt"/>
                </a:rPr>
                <a:t>1</a:t>
              </a:r>
              <a:r>
                <a:rPr lang="en-US" sz="1600" b="1" dirty="0" smtClean="0">
                  <a:latin typeface="+mj-lt"/>
                </a:rPr>
                <a:t>6</a:t>
              </a:r>
              <a:endParaRPr lang="en-US" sz="1600" b="1" baseline="-25000" dirty="0" smtClean="0">
                <a:latin typeface="+mj-lt"/>
              </a:endParaRPr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1003819" y="4219893"/>
              <a:ext cx="680132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642910" y="4000504"/>
              <a:ext cx="308098" cy="45140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Book Antiqua" pitchFamily="18" charset="0"/>
                </a:rPr>
                <a:t>=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45379" y="4189280"/>
              <a:ext cx="797013" cy="45140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20 </a:t>
              </a:r>
              <a:r>
                <a:rPr lang="en-US" sz="1600" b="1" dirty="0"/>
                <a:t>–</a:t>
              </a:r>
              <a:r>
                <a:rPr lang="en-US" sz="1600" b="1" dirty="0" smtClean="0">
                  <a:latin typeface="+mj-lt"/>
                </a:rPr>
                <a:t> 10</a:t>
              </a:r>
              <a:endParaRPr lang="en-US" sz="1600" b="1" baseline="-25000" dirty="0" smtClean="0">
                <a:latin typeface="+mj-lt"/>
              </a:endParaRPr>
            </a:p>
          </p:txBody>
        </p:sp>
      </p:grpSp>
      <p:grpSp>
        <p:nvGrpSpPr>
          <p:cNvPr id="156" name="Group 103"/>
          <p:cNvGrpSpPr/>
          <p:nvPr/>
        </p:nvGrpSpPr>
        <p:grpSpPr>
          <a:xfrm>
            <a:off x="1581100" y="3219822"/>
            <a:ext cx="685018" cy="626468"/>
            <a:chOff x="580996" y="3766184"/>
            <a:chExt cx="685018" cy="835292"/>
          </a:xfrm>
        </p:grpSpPr>
        <p:sp>
          <p:nvSpPr>
            <p:cNvPr id="157" name="TextBox 156"/>
            <p:cNvSpPr txBox="1"/>
            <p:nvPr/>
          </p:nvSpPr>
          <p:spPr>
            <a:xfrm>
              <a:off x="876164" y="3766184"/>
              <a:ext cx="389850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16</a:t>
              </a:r>
              <a:endParaRPr lang="en-US" sz="1600" b="1" baseline="-25000" dirty="0" smtClean="0">
                <a:latin typeface="+mj-lt"/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933689" y="4218837"/>
              <a:ext cx="274801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580996" y="4000504"/>
              <a:ext cx="287258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=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76164" y="4150070"/>
              <a:ext cx="389850" cy="45140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2395538" algn="l"/>
                  <a:tab pos="2684463" algn="l"/>
                </a:tabLst>
              </a:pPr>
              <a:r>
                <a:rPr lang="en-US" sz="1600" b="1" dirty="0" smtClean="0">
                  <a:latin typeface="+mj-lt"/>
                </a:rPr>
                <a:t>10</a:t>
              </a:r>
              <a:endParaRPr lang="en-US" sz="1600" b="1" baseline="-25000" dirty="0" smtClean="0">
                <a:latin typeface="+mj-lt"/>
              </a:endParaRP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1581723" y="3852019"/>
            <a:ext cx="112402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2395538" algn="l"/>
                <a:tab pos="26844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+mj-lt"/>
              </a:rPr>
              <a:t>=  1.6 m/s</a:t>
            </a:r>
            <a:r>
              <a:rPr lang="en-US" sz="1600" b="1" baseline="30000" dirty="0" smtClean="0">
                <a:solidFill>
                  <a:srgbClr val="0000CC"/>
                </a:solidFill>
                <a:latin typeface="+mj-lt"/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8126" y="2149839"/>
            <a:ext cx="1399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600" b="1" dirty="0">
                <a:latin typeface="+mj-lt"/>
              </a:rPr>
              <a:t>Then slope </a:t>
            </a:r>
            <a:r>
              <a:rPr lang="en-US" sz="1600" b="1" dirty="0" smtClean="0">
                <a:latin typeface="+mj-lt"/>
              </a:rPr>
              <a:t>  = </a:t>
            </a:r>
            <a:endParaRPr lang="en-US" sz="1600" b="1" dirty="0"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7493" y="245593"/>
            <a:ext cx="5600407" cy="353943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defRPr sz="1700">
                <a:ln w="9000" cmpd="sng">
                  <a:noFill/>
                  <a:prstDash val="solid"/>
                </a:ln>
                <a:solidFill>
                  <a:schemeClr val="dk1"/>
                </a:solidFill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Velocity - Time Graph for Uniformly Accelerated Motion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434537" y="978863"/>
            <a:ext cx="2809871" cy="584775"/>
          </a:xfrm>
          <a:prstGeom prst="rect">
            <a:avLst/>
          </a:prstGeom>
          <a:ln w="12700">
            <a:solidFill>
              <a:srgbClr val="00206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FF0000"/>
              </a:buClr>
              <a:tabLst>
                <a:tab pos="628650" algn="l"/>
              </a:tabLst>
              <a:defRPr sz="1600" b="1">
                <a:solidFill>
                  <a:srgbClr val="0000CC"/>
                </a:solidFill>
                <a:latin typeface="+mj-lt"/>
                <a:cs typeface="Arial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Scale :	On X axis 1 cm = 5 units</a:t>
            </a:r>
          </a:p>
          <a:p>
            <a:r>
              <a:rPr lang="en-US" dirty="0"/>
              <a:t>	On Y axis 1 cm = 8 units</a:t>
            </a:r>
          </a:p>
        </p:txBody>
      </p:sp>
    </p:spTree>
    <p:extLst>
      <p:ext uri="{BB962C8B-B14F-4D97-AF65-F5344CB8AC3E}">
        <p14:creationId xmlns:p14="http://schemas.microsoft.com/office/powerpoint/2010/main" val="31952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27" grpId="0"/>
      <p:bldP spid="127" grpId="1"/>
      <p:bldP spid="128" grpId="0"/>
      <p:bldP spid="47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64" grpId="0"/>
      <p:bldP spid="4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94360" y="2192701"/>
            <a:ext cx="2011680" cy="67659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3333FF"/>
                </a:solidFill>
              </a:rPr>
              <a:t>Distance</a:t>
            </a:r>
            <a:r>
              <a:rPr lang="en-US" b="1" dirty="0" smtClean="0">
                <a:solidFill>
                  <a:srgbClr val="CC3399"/>
                </a:solidFill>
              </a:rPr>
              <a:t> </a:t>
            </a:r>
            <a:r>
              <a:rPr lang="en-US" b="1" dirty="0" smtClean="0">
                <a:solidFill>
                  <a:srgbClr val="CC0066"/>
                </a:solidFill>
              </a:rPr>
              <a:t>– Time graph</a:t>
            </a:r>
            <a:endParaRPr lang="en-US" b="1" dirty="0">
              <a:solidFill>
                <a:srgbClr val="CC0066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489960" y="2192700"/>
            <a:ext cx="2011680" cy="67659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3333FF"/>
                </a:solidFill>
              </a:rPr>
              <a:t>Velocity</a:t>
            </a:r>
            <a:r>
              <a:rPr lang="en-US" b="1" dirty="0" smtClean="0">
                <a:solidFill>
                  <a:srgbClr val="CC3399"/>
                </a:solidFill>
              </a:rPr>
              <a:t> </a:t>
            </a:r>
            <a:r>
              <a:rPr lang="en-US" b="1" dirty="0" smtClean="0">
                <a:solidFill>
                  <a:srgbClr val="CC0066"/>
                </a:solidFill>
              </a:rPr>
              <a:t>– Time graph</a:t>
            </a:r>
            <a:endParaRPr lang="en-US" b="1" dirty="0">
              <a:solidFill>
                <a:srgbClr val="CC006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248400" y="2192701"/>
            <a:ext cx="2133600" cy="67659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3333FF"/>
                </a:solidFill>
              </a:rPr>
              <a:t>Acceleration</a:t>
            </a:r>
            <a:r>
              <a:rPr lang="en-US" b="1" dirty="0" smtClean="0">
                <a:solidFill>
                  <a:srgbClr val="CC3399"/>
                </a:solidFill>
              </a:rPr>
              <a:t> </a:t>
            </a:r>
            <a:r>
              <a:rPr lang="en-US" b="1" dirty="0" smtClean="0">
                <a:solidFill>
                  <a:srgbClr val="CC0066"/>
                </a:solidFill>
              </a:rPr>
              <a:t>– Time graph</a:t>
            </a:r>
            <a:endParaRPr lang="en-US" b="1" dirty="0">
              <a:solidFill>
                <a:srgbClr val="CC0066"/>
              </a:solidFill>
            </a:endParaRPr>
          </a:p>
        </p:txBody>
      </p:sp>
      <p:sp>
        <p:nvSpPr>
          <p:cNvPr id="9" name="Curved Down Arrow 8"/>
          <p:cNvSpPr/>
          <p:nvPr/>
        </p:nvSpPr>
        <p:spPr>
          <a:xfrm>
            <a:off x="1981200" y="971550"/>
            <a:ext cx="2133600" cy="838200"/>
          </a:xfrm>
          <a:prstGeom prst="curved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>
            <a:off x="5038846" y="1007962"/>
            <a:ext cx="2133600" cy="838200"/>
          </a:xfrm>
          <a:prstGeom prst="curved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10800000">
            <a:off x="5038846" y="3257550"/>
            <a:ext cx="2133600" cy="838200"/>
          </a:xfrm>
          <a:prstGeom prst="curved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10800000">
            <a:off x="1905000" y="3257549"/>
            <a:ext cx="2133600" cy="838200"/>
          </a:xfrm>
          <a:prstGeom prst="curvedDownArrow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776" y="50268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Slope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0112" y="5036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Slope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7400" y="418946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86050" y="418946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43808" y="2109429"/>
            <a:ext cx="4075855" cy="1227204"/>
            <a:chOff x="4019383" y="2109429"/>
            <a:chExt cx="4075855" cy="1227204"/>
          </a:xfrm>
        </p:grpSpPr>
        <p:sp>
          <p:nvSpPr>
            <p:cNvPr id="18" name="Rounded Rectangle 17"/>
            <p:cNvSpPr/>
            <p:nvPr/>
          </p:nvSpPr>
          <p:spPr>
            <a:xfrm>
              <a:off x="4019383" y="2138601"/>
              <a:ext cx="2857500" cy="983338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tabLst>
                  <a:tab pos="285750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	How to be sure if we have to find </a:t>
              </a:r>
            </a:p>
            <a:p>
              <a:pPr algn="ctr">
                <a:tabLst>
                  <a:tab pos="285750" algn="l"/>
                </a:tabLst>
              </a:pPr>
              <a:r>
                <a:rPr lang="en-US" b="1" dirty="0" smtClean="0">
                  <a:solidFill>
                    <a:srgbClr val="FFFF00"/>
                  </a:solidFill>
                  <a:latin typeface="Cambria" panose="02040503050406030204" pitchFamily="18" charset="0"/>
                </a:rPr>
                <a:t>	SLOPE</a:t>
              </a:r>
              <a:r>
                <a:rPr lang="en-US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 or </a:t>
              </a:r>
              <a:r>
                <a:rPr lang="en-US" b="1" dirty="0" smtClean="0">
                  <a:solidFill>
                    <a:srgbClr val="FFFF00"/>
                  </a:solidFill>
                  <a:latin typeface="Cambria" panose="02040503050406030204" pitchFamily="18" charset="0"/>
                </a:rPr>
                <a:t>AREA</a:t>
              </a:r>
              <a:r>
                <a:rPr lang="en-US" b="1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 ?</a:t>
              </a:r>
              <a:endParaRPr lang="en-US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42900" y="2109429"/>
              <a:ext cx="1652338" cy="1227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105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5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Equations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of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motion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ICSE (VIII) Physics\New work\03 -Force and Pressure\Raw\ui_background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9050"/>
            <a:ext cx="916305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800100" y="1874648"/>
            <a:ext cx="2613405" cy="13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201084\Desktop\U;bbbvvvntitled-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861964" y="2671413"/>
            <a:ext cx="502920" cy="4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201084\Desktop\U;bbbvvvntitled-1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662235" y="2672537"/>
            <a:ext cx="502920" cy="47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\\192.168.1.34\mt_school\2016_17\04_ICSE BOARD\TAT\VIII_STD\Physics\Heat\Heat\Raw file\bike-rider.gif"/>
          <p:cNvPicPr>
            <a:picLocks noChangeAspect="1" noChangeArrowheads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00327" flipH="1">
            <a:off x="7315444" y="862502"/>
            <a:ext cx="1158802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3115" y="797903"/>
            <a:ext cx="1251285" cy="115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 descr="C:\Users\201084\Desktop\BirdsTransparant.gif"/>
          <p:cNvPicPr>
            <a:picLocks noChangeAspect="1" noChangeArrowheads="1" noCrop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2087886" y="338413"/>
            <a:ext cx="1402086" cy="116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81400" y="3530999"/>
            <a:ext cx="2965660" cy="71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D:\d drive\MJ WORK\Pooja mam (physics)\CBSE(VIII) Physics\Friction\idea_light_bulb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915" y="3254366"/>
            <a:ext cx="668480" cy="9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04799" y="3392874"/>
            <a:ext cx="26088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kern="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There are three equations which help us to study </a:t>
            </a:r>
            <a:r>
              <a:rPr lang="en-US" sz="20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Motion</a:t>
            </a:r>
            <a:endParaRPr lang="en-US" sz="2000" b="1" kern="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Comic Sans MS" pitchFamily="66" charset="0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462582" y="3889574"/>
            <a:ext cx="2368333" cy="1065092"/>
          </a:xfrm>
          <a:prstGeom prst="wedgeRoundRectCallout">
            <a:avLst>
              <a:gd name="adj1" fmla="val 85220"/>
              <a:gd name="adj2" fmla="val -58712"/>
              <a:gd name="adj3" fmla="val 16667"/>
            </a:avLst>
          </a:prstGeom>
          <a:solidFill>
            <a:srgbClr val="990033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They are called KINEMATICAL EQUATIONS OF MOTION</a:t>
            </a:r>
          </a:p>
        </p:txBody>
      </p:sp>
    </p:spTree>
    <p:extLst>
      <p:ext uri="{BB962C8B-B14F-4D97-AF65-F5344CB8AC3E}">
        <p14:creationId xmlns:p14="http://schemas.microsoft.com/office/powerpoint/2010/main" val="31601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7343 0.00031 " pathEditMode="relative" ptsTypes="AA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7343 0.00031 " pathEditMode="relative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7343 0.00031 " pathEditMode="relative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81 -0.00031 L -0.76337 0.00834 " pathEditMode="fixed" rAng="0" ptsTypes="AA">
                                      <p:cBhvr>
                                        <p:cTn id="3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87" y="43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29833E-6 L 1.24392 -0.12786 " pathEditMode="relative" rAng="0" ptsTypes="AA">
                                      <p:cBhvr>
                                        <p:cTn id="33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87" y="-639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205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Image resul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863" y="-36926"/>
            <a:ext cx="9466326" cy="52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d drive\MJ WORK\Pooja mam (physics)\ICSE (VIII) Physics\New work\03 -Force and Pressure\Raw\think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2156126"/>
            <a:ext cx="2968967" cy="30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9931" y="302776"/>
            <a:ext cx="306205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MOTION IS RELATIVE</a:t>
            </a:r>
          </a:p>
        </p:txBody>
      </p:sp>
      <p:sp>
        <p:nvSpPr>
          <p:cNvPr id="4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Image resul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0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Related imag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040818" y="301328"/>
            <a:ext cx="2837564" cy="3745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latin typeface="Book Antiqua" pitchFamily="18" charset="0"/>
              </a:rPr>
              <a:t>EQUATIONS </a:t>
            </a:r>
            <a:r>
              <a:rPr lang="en-US" sz="1600" b="1" dirty="0">
                <a:latin typeface="Book Antiqua" pitchFamily="18" charset="0"/>
              </a:rPr>
              <a:t>OF MOTION</a:t>
            </a:r>
          </a:p>
        </p:txBody>
      </p:sp>
      <p:pic>
        <p:nvPicPr>
          <p:cNvPr id="4" name="Picture 3" descr="D:\d drive\MJ WORK\Pooja mam (physics)\CBSE(VIII) Physics\Friction\idea_light_bulb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5155" y="895350"/>
            <a:ext cx="668480" cy="94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9039" y="1033858"/>
            <a:ext cx="26088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kern="0" dirty="0">
                <a:ln>
                  <a:solidFill>
                    <a:sysClr val="windowText" lastClr="000000"/>
                  </a:solidFill>
                </a:ln>
                <a:solidFill>
                  <a:srgbClr val="00FFFF"/>
                </a:solidFill>
                <a:latin typeface="Book Antiqua" pitchFamily="18" charset="0"/>
              </a:rPr>
              <a:t>Does not depend on MASS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056466"/>
            <a:ext cx="240919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Book Antiqua" pitchFamily="18" charset="0"/>
              </a:rPr>
              <a:t>Final velocity  	=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42591" y="1016078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v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1789745"/>
            <a:ext cx="240577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Book Antiqua" pitchFamily="18" charset="0"/>
              </a:rPr>
              <a:t>Initial velocity 	=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42591" y="1749357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u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2523024"/>
            <a:ext cx="240236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Book Antiqua" pitchFamily="18" charset="0"/>
              </a:rPr>
              <a:t>Acceleration  	=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42591" y="2482636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a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3256303"/>
            <a:ext cx="2398955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Book Antiqua" pitchFamily="18" charset="0"/>
              </a:rPr>
              <a:t>Time           	=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942591" y="3215915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t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400" y="3914629"/>
            <a:ext cx="239966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Book Antiqua" pitchFamily="18" charset="0"/>
              </a:rPr>
              <a:t>Displacement    </a:t>
            </a:r>
            <a:r>
              <a:rPr lang="en-US" b="1" kern="0" dirty="0" smtClean="0">
                <a:solidFill>
                  <a:schemeClr val="bg1"/>
                </a:solidFill>
                <a:latin typeface="Book Antiqua" pitchFamily="18" charset="0"/>
              </a:rPr>
              <a:t>   =</a:t>
            </a:r>
            <a:endParaRPr lang="en-US" b="1" kern="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2591" y="3874241"/>
            <a:ext cx="479585" cy="450109"/>
          </a:xfrm>
          <a:prstGeom prst="roundRect">
            <a:avLst>
              <a:gd name="adj" fmla="val 7564"/>
            </a:avLst>
          </a:prstGeom>
          <a:solidFill>
            <a:srgbClr val="FFFF00">
              <a:alpha val="60000"/>
            </a:srgb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 Antiqua" pitchFamily="18" charset="0"/>
                <a:cs typeface="Narkisim" pitchFamily="34" charset="-79"/>
              </a:rPr>
              <a:t>s</a:t>
            </a:r>
            <a:endParaRPr lang="en-US" b="1" dirty="0">
              <a:solidFill>
                <a:schemeClr val="tx1"/>
              </a:solidFill>
              <a:latin typeface="Book Antiqua" pitchFamily="18" charset="0"/>
              <a:cs typeface="Narkisim" pitchFamily="34" charset="-79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484428" y="1047750"/>
            <a:ext cx="1977486" cy="611841"/>
          </a:xfrm>
          <a:prstGeom prst="roundRect">
            <a:avLst/>
          </a:prstGeom>
          <a:solidFill>
            <a:srgbClr val="CC3399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18386" y="1137860"/>
            <a:ext cx="194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𝒗 =  𝒖 +  𝒂𝒕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80714" y="2158029"/>
            <a:ext cx="1977486" cy="611841"/>
          </a:xfrm>
          <a:prstGeom prst="roundRect">
            <a:avLst/>
          </a:prstGeom>
          <a:solidFill>
            <a:srgbClr val="0066FF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77000" y="3377229"/>
            <a:ext cx="1977486" cy="611841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10958" y="3467339"/>
            <a:ext cx="194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𝒗</a:t>
            </a:r>
            <a:r>
              <a:rPr lang="en-US" sz="2000" b="1" baseline="30000" dirty="0" smtClean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2</a:t>
            </a:r>
            <a:r>
              <a:rPr lang="en-US" sz="2000" b="1" dirty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  = 𝒖</a:t>
            </a:r>
            <a:r>
              <a:rPr lang="en-US" sz="2000" b="1" baseline="30000" dirty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2</a:t>
            </a:r>
            <a:r>
              <a:rPr lang="en-US" sz="2000" b="1" dirty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rPr>
              <a:t>+ 2𝒂s</a:t>
            </a:r>
            <a:endParaRPr lang="en-US" sz="2000" b="1" dirty="0">
              <a:solidFill>
                <a:schemeClr val="bg1"/>
              </a:solidFill>
              <a:latin typeface="Book Antiqua" pitchFamily="18" charset="0"/>
              <a:cs typeface="Aharoni" pitchFamily="2" charset="-79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514672" y="2115096"/>
            <a:ext cx="1943528" cy="697705"/>
            <a:chOff x="4453558" y="1993176"/>
            <a:chExt cx="1943528" cy="697705"/>
          </a:xfrm>
        </p:grpSpPr>
        <p:sp>
          <p:nvSpPr>
            <p:cNvPr id="20" name="Rectangle 19"/>
            <p:cNvSpPr/>
            <p:nvPr/>
          </p:nvSpPr>
          <p:spPr>
            <a:xfrm>
              <a:off x="4453558" y="2126219"/>
              <a:ext cx="1943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Book Antiqua" pitchFamily="18" charset="0"/>
                  <a:cs typeface="Aharoni" pitchFamily="2" charset="-79"/>
                </a:rPr>
                <a:t>s </a:t>
              </a:r>
              <a:r>
                <a:rPr lang="en-US" sz="2000" b="1" dirty="0">
                  <a:solidFill>
                    <a:schemeClr val="bg1"/>
                  </a:solidFill>
                  <a:latin typeface="Book Antiqua" pitchFamily="18" charset="0"/>
                  <a:cs typeface="Aharoni" pitchFamily="2" charset="-79"/>
                </a:rPr>
                <a:t>=  </a:t>
              </a:r>
              <a:r>
                <a:rPr lang="en-US" sz="2000" b="1" dirty="0" smtClean="0">
                  <a:solidFill>
                    <a:schemeClr val="bg1"/>
                  </a:solidFill>
                  <a:latin typeface="Book Antiqua" pitchFamily="18" charset="0"/>
                  <a:cs typeface="Aharoni" pitchFamily="2" charset="-79"/>
                </a:rPr>
                <a:t>𝒖t +</a:t>
              </a:r>
              <a:endParaRPr lang="en-US" sz="2000" b="1" dirty="0">
                <a:solidFill>
                  <a:schemeClr val="bg1"/>
                </a:solidFill>
                <a:latin typeface="Book Antiqua" pitchFamily="18" charset="0"/>
                <a:cs typeface="Aharoni" pitchFamily="2" charset="-79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486400" y="1993176"/>
              <a:ext cx="800100" cy="697705"/>
              <a:chOff x="4262544" y="4324350"/>
              <a:chExt cx="800100" cy="69770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267200" y="4324350"/>
                <a:ext cx="3581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  <a:latin typeface="Book Antiqua" pitchFamily="18" charset="0"/>
                    <a:cs typeface="Aharoni" pitchFamily="2" charset="-79"/>
                  </a:rPr>
                  <a:t>1</a:t>
                </a:r>
                <a:endParaRPr lang="en-US" sz="2000" b="1" dirty="0">
                  <a:solidFill>
                    <a:schemeClr val="bg1"/>
                  </a:solidFill>
                  <a:latin typeface="Book Antiqua" pitchFamily="18" charset="0"/>
                  <a:cs typeface="Aharoni" pitchFamily="2" charset="-79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262544" y="4676778"/>
                <a:ext cx="316208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4267200" y="4621945"/>
                <a:ext cx="3581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  <a:latin typeface="Book Antiqua" pitchFamily="18" charset="0"/>
                    <a:cs typeface="Aharoni" pitchFamily="2" charset="-79"/>
                  </a:rPr>
                  <a:t>2</a:t>
                </a:r>
                <a:endParaRPr lang="en-US" sz="2000" b="1" dirty="0">
                  <a:solidFill>
                    <a:schemeClr val="bg1"/>
                  </a:solidFill>
                  <a:latin typeface="Book Antiqua" pitchFamily="18" charset="0"/>
                  <a:cs typeface="Aharoni" pitchFamily="2" charset="-79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567344" y="4453344"/>
                <a:ext cx="495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smtClean="0">
                    <a:solidFill>
                      <a:schemeClr val="bg1"/>
                    </a:solidFill>
                    <a:latin typeface="Book Antiqua" pitchFamily="18" charset="0"/>
                    <a:cs typeface="Aharoni" pitchFamily="2" charset="-79"/>
                  </a:rPr>
                  <a:t>a</a:t>
                </a:r>
                <a:r>
                  <a:rPr lang="en-US" sz="2000" b="1" dirty="0" smtClean="0">
                    <a:solidFill>
                      <a:schemeClr val="bg1"/>
                    </a:solidFill>
                    <a:latin typeface="Book Antiqua" pitchFamily="18" charset="0"/>
                    <a:cs typeface="Aharoni" pitchFamily="2" charset="-79"/>
                  </a:rPr>
                  <a:t>t</a:t>
                </a:r>
                <a:r>
                  <a:rPr lang="en-US" sz="2000" b="1" baseline="30000" dirty="0" smtClean="0">
                    <a:solidFill>
                      <a:schemeClr val="bg1"/>
                    </a:solidFill>
                    <a:latin typeface="Book Antiqua" pitchFamily="18" charset="0"/>
                    <a:cs typeface="Aharoni" pitchFamily="2" charset="-79"/>
                  </a:rPr>
                  <a:t>2</a:t>
                </a:r>
                <a:endParaRPr lang="en-US" sz="2000" b="1" baseline="30000" dirty="0">
                  <a:solidFill>
                    <a:schemeClr val="bg1"/>
                  </a:solidFill>
                  <a:latin typeface="Book Antiqua" pitchFamily="18" charset="0"/>
                  <a:cs typeface="Aharoni" pitchFamily="2" charset="-79"/>
                </a:endParaRPr>
              </a:p>
            </p:txBody>
          </p:sp>
        </p:grpSp>
      </p:grpSp>
      <p:sp>
        <p:nvSpPr>
          <p:cNvPr id="32" name="Rounded Rectangular Callout 31"/>
          <p:cNvSpPr/>
          <p:nvPr/>
        </p:nvSpPr>
        <p:spPr>
          <a:xfrm>
            <a:off x="3491445" y="1667799"/>
            <a:ext cx="2995950" cy="1366648"/>
          </a:xfrm>
          <a:prstGeom prst="wedgeRoundRectCallout">
            <a:avLst>
              <a:gd name="adj1" fmla="val 59539"/>
              <a:gd name="adj2" fmla="val -71843"/>
              <a:gd name="adj3" fmla="val 16667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60714" y="1709498"/>
            <a:ext cx="2995950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latin typeface="Book Antiqua" pitchFamily="18" charset="0"/>
              </a:rPr>
              <a:t>Since this equation gives the relation between </a:t>
            </a:r>
            <a:r>
              <a:rPr lang="en-US" sz="1600" b="1" kern="0" dirty="0" smtClean="0">
                <a:solidFill>
                  <a:srgbClr val="FF0000"/>
                </a:solidFill>
                <a:latin typeface="Book Antiqua" pitchFamily="18" charset="0"/>
              </a:rPr>
              <a:t>VELOCITY</a:t>
            </a:r>
            <a:r>
              <a:rPr lang="en-US" sz="1600" b="1" kern="0" dirty="0" smtClean="0">
                <a:latin typeface="Book Antiqua" pitchFamily="18" charset="0"/>
              </a:rPr>
              <a:t> </a:t>
            </a:r>
            <a:r>
              <a:rPr lang="en-US" sz="1600" b="1" kern="0" dirty="0">
                <a:latin typeface="Book Antiqua" pitchFamily="18" charset="0"/>
              </a:rPr>
              <a:t>and </a:t>
            </a:r>
            <a:r>
              <a:rPr lang="en-US" sz="1600" b="1" kern="0" dirty="0" smtClean="0">
                <a:solidFill>
                  <a:srgbClr val="FF0000"/>
                </a:solidFill>
                <a:latin typeface="Book Antiqua" pitchFamily="18" charset="0"/>
              </a:rPr>
              <a:t>TIME</a:t>
            </a:r>
            <a:r>
              <a:rPr lang="en-US" sz="1600" b="1" kern="0" dirty="0" smtClean="0">
                <a:latin typeface="Book Antiqua" pitchFamily="18" charset="0"/>
              </a:rPr>
              <a:t>, </a:t>
            </a:r>
            <a:r>
              <a:rPr lang="en-US" sz="1600" b="1" kern="0" dirty="0">
                <a:latin typeface="Book Antiqua" pitchFamily="18" charset="0"/>
              </a:rPr>
              <a:t>it is called the </a:t>
            </a:r>
            <a:r>
              <a:rPr lang="en-US" sz="1600" b="1" kern="0" dirty="0" smtClean="0">
                <a:solidFill>
                  <a:srgbClr val="3333FF"/>
                </a:solidFill>
                <a:latin typeface="Book Antiqua" pitchFamily="18" charset="0"/>
              </a:rPr>
              <a:t>VELOCITY-TIME </a:t>
            </a:r>
            <a:r>
              <a:rPr lang="en-US" sz="1600" b="1" kern="0" dirty="0">
                <a:solidFill>
                  <a:srgbClr val="3333FF"/>
                </a:solidFill>
                <a:latin typeface="Book Antiqua" pitchFamily="18" charset="0"/>
              </a:rPr>
              <a:t>RELATION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3476172" y="2876550"/>
            <a:ext cx="3487980" cy="1366648"/>
          </a:xfrm>
          <a:prstGeom prst="wedgeRoundRectCallout">
            <a:avLst>
              <a:gd name="adj1" fmla="val 53180"/>
              <a:gd name="adj2" fmla="val -76954"/>
              <a:gd name="adj3" fmla="val 16667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41976" y="2898155"/>
            <a:ext cx="3568233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latin typeface="Book Antiqua" pitchFamily="18" charset="0"/>
              </a:rPr>
              <a:t>Since this equation gives the relation between </a:t>
            </a:r>
            <a:r>
              <a:rPr lang="en-US" sz="1600" b="1" kern="0" dirty="0" smtClean="0">
                <a:solidFill>
                  <a:srgbClr val="FF0000"/>
                </a:solidFill>
                <a:latin typeface="Book Antiqua" pitchFamily="18" charset="0"/>
              </a:rPr>
              <a:t>DISPLACEMENT</a:t>
            </a:r>
            <a:r>
              <a:rPr lang="en-US" sz="1600" b="1" kern="0" dirty="0" smtClean="0">
                <a:latin typeface="Book Antiqua" pitchFamily="18" charset="0"/>
              </a:rPr>
              <a:t> </a:t>
            </a:r>
            <a:r>
              <a:rPr lang="en-US" sz="1600" b="1" kern="0" dirty="0">
                <a:latin typeface="Book Antiqua" pitchFamily="18" charset="0"/>
              </a:rPr>
              <a:t>and </a:t>
            </a:r>
            <a:r>
              <a:rPr lang="en-US" sz="1600" b="1" kern="0" dirty="0">
                <a:solidFill>
                  <a:srgbClr val="FF0000"/>
                </a:solidFill>
                <a:latin typeface="Book Antiqua" pitchFamily="18" charset="0"/>
              </a:rPr>
              <a:t>TIME</a:t>
            </a:r>
            <a:r>
              <a:rPr lang="en-US" sz="1600" b="1" kern="0" dirty="0">
                <a:latin typeface="Book Antiqua" pitchFamily="18" charset="0"/>
              </a:rPr>
              <a:t>, it is called the </a:t>
            </a:r>
            <a:r>
              <a:rPr lang="en-US" sz="1600" b="1" kern="0" dirty="0" smtClean="0">
                <a:solidFill>
                  <a:srgbClr val="3333FF"/>
                </a:solidFill>
                <a:latin typeface="Book Antiqua" pitchFamily="18" charset="0"/>
              </a:rPr>
              <a:t>DISPLACEMENT -TIME </a:t>
            </a:r>
            <a:r>
              <a:rPr lang="en-US" sz="1600" b="1" kern="0" dirty="0">
                <a:solidFill>
                  <a:srgbClr val="3333FF"/>
                </a:solidFill>
                <a:latin typeface="Book Antiqua" pitchFamily="18" charset="0"/>
              </a:rPr>
              <a:t>RELATION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3481920" y="2043302"/>
            <a:ext cx="3628290" cy="1302416"/>
          </a:xfrm>
          <a:prstGeom prst="wedgeRoundRectCallout">
            <a:avLst>
              <a:gd name="adj1" fmla="val 54451"/>
              <a:gd name="adj2" fmla="val 65227"/>
              <a:gd name="adj3" fmla="val 16667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47724" y="2064907"/>
            <a:ext cx="3618790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latin typeface="Book Antiqua" pitchFamily="18" charset="0"/>
              </a:rPr>
              <a:t>Since this equation gives the relation between </a:t>
            </a:r>
            <a:r>
              <a:rPr lang="en-US" sz="1600" b="1" kern="0" dirty="0" smtClean="0">
                <a:solidFill>
                  <a:srgbClr val="FF0000"/>
                </a:solidFill>
                <a:latin typeface="Book Antiqua" pitchFamily="18" charset="0"/>
              </a:rPr>
              <a:t>DISPLACEMENT</a:t>
            </a:r>
            <a:r>
              <a:rPr lang="en-US" sz="1600" b="1" kern="0" dirty="0" smtClean="0">
                <a:latin typeface="Book Antiqua" pitchFamily="18" charset="0"/>
              </a:rPr>
              <a:t> </a:t>
            </a:r>
            <a:r>
              <a:rPr lang="en-US" sz="1600" b="1" kern="0" dirty="0">
                <a:latin typeface="Book Antiqua" pitchFamily="18" charset="0"/>
              </a:rPr>
              <a:t>and </a:t>
            </a:r>
            <a:r>
              <a:rPr lang="en-US" sz="1600" b="1" kern="0" dirty="0">
                <a:solidFill>
                  <a:srgbClr val="FF0000"/>
                </a:solidFill>
                <a:latin typeface="Book Antiqua" pitchFamily="18" charset="0"/>
              </a:rPr>
              <a:t>VELOCITY</a:t>
            </a:r>
            <a:r>
              <a:rPr lang="en-US" sz="1600" b="1" kern="0" dirty="0">
                <a:latin typeface="Book Antiqua" pitchFamily="18" charset="0"/>
              </a:rPr>
              <a:t>, it is called the </a:t>
            </a:r>
            <a:r>
              <a:rPr lang="en-US" sz="1600" b="1" kern="0" dirty="0" smtClean="0">
                <a:solidFill>
                  <a:srgbClr val="3333FF"/>
                </a:solidFill>
                <a:latin typeface="Book Antiqua" pitchFamily="18" charset="0"/>
              </a:rPr>
              <a:t>DISPLACEMENT -VELOCITY </a:t>
            </a:r>
            <a:r>
              <a:rPr lang="en-US" sz="1600" b="1" kern="0" dirty="0">
                <a:solidFill>
                  <a:srgbClr val="3333FF"/>
                </a:solidFill>
                <a:latin typeface="Book Antiqua" pitchFamily="18" charset="0"/>
              </a:rPr>
              <a:t>RELATION</a:t>
            </a:r>
          </a:p>
        </p:txBody>
      </p:sp>
    </p:spTree>
    <p:extLst>
      <p:ext uri="{BB962C8B-B14F-4D97-AF65-F5344CB8AC3E}">
        <p14:creationId xmlns:p14="http://schemas.microsoft.com/office/powerpoint/2010/main" val="51321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0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3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9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0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0" presetClass="path" presetSubtype="0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622 -0.00031 L 1.11022E-16 1.17084E-6 " pathEditMode="relative" rAng="0" ptsTypes="AA" p14:bounceEnd="66000">
                                          <p:cBhvr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30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5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5" grpId="1"/>
          <p:bldP spid="6" grpId="0"/>
          <p:bldP spid="7" grpId="0" animBg="1"/>
          <p:bldP spid="7" grpId="1" animBg="1"/>
          <p:bldP spid="8" grpId="0"/>
          <p:bldP spid="9" grpId="0" animBg="1"/>
          <p:bldP spid="9" grpId="1" animBg="1"/>
          <p:bldP spid="10" grpId="0"/>
          <p:bldP spid="11" grpId="0" animBg="1"/>
          <p:bldP spid="11" grpId="1" animBg="1"/>
          <p:bldP spid="12" grpId="0"/>
          <p:bldP spid="13" grpId="0" animBg="1"/>
          <p:bldP spid="13" grpId="1" animBg="1"/>
          <p:bldP spid="15" grpId="0"/>
          <p:bldP spid="16" grpId="0" animBg="1"/>
          <p:bldP spid="16" grpId="1" animBg="1"/>
          <p:bldP spid="17" grpId="0" animBg="1"/>
          <p:bldP spid="18" grpId="0"/>
          <p:bldP spid="18" grpId="1"/>
          <p:bldP spid="18" grpId="2"/>
          <p:bldP spid="19" grpId="0" animBg="1"/>
          <p:bldP spid="21" grpId="0" animBg="1"/>
          <p:bldP spid="22" grpId="0"/>
          <p:bldP spid="22" grpId="1"/>
          <p:bldP spid="22" grpId="2"/>
          <p:bldP spid="32" grpId="0" animBg="1"/>
          <p:bldP spid="32" grpId="1" animBg="1"/>
          <p:bldP spid="34" grpId="0"/>
          <p:bldP spid="34" grpId="1"/>
          <p:bldP spid="35" grpId="0" animBg="1"/>
          <p:bldP spid="35" grpId="1" animBg="1"/>
          <p:bldP spid="36" grpId="0"/>
          <p:bldP spid="36" grpId="1"/>
          <p:bldP spid="37" grpId="0" animBg="1"/>
          <p:bldP spid="37" grpId="1" animBg="1"/>
          <p:bldP spid="38" grpId="0"/>
          <p:bldP spid="3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0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3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8" dur="5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repeatCount="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0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3" dur="5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622 -0.00031 L 1.11022E-16 1.17084E-6 " pathEditMode="relative" rAng="0" ptsTypes="AA">
                                          <p:cBhvr>
                                            <p:cTn id="1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302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5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6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7" dur="5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2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/>
          <p:bldP spid="5" grpId="1"/>
          <p:bldP spid="6" grpId="0"/>
          <p:bldP spid="7" grpId="0" animBg="1"/>
          <p:bldP spid="7" grpId="1" animBg="1"/>
          <p:bldP spid="8" grpId="0"/>
          <p:bldP spid="9" grpId="0" animBg="1"/>
          <p:bldP spid="9" grpId="1" animBg="1"/>
          <p:bldP spid="10" grpId="0"/>
          <p:bldP spid="11" grpId="0" animBg="1"/>
          <p:bldP spid="11" grpId="1" animBg="1"/>
          <p:bldP spid="12" grpId="0"/>
          <p:bldP spid="13" grpId="0" animBg="1"/>
          <p:bldP spid="13" grpId="1" animBg="1"/>
          <p:bldP spid="15" grpId="0"/>
          <p:bldP spid="16" grpId="0" animBg="1"/>
          <p:bldP spid="16" grpId="1" animBg="1"/>
          <p:bldP spid="17" grpId="0" animBg="1"/>
          <p:bldP spid="18" grpId="0"/>
          <p:bldP spid="18" grpId="1"/>
          <p:bldP spid="18" grpId="2"/>
          <p:bldP spid="19" grpId="0" animBg="1"/>
          <p:bldP spid="21" grpId="0" animBg="1"/>
          <p:bldP spid="22" grpId="0"/>
          <p:bldP spid="22" grpId="1"/>
          <p:bldP spid="22" grpId="2"/>
          <p:bldP spid="32" grpId="0" animBg="1"/>
          <p:bldP spid="32" grpId="1" animBg="1"/>
          <p:bldP spid="34" grpId="0"/>
          <p:bldP spid="34" grpId="1"/>
          <p:bldP spid="35" grpId="0" animBg="1"/>
          <p:bldP spid="35" grpId="1" animBg="1"/>
          <p:bldP spid="36" grpId="0"/>
          <p:bldP spid="36" grpId="1"/>
          <p:bldP spid="37" grpId="0" animBg="1"/>
          <p:bldP spid="37" grpId="1" animBg="1"/>
          <p:bldP spid="38" grpId="0"/>
          <p:bldP spid="38" grpId="1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 drive\MJ WORK\Pooja mam (physics)\State board\STB 9th 17-18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285750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EQUATIONS OF MOTION BY GRAPHICAL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396" y="1124713"/>
            <a:ext cx="1983248" cy="621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905" y="1137495"/>
            <a:ext cx="1983248" cy="62100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78973" y="1769592"/>
            <a:ext cx="6926580" cy="5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/>
          <p:cNvSpPr/>
          <p:nvPr/>
        </p:nvSpPr>
        <p:spPr>
          <a:xfrm>
            <a:off x="1519538" y="2343150"/>
            <a:ext cx="2967767" cy="1133554"/>
          </a:xfrm>
          <a:prstGeom prst="wedgeRoundRectCallout">
            <a:avLst>
              <a:gd name="adj1" fmla="val -64595"/>
              <a:gd name="adj2" fmla="val -94489"/>
              <a:gd name="adj3" fmla="val 16667"/>
            </a:avLst>
          </a:prstGeom>
          <a:solidFill>
            <a:srgbClr val="0066FF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Consider the motion of the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bus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along a straight line with uniform acceleration</a:t>
            </a:r>
          </a:p>
        </p:txBody>
      </p:sp>
      <p:sp>
        <p:nvSpPr>
          <p:cNvPr id="10" name="Oval 9"/>
          <p:cNvSpPr/>
          <p:nvPr/>
        </p:nvSpPr>
        <p:spPr>
          <a:xfrm>
            <a:off x="2526382" y="1727055"/>
            <a:ext cx="68580" cy="6858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2392103" y="1761122"/>
            <a:ext cx="32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A</a:t>
            </a:r>
          </a:p>
        </p:txBody>
      </p:sp>
      <p:sp>
        <p:nvSpPr>
          <p:cNvPr id="12" name="Oval 11"/>
          <p:cNvSpPr/>
          <p:nvPr/>
        </p:nvSpPr>
        <p:spPr>
          <a:xfrm>
            <a:off x="6761410" y="1738283"/>
            <a:ext cx="68580" cy="6858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6636543" y="1762826"/>
            <a:ext cx="31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B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193395" y="2282728"/>
            <a:ext cx="2489067" cy="684086"/>
          </a:xfrm>
          <a:prstGeom prst="wedgeRoundRectCallout">
            <a:avLst>
              <a:gd name="adj1" fmla="val -5423"/>
              <a:gd name="adj2" fmla="val -110688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ook Antiqua" pitchFamily="18" charset="0"/>
              </a:rPr>
              <a:t>At time </a:t>
            </a:r>
            <a:r>
              <a:rPr lang="en-US" sz="1500" b="1" dirty="0" smtClean="0">
                <a:latin typeface="Book Antiqua" pitchFamily="18" charset="0"/>
              </a:rPr>
              <a:t>t, </a:t>
            </a:r>
            <a:r>
              <a:rPr lang="en-US" sz="1500" b="1" dirty="0">
                <a:latin typeface="Book Antiqua" pitchFamily="18" charset="0"/>
              </a:rPr>
              <a:t>let the velocity be v (final velocity)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4906" y="882835"/>
            <a:ext cx="99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ook Antiqua" pitchFamily="18" charset="0"/>
              </a:rPr>
              <a:t>at </a:t>
            </a:r>
            <a:r>
              <a:rPr lang="en-US" sz="1600" b="1" dirty="0" smtClean="0">
                <a:solidFill>
                  <a:srgbClr val="3333FF"/>
                </a:solidFill>
                <a:latin typeface="Book Antiqua" pitchFamily="18" charset="0"/>
              </a:rPr>
              <a:t>t = 0</a:t>
            </a:r>
            <a:endParaRPr lang="en-US" sz="1600" b="1" baseline="-25000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867446"/>
            <a:ext cx="63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itchFamily="18" charset="0"/>
              </a:rPr>
              <a:t>at </a:t>
            </a:r>
            <a:r>
              <a:rPr lang="en-US" b="1" dirty="0" smtClean="0">
                <a:solidFill>
                  <a:srgbClr val="3333FF"/>
                </a:solidFill>
                <a:latin typeface="Book Antiqua" pitchFamily="18" charset="0"/>
              </a:rPr>
              <a:t>t</a:t>
            </a:r>
            <a:endParaRPr lang="en-US" b="1" baseline="-25000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1291" y="852072"/>
            <a:ext cx="27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  <a:latin typeface="Book Antiqua" pitchFamily="18" charset="0"/>
              </a:rPr>
              <a:t>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16995" y="867446"/>
            <a:ext cx="33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3333FF"/>
                </a:solidFill>
                <a:latin typeface="Book Antiqua" pitchFamily="18" charset="0"/>
              </a:rPr>
              <a:t>v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53218" y="2128319"/>
            <a:ext cx="4333079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47851"/>
              </p:ext>
            </p:extLst>
          </p:nvPr>
        </p:nvGraphicFramePr>
        <p:xfrm>
          <a:off x="356309" y="1992630"/>
          <a:ext cx="203579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897"/>
                <a:gridCol w="1017897"/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Time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Book Antiqua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Velocity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Book Antiqua" pitchFamily="18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0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Book Antiqua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u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Book Antiqua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Book Antiqua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v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Book Antiqua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ounded Rectangular Callout 20"/>
          <p:cNvSpPr/>
          <p:nvPr/>
        </p:nvSpPr>
        <p:spPr>
          <a:xfrm>
            <a:off x="2938574" y="3119750"/>
            <a:ext cx="3022014" cy="1133554"/>
          </a:xfrm>
          <a:prstGeom prst="wedgeRoundRectCallout">
            <a:avLst>
              <a:gd name="adj1" fmla="val -64503"/>
              <a:gd name="adj2" fmla="val -94114"/>
              <a:gd name="adj3" fmla="val 16667"/>
            </a:avLst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Since we have the values of velocity and time, we can plot a Velocity-Time graph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404426" y="3493436"/>
            <a:ext cx="1874520" cy="11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1567387" y="2766050"/>
            <a:ext cx="3657600" cy="1588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96187" y="4589199"/>
            <a:ext cx="3657600" cy="119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065670" y="4404420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X</a:t>
            </a:r>
            <a:endParaRPr lang="en-US" sz="2000" b="1" dirty="0"/>
          </a:p>
        </p:txBody>
      </p:sp>
      <p:sp>
        <p:nvSpPr>
          <p:cNvPr id="26" name="Rectangle 25"/>
          <p:cNvSpPr/>
          <p:nvPr/>
        </p:nvSpPr>
        <p:spPr>
          <a:xfrm>
            <a:off x="2960311" y="819150"/>
            <a:ext cx="317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Y</a:t>
            </a:r>
            <a:endParaRPr lang="en-US" sz="2000" b="1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2079033" y="2797828"/>
            <a:ext cx="13620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33FF"/>
                </a:solidFill>
                <a:latin typeface="Book Antiqua" pitchFamily="18" charset="0"/>
              </a:rPr>
              <a:t>Velocity</a:t>
            </a:r>
            <a:endParaRPr lang="en-US" sz="1600" b="1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77962" y="4615617"/>
            <a:ext cx="883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3333FF"/>
                </a:solidFill>
                <a:latin typeface="Book Antiqua" pitchFamily="18" charset="0"/>
              </a:rPr>
              <a:t>Time</a:t>
            </a:r>
            <a:endParaRPr lang="en-US" sz="1600" b="1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067764" y="4457640"/>
            <a:ext cx="357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</a:t>
            </a:r>
            <a:endParaRPr lang="en-US" sz="2000" b="1" dirty="0"/>
          </a:p>
        </p:txBody>
      </p:sp>
      <p:cxnSp>
        <p:nvCxnSpPr>
          <p:cNvPr id="30" name="Straight Connector 29"/>
          <p:cNvCxnSpPr/>
          <p:nvPr/>
        </p:nvCxnSpPr>
        <p:spPr>
          <a:xfrm rot="16200000" flipH="1">
            <a:off x="2866252" y="4028823"/>
            <a:ext cx="1064419" cy="320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4137017" y="3464263"/>
            <a:ext cx="22860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401247" y="2321808"/>
            <a:ext cx="1876425" cy="1178719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369746" y="3423582"/>
            <a:ext cx="385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ookman Old Style" panose="02050604050505020204" pitchFamily="18" charset="0"/>
              </a:rPr>
              <a:t>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84337" y="1958228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ookman Old Style" panose="02050604050505020204" pitchFamily="18" charset="0"/>
              </a:rPr>
              <a:t>B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84337" y="4248751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ookman Old Style" panose="02050604050505020204" pitchFamily="18" charset="0"/>
              </a:rPr>
              <a:t>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84337" y="3301989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ookman Old Style" panose="02050604050505020204" pitchFamily="18" charset="0"/>
              </a:rPr>
              <a:t>A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91387" y="3250336"/>
            <a:ext cx="348087" cy="400110"/>
            <a:chOff x="2134394" y="3102609"/>
            <a:chExt cx="348087" cy="400110"/>
          </a:xfrm>
        </p:grpSpPr>
        <p:sp>
          <p:nvSpPr>
            <p:cNvPr id="38" name="TextBox 37"/>
            <p:cNvSpPr txBox="1"/>
            <p:nvPr/>
          </p:nvSpPr>
          <p:spPr>
            <a:xfrm>
              <a:off x="2134394" y="3102609"/>
              <a:ext cx="304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u</a:t>
              </a:r>
              <a:endParaRPr lang="en-US" sz="2000" b="1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391041" y="3344275"/>
              <a:ext cx="91440" cy="119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94369" y="2096023"/>
            <a:ext cx="345105" cy="400110"/>
            <a:chOff x="2137376" y="1948296"/>
            <a:chExt cx="345105" cy="400110"/>
          </a:xfrm>
        </p:grpSpPr>
        <p:sp>
          <p:nvSpPr>
            <p:cNvPr id="41" name="TextBox 40"/>
            <p:cNvSpPr txBox="1"/>
            <p:nvPr/>
          </p:nvSpPr>
          <p:spPr>
            <a:xfrm>
              <a:off x="2137376" y="1948296"/>
              <a:ext cx="3040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v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391041" y="2178630"/>
              <a:ext cx="91440" cy="119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075381" y="4508654"/>
            <a:ext cx="471122" cy="400110"/>
            <a:chOff x="5286944" y="4360927"/>
            <a:chExt cx="471122" cy="400110"/>
          </a:xfrm>
        </p:grpSpPr>
        <p:sp>
          <p:nvSpPr>
            <p:cNvPr id="44" name="TextBox 43"/>
            <p:cNvSpPr txBox="1"/>
            <p:nvPr/>
          </p:nvSpPr>
          <p:spPr>
            <a:xfrm>
              <a:off x="5286944" y="4360927"/>
              <a:ext cx="471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t</a:t>
              </a:r>
              <a:endParaRPr lang="en-US" sz="2000" b="1" baseline="-25000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 rot="5400000">
              <a:off x="5443727" y="4431648"/>
              <a:ext cx="91440" cy="119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 rot="16200000" flipH="1">
            <a:off x="2867407" y="4031385"/>
            <a:ext cx="1064419" cy="3201"/>
          </a:xfrm>
          <a:prstGeom prst="line">
            <a:avLst/>
          </a:prstGeom>
          <a:ln w="28575">
            <a:solidFill>
              <a:srgbClr val="CC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409460" y="3823662"/>
            <a:ext cx="354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C3399"/>
                </a:solidFill>
                <a:latin typeface="Bookman Old Style" panose="02050604050505020204" pitchFamily="18" charset="0"/>
              </a:rPr>
              <a:t>u</a:t>
            </a:r>
            <a:endParaRPr lang="en-US" sz="2000" b="1" dirty="0">
              <a:solidFill>
                <a:srgbClr val="CC33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2890569" y="2331463"/>
            <a:ext cx="228600" cy="2237856"/>
          </a:xfrm>
          <a:prstGeom prst="leftBrace">
            <a:avLst>
              <a:gd name="adj1" fmla="val 167105"/>
              <a:gd name="adj2" fmla="val 50000"/>
            </a:avLst>
          </a:prstGeom>
          <a:ln w="381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9933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52015" y="3265002"/>
            <a:ext cx="338554" cy="40011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rgbClr val="FF9933"/>
                </a:solidFill>
                <a:latin typeface="Bookman Old Style" panose="02050604050505020204" pitchFamily="18" charset="0"/>
              </a:rPr>
              <a:t>v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rgbClr val="FF9933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rot="16200000" flipH="1">
            <a:off x="4745769" y="4032634"/>
            <a:ext cx="1064419" cy="3201"/>
          </a:xfrm>
          <a:prstGeom prst="line">
            <a:avLst/>
          </a:prstGeom>
          <a:ln w="28575">
            <a:solidFill>
              <a:srgbClr val="CC339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285441" y="3824911"/>
            <a:ext cx="354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C3399"/>
                </a:solidFill>
                <a:latin typeface="Bookman Old Style" panose="02050604050505020204" pitchFamily="18" charset="0"/>
              </a:rPr>
              <a:t>u</a:t>
            </a:r>
            <a:endParaRPr lang="en-US" sz="2000" b="1" dirty="0">
              <a:solidFill>
                <a:srgbClr val="CC3399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rot="10800000" flipH="1">
            <a:off x="3414856" y="3500164"/>
            <a:ext cx="1874520" cy="0"/>
          </a:xfrm>
          <a:prstGeom prst="line">
            <a:avLst/>
          </a:prstGeom>
          <a:ln w="38100">
            <a:solidFill>
              <a:srgbClr val="9900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278140" y="3158008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90033"/>
                </a:solidFill>
                <a:latin typeface="Bookman Old Style" panose="02050604050505020204" pitchFamily="18" charset="0"/>
              </a:rPr>
              <a:t>t</a:t>
            </a:r>
            <a:endParaRPr lang="en-US" sz="2000" b="1" dirty="0">
              <a:solidFill>
                <a:srgbClr val="990033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44442" y="3416724"/>
            <a:ext cx="129540" cy="1295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10800000" flipH="1">
            <a:off x="3415669" y="4587071"/>
            <a:ext cx="1874520" cy="0"/>
          </a:xfrm>
          <a:prstGeom prst="line">
            <a:avLst/>
          </a:prstGeom>
          <a:ln w="38100">
            <a:solidFill>
              <a:srgbClr val="99003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278953" y="4244915"/>
            <a:ext cx="303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90033"/>
                </a:solidFill>
                <a:latin typeface="Bookman Old Style" panose="02050604050505020204" pitchFamily="18" charset="0"/>
              </a:rPr>
              <a:t>t</a:t>
            </a:r>
            <a:endParaRPr lang="en-US" sz="2000" b="1" dirty="0">
              <a:solidFill>
                <a:srgbClr val="990033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5605193" y="918029"/>
            <a:ext cx="2879774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latin typeface="Book Antiqua" pitchFamily="18" charset="0"/>
              </a:rPr>
              <a:t>Initial velocity </a:t>
            </a:r>
            <a:r>
              <a:rPr lang="en-US" b="1" dirty="0" smtClean="0">
                <a:solidFill>
                  <a:srgbClr val="CC3399"/>
                </a:solidFill>
                <a:latin typeface="Book Antiqua" pitchFamily="18" charset="0"/>
              </a:rPr>
              <a:t>u</a:t>
            </a: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 </a:t>
            </a:r>
            <a:r>
              <a:rPr lang="en-US" b="1" dirty="0" smtClean="0">
                <a:latin typeface="Book Antiqua" pitchFamily="18" charset="0"/>
              </a:rPr>
              <a:t>= </a:t>
            </a:r>
            <a:r>
              <a:rPr lang="en-US" b="1" dirty="0" smtClean="0">
                <a:solidFill>
                  <a:srgbClr val="3333FF"/>
                </a:solidFill>
                <a:latin typeface="Book Antiqua" pitchFamily="18" charset="0"/>
              </a:rPr>
              <a:t>OD</a:t>
            </a:r>
            <a:endParaRPr lang="en-US" b="1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5738863" y="1249918"/>
            <a:ext cx="2927030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latin typeface="Book Antiqua" pitchFamily="18" charset="0"/>
              </a:rPr>
              <a:t>Final </a:t>
            </a:r>
            <a:r>
              <a:rPr lang="en-US" b="1" dirty="0">
                <a:latin typeface="Book Antiqua" pitchFamily="18" charset="0"/>
              </a:rPr>
              <a:t>velocity </a:t>
            </a:r>
            <a:r>
              <a:rPr lang="en-US" b="1" dirty="0" smtClean="0">
                <a:solidFill>
                  <a:srgbClr val="CC3399"/>
                </a:solidFill>
                <a:latin typeface="Book Antiqua" pitchFamily="18" charset="0"/>
              </a:rPr>
              <a:t>v</a:t>
            </a:r>
            <a:r>
              <a:rPr lang="en-US" b="1" dirty="0" smtClean="0">
                <a:latin typeface="Book Antiqua" pitchFamily="18" charset="0"/>
              </a:rPr>
              <a:t> = </a:t>
            </a:r>
            <a:r>
              <a:rPr lang="en-US" b="1" dirty="0" smtClean="0">
                <a:solidFill>
                  <a:srgbClr val="3333FF"/>
                </a:solidFill>
                <a:latin typeface="Book Antiqua" pitchFamily="18" charset="0"/>
              </a:rPr>
              <a:t>OC</a:t>
            </a:r>
            <a:endParaRPr lang="en-US" b="1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6660464" y="1592818"/>
            <a:ext cx="163263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latin typeface="Book Antiqua" pitchFamily="18" charset="0"/>
                <a:cs typeface="Times New Roman" pitchFamily="18" charset="0"/>
              </a:rPr>
              <a:t>Time </a:t>
            </a:r>
            <a:r>
              <a:rPr lang="en-US" b="1" dirty="0" smtClean="0">
                <a:solidFill>
                  <a:srgbClr val="CC3399"/>
                </a:solidFill>
                <a:latin typeface="Book Antiqua" pitchFamily="18" charset="0"/>
                <a:cs typeface="Times New Roman" pitchFamily="18" charset="0"/>
              </a:rPr>
              <a:t>t</a:t>
            </a:r>
            <a:r>
              <a:rPr lang="en-US" b="1" dirty="0" smtClean="0">
                <a:latin typeface="Book Antiqua" pitchFamily="18" charset="0"/>
                <a:cs typeface="Times New Roman" pitchFamily="18" charset="0"/>
              </a:rPr>
              <a:t> = </a:t>
            </a:r>
            <a:r>
              <a:rPr lang="en-US" b="1" dirty="0" smtClean="0">
                <a:solidFill>
                  <a:srgbClr val="3333FF"/>
                </a:solidFill>
                <a:latin typeface="Book Antiqua" pitchFamily="18" charset="0"/>
                <a:cs typeface="Times New Roman" pitchFamily="18" charset="0"/>
              </a:rPr>
              <a:t>OE</a:t>
            </a:r>
            <a:endParaRPr lang="en-US" b="1" dirty="0">
              <a:solidFill>
                <a:srgbClr val="3333FF"/>
              </a:solidFill>
              <a:latin typeface="Book Antiqua" pitchFamily="18" charset="0"/>
              <a:cs typeface="Times New Roman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rot="16200000" flipH="1">
            <a:off x="2845977" y="2868084"/>
            <a:ext cx="1097280" cy="0"/>
          </a:xfrm>
          <a:prstGeom prst="line">
            <a:avLst/>
          </a:prstGeom>
          <a:ln w="38100">
            <a:solidFill>
              <a:srgbClr val="3333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409212" y="255726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990033"/>
                </a:solidFill>
                <a:latin typeface="Bookman Old Style" panose="02050604050505020204" pitchFamily="18" charset="0"/>
              </a:rPr>
              <a:t>v - u</a:t>
            </a:r>
            <a:endParaRPr lang="en-US" sz="2000" b="1" dirty="0">
              <a:solidFill>
                <a:srgbClr val="990033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rot="10800000" flipH="1">
            <a:off x="3409949" y="2319367"/>
            <a:ext cx="187452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5238012" y="2263437"/>
            <a:ext cx="129540" cy="12954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409212" y="1958228"/>
            <a:ext cx="373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ookman Old Style" panose="02050604050505020204" pitchFamily="18" charset="0"/>
              </a:rPr>
              <a:t>C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429242" y="2266950"/>
            <a:ext cx="1995351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OC = OD + CD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190368" y="2586139"/>
            <a:ext cx="2297725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  <a:sym typeface="Symbol"/>
              </a:rPr>
              <a:t></a:t>
            </a: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 CD = OC - OD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6223974" y="2941739"/>
            <a:ext cx="1688125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  <a:sym typeface="Symbol"/>
              </a:rPr>
              <a:t></a:t>
            </a: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CD = v - u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3630797" y="3562350"/>
            <a:ext cx="3151003" cy="481197"/>
            <a:chOff x="915810" y="-707567"/>
            <a:chExt cx="883549" cy="400170"/>
          </a:xfrm>
        </p:grpSpPr>
        <p:sp>
          <p:nvSpPr>
            <p:cNvPr id="69" name="Rounded Rectangular Callout 68"/>
            <p:cNvSpPr/>
            <p:nvPr/>
          </p:nvSpPr>
          <p:spPr>
            <a:xfrm>
              <a:off x="915810" y="-707567"/>
              <a:ext cx="883549" cy="400170"/>
            </a:xfrm>
            <a:prstGeom prst="wedgeRoundRectCallout">
              <a:avLst>
                <a:gd name="adj1" fmla="val 40784"/>
                <a:gd name="adj2" fmla="val -106940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70" name="TextBox 69"/>
            <p:cNvSpPr txBox="1">
              <a:spLocks noChangeArrowheads="1"/>
            </p:cNvSpPr>
            <p:nvPr/>
          </p:nvSpPr>
          <p:spPr bwMode="auto">
            <a:xfrm>
              <a:off x="920633" y="-648255"/>
              <a:ext cx="878726" cy="28154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solidFill>
                    <a:srgbClr val="0066FF"/>
                  </a:solidFill>
                  <a:latin typeface="Book Antiqua" pitchFamily="18" charset="0"/>
                </a:rPr>
                <a:t>Final velocity – Initial velocity</a:t>
              </a:r>
              <a:endParaRPr lang="en-US" sz="1600" b="1" dirty="0">
                <a:solidFill>
                  <a:srgbClr val="0066FF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590222" y="3701035"/>
            <a:ext cx="2865938" cy="397684"/>
            <a:chOff x="915810" y="-672842"/>
            <a:chExt cx="803616" cy="330719"/>
          </a:xfrm>
        </p:grpSpPr>
        <p:sp>
          <p:nvSpPr>
            <p:cNvPr id="72" name="Rounded Rectangular Callout 71"/>
            <p:cNvSpPr/>
            <p:nvPr/>
          </p:nvSpPr>
          <p:spPr>
            <a:xfrm>
              <a:off x="915810" y="-672842"/>
              <a:ext cx="803616" cy="330719"/>
            </a:xfrm>
            <a:prstGeom prst="wedgeRoundRectCallout">
              <a:avLst>
                <a:gd name="adj1" fmla="val 55587"/>
                <a:gd name="adj2" fmla="val -170198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73" name="TextBox 72"/>
            <p:cNvSpPr txBox="1">
              <a:spLocks noChangeArrowheads="1"/>
            </p:cNvSpPr>
            <p:nvPr/>
          </p:nvSpPr>
          <p:spPr bwMode="auto">
            <a:xfrm>
              <a:off x="939335" y="-648459"/>
              <a:ext cx="780091" cy="28154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CD</a:t>
              </a:r>
              <a:r>
                <a:rPr lang="en-US" sz="1600" b="1" dirty="0" smtClean="0">
                  <a:solidFill>
                    <a:srgbClr val="0066FF"/>
                  </a:solidFill>
                  <a:latin typeface="Book Antiqua" pitchFamily="18" charset="0"/>
                </a:rPr>
                <a:t> = Change in velocity</a:t>
              </a:r>
              <a:endParaRPr lang="en-US" sz="1600" b="1" dirty="0">
                <a:solidFill>
                  <a:srgbClr val="0066FF"/>
                </a:solidFill>
                <a:latin typeface="Book Antiqua" pitchFamily="18" charset="0"/>
              </a:endParaRPr>
            </a:p>
          </p:txBody>
        </p:sp>
      </p:grp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7705382" y="2952750"/>
            <a:ext cx="1057618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..... (1)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75" name="Rounded Rectangular Callout 74"/>
          <p:cNvSpPr/>
          <p:nvPr/>
        </p:nvSpPr>
        <p:spPr>
          <a:xfrm>
            <a:off x="3098966" y="2243851"/>
            <a:ext cx="1411584" cy="565363"/>
          </a:xfrm>
          <a:prstGeom prst="wedgeRoundRectCallout">
            <a:avLst>
              <a:gd name="adj1" fmla="val 55013"/>
              <a:gd name="adj2" fmla="val -90097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 smtClean="0">
                <a:latin typeface="Book Antiqua" pitchFamily="18" charset="0"/>
              </a:rPr>
              <a:t>let  s be the displacement</a:t>
            </a:r>
            <a:endParaRPr lang="en-US" sz="1500" b="1" dirty="0">
              <a:latin typeface="Book Antiqua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487304" y="1809750"/>
            <a:ext cx="313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Book Antiqua" pitchFamily="18" charset="0"/>
              </a:rPr>
              <a:t>s</a:t>
            </a:r>
            <a:endParaRPr lang="en-US" b="1" dirty="0">
              <a:solidFill>
                <a:srgbClr val="3333FF"/>
              </a:solidFill>
              <a:latin typeface="Book Antiqua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912659" y="897064"/>
            <a:ext cx="2633844" cy="684086"/>
          </a:xfrm>
          <a:prstGeom prst="wedgeRoundRectCallout">
            <a:avLst>
              <a:gd name="adj1" fmla="val -80287"/>
              <a:gd name="adj2" fmla="val -6523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Book Antiqua" pitchFamily="18" charset="0"/>
              </a:rPr>
              <a:t>At time </a:t>
            </a:r>
            <a:r>
              <a:rPr lang="en-US" sz="1500" b="1" dirty="0" smtClean="0">
                <a:latin typeface="Book Antiqua" pitchFamily="18" charset="0"/>
              </a:rPr>
              <a:t>t=0, </a:t>
            </a:r>
            <a:r>
              <a:rPr lang="en-US" sz="1500" b="1" dirty="0">
                <a:latin typeface="Book Antiqua" pitchFamily="18" charset="0"/>
              </a:rPr>
              <a:t>let the velocity be u (initial velocity)</a:t>
            </a:r>
          </a:p>
        </p:txBody>
      </p:sp>
    </p:spTree>
    <p:extLst>
      <p:ext uri="{BB962C8B-B14F-4D97-AF65-F5344CB8AC3E}">
        <p14:creationId xmlns:p14="http://schemas.microsoft.com/office/powerpoint/2010/main" val="7680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82000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repeatCount="3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63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0069 L 0.46289 -0.00301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12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2" fill="hold">
                          <p:stCondLst>
                            <p:cond delay="indefinite"/>
                          </p:stCondLst>
                          <p:childTnLst>
                            <p:par>
                              <p:cTn id="2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0" fill="hold">
                          <p:stCondLst>
                            <p:cond delay="indefinite"/>
                          </p:stCondLst>
                          <p:childTnLst>
                            <p:par>
                              <p:cTn id="2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4" fill="hold">
                          <p:stCondLst>
                            <p:cond delay="indefinite"/>
                          </p:stCondLst>
                          <p:childTnLst>
                            <p:par>
                              <p:cTn id="2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2" fill="hold">
                          <p:stCondLst>
                            <p:cond delay="indefinite"/>
                          </p:stCondLst>
                          <p:childTnLst>
                            <p:par>
                              <p:cTn id="2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7" fill="hold">
                          <p:stCondLst>
                            <p:cond delay="indefinite"/>
                          </p:stCondLst>
                          <p:childTnLst>
                            <p:par>
                              <p:cTn id="2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6" fill="hold">
                          <p:stCondLst>
                            <p:cond delay="indefinite"/>
                          </p:stCondLst>
                          <p:childTnLst>
                            <p:par>
                              <p:cTn id="3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5" fill="hold">
                          <p:stCondLst>
                            <p:cond delay="indefinite"/>
                          </p:stCondLst>
                          <p:childTnLst>
                            <p:par>
                              <p:cTn id="3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0" fill="hold">
                          <p:stCondLst>
                            <p:cond delay="indefinite"/>
                          </p:stCondLst>
                          <p:childTnLst>
                            <p:par>
                              <p:cTn id="3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3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4" fill="hold">
                          <p:stCondLst>
                            <p:cond delay="indefinite"/>
                          </p:stCondLst>
                          <p:childTnLst>
                            <p:par>
                              <p:cTn id="3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8" fill="hold">
                          <p:stCondLst>
                            <p:cond delay="indefinite"/>
                          </p:stCondLst>
                          <p:childTnLst>
                            <p:par>
                              <p:cTn id="3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9" grpId="0" animBg="1"/>
          <p:bldP spid="9" grpId="1" animBg="1"/>
          <p:bldP spid="10" grpId="0" animBg="1"/>
          <p:bldP spid="10" grpId="1" animBg="1"/>
          <p:bldP spid="11" grpId="0"/>
          <p:bldP spid="11" grpId="1"/>
          <p:bldP spid="12" grpId="0" animBg="1"/>
          <p:bldP spid="12" grpId="1" animBg="1"/>
          <p:bldP spid="13" grpId="0"/>
          <p:bldP spid="13" grpId="1"/>
          <p:bldP spid="14" grpId="0" animBg="1"/>
          <p:bldP spid="14" grpId="1" animBg="1"/>
          <p:bldP spid="15" grpId="0"/>
          <p:bldP spid="15" grpId="1"/>
          <p:bldP spid="16" grpId="0"/>
          <p:bldP spid="16" grpId="1"/>
          <p:bldP spid="17" grpId="0"/>
          <p:bldP spid="17" grpId="1"/>
          <p:bldP spid="18" grpId="0"/>
          <p:bldP spid="18" grpId="1"/>
          <p:bldP spid="21" grpId="0" animBg="1"/>
          <p:bldP spid="21" grpId="1" animBg="1"/>
          <p:bldP spid="25" grpId="0"/>
          <p:bldP spid="26" grpId="0"/>
          <p:bldP spid="27" grpId="0"/>
          <p:bldP spid="28" grpId="0"/>
          <p:bldP spid="29" grpId="0"/>
          <p:bldP spid="33" grpId="0"/>
          <p:bldP spid="34" grpId="0"/>
          <p:bldP spid="35" grpId="0"/>
          <p:bldP spid="36" grpId="0"/>
          <p:bldP spid="47" grpId="0"/>
          <p:bldP spid="48" grpId="0" animBg="1"/>
          <p:bldP spid="49" grpId="0"/>
          <p:bldP spid="51" grpId="0"/>
          <p:bldP spid="53" grpId="0"/>
          <p:bldP spid="54" grpId="0" animBg="1"/>
          <p:bldP spid="56" grpId="0"/>
          <p:bldP spid="57" grpId="0"/>
          <p:bldP spid="58" grpId="0"/>
          <p:bldP spid="59" grpId="0"/>
          <p:bldP spid="61" grpId="0"/>
          <p:bldP spid="63" grpId="0" animBg="1"/>
          <p:bldP spid="64" grpId="0"/>
          <p:bldP spid="65" grpId="0"/>
          <p:bldP spid="66" grpId="0"/>
          <p:bldP spid="67" grpId="0"/>
          <p:bldP spid="74" grpId="0"/>
          <p:bldP spid="75" grpId="0" animBg="1"/>
          <p:bldP spid="75" grpId="1" animBg="1"/>
          <p:bldP spid="76" grpId="0"/>
          <p:bldP spid="76" grpId="1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repeatCount="3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63" presetClass="pat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65 0.00069 L 0.46289 -0.00301 " pathEditMode="relative" rAng="0" ptsTypes="AA">
                                          <p:cBhvr>
                                            <p:cTn id="6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112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2" fill="hold">
                          <p:stCondLst>
                            <p:cond delay="indefinite"/>
                          </p:stCondLst>
                          <p:childTnLst>
                            <p:par>
                              <p:cTn id="2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4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0" fill="hold">
                          <p:stCondLst>
                            <p:cond delay="indefinite"/>
                          </p:stCondLst>
                          <p:childTnLst>
                            <p:par>
                              <p:cTn id="2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4" fill="hold">
                          <p:stCondLst>
                            <p:cond delay="indefinite"/>
                          </p:stCondLst>
                          <p:childTnLst>
                            <p:par>
                              <p:cTn id="2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2" fill="hold">
                          <p:stCondLst>
                            <p:cond delay="indefinite"/>
                          </p:stCondLst>
                          <p:childTnLst>
                            <p:par>
                              <p:cTn id="2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7" fill="hold">
                          <p:stCondLst>
                            <p:cond delay="indefinite"/>
                          </p:stCondLst>
                          <p:childTnLst>
                            <p:par>
                              <p:cTn id="2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6" fill="hold">
                          <p:stCondLst>
                            <p:cond delay="indefinite"/>
                          </p:stCondLst>
                          <p:childTnLst>
                            <p:par>
                              <p:cTn id="3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5" fill="hold">
                          <p:stCondLst>
                            <p:cond delay="indefinite"/>
                          </p:stCondLst>
                          <p:childTnLst>
                            <p:par>
                              <p:cTn id="3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5" fill="hold">
                          <p:stCondLst>
                            <p:cond delay="indefinite"/>
                          </p:stCondLst>
                          <p:childTnLst>
                            <p:par>
                              <p:cTn id="3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0" fill="hold">
                          <p:stCondLst>
                            <p:cond delay="indefinite"/>
                          </p:stCondLst>
                          <p:childTnLst>
                            <p:par>
                              <p:cTn id="3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7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6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3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4" fill="hold">
                          <p:stCondLst>
                            <p:cond delay="indefinite"/>
                          </p:stCondLst>
                          <p:childTnLst>
                            <p:par>
                              <p:cTn id="3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8" fill="hold">
                          <p:stCondLst>
                            <p:cond delay="indefinite"/>
                          </p:stCondLst>
                          <p:childTnLst>
                            <p:par>
                              <p:cTn id="3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9" grpId="0" animBg="1"/>
          <p:bldP spid="9" grpId="1" animBg="1"/>
          <p:bldP spid="10" grpId="0" animBg="1"/>
          <p:bldP spid="10" grpId="1" animBg="1"/>
          <p:bldP spid="11" grpId="0"/>
          <p:bldP spid="11" grpId="1"/>
          <p:bldP spid="12" grpId="0" animBg="1"/>
          <p:bldP spid="12" grpId="1" animBg="1"/>
          <p:bldP spid="13" grpId="0"/>
          <p:bldP spid="13" grpId="1"/>
          <p:bldP spid="14" grpId="0" animBg="1"/>
          <p:bldP spid="14" grpId="1" animBg="1"/>
          <p:bldP spid="15" grpId="0"/>
          <p:bldP spid="15" grpId="1"/>
          <p:bldP spid="16" grpId="0"/>
          <p:bldP spid="16" grpId="1"/>
          <p:bldP spid="17" grpId="0"/>
          <p:bldP spid="17" grpId="1"/>
          <p:bldP spid="18" grpId="0"/>
          <p:bldP spid="18" grpId="1"/>
          <p:bldP spid="21" grpId="0" animBg="1"/>
          <p:bldP spid="21" grpId="1" animBg="1"/>
          <p:bldP spid="25" grpId="0"/>
          <p:bldP spid="26" grpId="0"/>
          <p:bldP spid="27" grpId="0"/>
          <p:bldP spid="28" grpId="0"/>
          <p:bldP spid="29" grpId="0"/>
          <p:bldP spid="33" grpId="0"/>
          <p:bldP spid="34" grpId="0"/>
          <p:bldP spid="35" grpId="0"/>
          <p:bldP spid="36" grpId="0"/>
          <p:bldP spid="47" grpId="0"/>
          <p:bldP spid="48" grpId="0" animBg="1"/>
          <p:bldP spid="49" grpId="0"/>
          <p:bldP spid="51" grpId="0"/>
          <p:bldP spid="53" grpId="0"/>
          <p:bldP spid="54" grpId="0" animBg="1"/>
          <p:bldP spid="56" grpId="0"/>
          <p:bldP spid="57" grpId="0"/>
          <p:bldP spid="58" grpId="0"/>
          <p:bldP spid="59" grpId="0"/>
          <p:bldP spid="61" grpId="0"/>
          <p:bldP spid="63" grpId="0" animBg="1"/>
          <p:bldP spid="64" grpId="0"/>
          <p:bldP spid="65" grpId="0"/>
          <p:bldP spid="66" grpId="0"/>
          <p:bldP spid="67" grpId="0"/>
          <p:bldP spid="74" grpId="0"/>
          <p:bldP spid="75" grpId="0" animBg="1"/>
          <p:bldP spid="75" grpId="1" animBg="1"/>
          <p:bldP spid="76" grpId="0"/>
          <p:bldP spid="76" grpId="1"/>
          <p:bldP spid="6" grpId="0" animBg="1"/>
          <p:bldP spid="6" grpId="1" animBg="1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STB 9th 17-18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914400" y="85212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1. Equation for velocity-time relation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76800" y="1345665"/>
            <a:ext cx="4110026" cy="3131085"/>
            <a:chOff x="2614837" y="766534"/>
            <a:chExt cx="4973132" cy="416747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666633" y="3321926"/>
              <a:ext cx="1874520" cy="119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829594" y="2594540"/>
              <a:ext cx="365760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658394" y="4417689"/>
              <a:ext cx="3657600" cy="119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7226808" y="4366099"/>
              <a:ext cx="361161" cy="450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X</a:t>
              </a:r>
              <a:endParaRPr lang="en-US" sz="1600" b="1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1890472" y="2513441"/>
              <a:ext cx="1858380" cy="409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3333FF"/>
                  </a:solidFill>
                  <a:latin typeface="Book Antiqua" pitchFamily="18" charset="0"/>
                </a:rPr>
                <a:t>Velocity</a:t>
              </a:r>
              <a:endParaRPr lang="en-US" sz="1600" b="1" dirty="0">
                <a:solidFill>
                  <a:srgbClr val="3333FF"/>
                </a:solidFill>
                <a:latin typeface="Book Antiqua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51079" y="4483396"/>
              <a:ext cx="883590" cy="450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3333FF"/>
                  </a:solidFill>
                  <a:latin typeface="Book Antiqua" pitchFamily="18" charset="0"/>
                </a:rPr>
                <a:t>Time</a:t>
              </a:r>
              <a:endParaRPr lang="en-US" sz="1600" b="1" dirty="0">
                <a:solidFill>
                  <a:srgbClr val="3333FF"/>
                </a:solidFill>
                <a:latin typeface="Book Antiqua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29971" y="4286130"/>
              <a:ext cx="392195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</a:t>
              </a:r>
              <a:endParaRPr lang="en-US" sz="1600" b="1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16200000" flipH="1">
              <a:off x="3128459" y="3857313"/>
              <a:ext cx="1064419" cy="32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4399224" y="3292753"/>
              <a:ext cx="22860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663454" y="2150298"/>
              <a:ext cx="1876425" cy="1178719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631953" y="3252072"/>
              <a:ext cx="417409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73448" y="1786718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B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37498" y="4077241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46544" y="3130479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A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353594" y="3078826"/>
              <a:ext cx="348087" cy="450616"/>
              <a:chOff x="2134394" y="3102609"/>
              <a:chExt cx="348087" cy="45061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2134394" y="3102609"/>
                <a:ext cx="304005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u</a:t>
                </a:r>
                <a:endParaRPr lang="en-US" sz="1600" b="1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391041" y="3344275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3356576" y="1924513"/>
              <a:ext cx="345105" cy="450616"/>
              <a:chOff x="2137376" y="1948296"/>
              <a:chExt cx="345105" cy="45061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2137376" y="1948296"/>
                <a:ext cx="304006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v</a:t>
                </a: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2391041" y="2178630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5337588" y="4337144"/>
              <a:ext cx="471122" cy="450616"/>
              <a:chOff x="5286944" y="4360927"/>
              <a:chExt cx="471122" cy="450616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286944" y="4360927"/>
                <a:ext cx="471122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t</a:t>
                </a:r>
                <a:endParaRPr lang="en-US" sz="1600" b="1" baseline="-25000" dirty="0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rot="5400000">
                <a:off x="5443727" y="4431648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 rot="16200000" flipH="1">
              <a:off x="3129614" y="3859875"/>
              <a:ext cx="1064419" cy="3201"/>
            </a:xfrm>
            <a:prstGeom prst="line">
              <a:avLst/>
            </a:prstGeom>
            <a:ln w="28575">
              <a:solidFill>
                <a:srgbClr val="CC33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671667" y="3652152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CC3399"/>
                  </a:solidFill>
                  <a:latin typeface="Bookman Old Style" panose="02050604050505020204" pitchFamily="18" charset="0"/>
                </a:rPr>
                <a:t>u</a:t>
              </a:r>
              <a:endParaRPr lang="en-US" sz="1600" b="1" dirty="0">
                <a:solidFill>
                  <a:srgbClr val="CC3399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14222" y="3093491"/>
              <a:ext cx="372799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v</a:t>
              </a:r>
              <a:endParaRPr lang="en-US" sz="16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16200000" flipH="1">
              <a:off x="5005595" y="3861124"/>
              <a:ext cx="1064419" cy="3201"/>
            </a:xfrm>
            <a:prstGeom prst="line">
              <a:avLst/>
            </a:prstGeom>
            <a:ln w="28575">
              <a:solidFill>
                <a:srgbClr val="CC33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547647" y="3653401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CC3399"/>
                  </a:solidFill>
                  <a:latin typeface="Bookman Old Style" panose="02050604050505020204" pitchFamily="18" charset="0"/>
                </a:rPr>
                <a:t>u</a:t>
              </a:r>
              <a:endParaRPr lang="en-US" sz="1600" b="1" dirty="0">
                <a:solidFill>
                  <a:srgbClr val="CC3399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10800000" flipH="1">
              <a:off x="3677063" y="3328654"/>
              <a:ext cx="1874520" cy="0"/>
            </a:xfrm>
            <a:prstGeom prst="line">
              <a:avLst/>
            </a:prstGeom>
            <a:ln w="38100">
              <a:solidFill>
                <a:srgbClr val="9900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4540347" y="2915502"/>
              <a:ext cx="337885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t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606649" y="3245214"/>
              <a:ext cx="129540" cy="1295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10800000" flipH="1">
              <a:off x="3677876" y="4415561"/>
              <a:ext cx="1874520" cy="0"/>
            </a:xfrm>
            <a:prstGeom prst="line">
              <a:avLst/>
            </a:prstGeom>
            <a:ln w="38100">
              <a:solidFill>
                <a:srgbClr val="9900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541160" y="4021211"/>
              <a:ext cx="337885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t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16200000" flipH="1">
              <a:off x="3112869" y="2718897"/>
              <a:ext cx="1097279" cy="0"/>
            </a:xfrm>
            <a:prstGeom prst="line">
              <a:avLst/>
            </a:prstGeom>
            <a:ln w="38100">
              <a:solidFill>
                <a:srgbClr val="3333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3667817" y="2427121"/>
              <a:ext cx="797578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v - u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10800000" flipH="1">
              <a:off x="3672156" y="2147857"/>
              <a:ext cx="18745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5500219" y="2091927"/>
              <a:ext cx="129540" cy="1295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71419" y="1786718"/>
              <a:ext cx="40771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C</a:t>
              </a:r>
            </a:p>
          </p:txBody>
        </p:sp>
        <p:sp>
          <p:nvSpPr>
            <p:cNvPr id="37" name="Left Brace 36"/>
            <p:cNvSpPr/>
            <p:nvPr/>
          </p:nvSpPr>
          <p:spPr>
            <a:xfrm>
              <a:off x="3152776" y="2159953"/>
              <a:ext cx="228600" cy="2237856"/>
            </a:xfrm>
            <a:prstGeom prst="leftBrace">
              <a:avLst>
                <a:gd name="adj1" fmla="val 167105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6556160" y="895350"/>
            <a:ext cx="1995351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OC = OD + CD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6304586" y="1214539"/>
            <a:ext cx="2297725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  <a:sym typeface="Symbol"/>
              </a:rPr>
              <a:t></a:t>
            </a: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 CD = OC - OD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304586" y="1570139"/>
            <a:ext cx="242397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  <a:sym typeface="Symbol"/>
              </a:rPr>
              <a:t></a:t>
            </a:r>
            <a:r>
              <a:rPr lang="en-US" b="1" dirty="0" smtClean="0">
                <a:solidFill>
                  <a:srgbClr val="990033"/>
                </a:solidFill>
                <a:latin typeface="Book Antiqua" pitchFamily="18" charset="0"/>
              </a:rPr>
              <a:t> CD = v - u</a:t>
            </a:r>
            <a:endParaRPr lang="en-US" b="1" dirty="0">
              <a:solidFill>
                <a:srgbClr val="990033"/>
              </a:solidFill>
              <a:latin typeface="Book Antiqua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6279" y="514350"/>
            <a:ext cx="4343400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1</a:t>
            </a:r>
            <a:r>
              <a:rPr lang="en-US" b="1" baseline="30000" dirty="0" smtClean="0">
                <a:latin typeface="Book Antiqua" pitchFamily="18" charset="0"/>
              </a:rPr>
              <a:t>st</a:t>
            </a:r>
            <a:r>
              <a:rPr lang="en-US" b="1" dirty="0" smtClean="0">
                <a:latin typeface="Book Antiqua" pitchFamily="18" charset="0"/>
              </a:rPr>
              <a:t> kinematical equation :- v = u + at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81000" y="1508305"/>
            <a:ext cx="176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Book Antiqua" pitchFamily="18" charset="0"/>
              </a:rPr>
              <a:t>Acceleration =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18117" y="3486150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ook Antiqua" pitchFamily="18" charset="0"/>
              </a:rPr>
              <a:t>From eq. 1 and 2,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357029" y="3840838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v</a:t>
            </a:r>
            <a:r>
              <a:rPr lang="en-US" b="1" dirty="0" smtClean="0">
                <a:latin typeface="Book Antiqua" pitchFamily="18" charset="0"/>
              </a:rPr>
              <a:t> - u = at</a:t>
            </a:r>
          </a:p>
        </p:txBody>
      </p:sp>
      <p:grpSp>
        <p:nvGrpSpPr>
          <p:cNvPr id="53" name="Group 49"/>
          <p:cNvGrpSpPr/>
          <p:nvPr/>
        </p:nvGrpSpPr>
        <p:grpSpPr>
          <a:xfrm>
            <a:off x="2287587" y="1352550"/>
            <a:ext cx="2442911" cy="751550"/>
            <a:chOff x="1610929" y="1044552"/>
            <a:chExt cx="2442911" cy="1002067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676400" y="1534079"/>
              <a:ext cx="237744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610929" y="1044552"/>
              <a:ext cx="2438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 Antiqua" pitchFamily="18" charset="0"/>
                </a:rPr>
                <a:t>Change in velocity</a:t>
              </a:r>
              <a:endParaRPr lang="en-US" b="1" dirty="0">
                <a:latin typeface="Book Antiqua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416665" y="1554176"/>
              <a:ext cx="82564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 Antiqua" pitchFamily="18" charset="0"/>
                </a:rPr>
                <a:t>Time </a:t>
              </a:r>
              <a:endParaRPr lang="en-US" b="1" dirty="0">
                <a:latin typeface="Book Antiqua" pitchFamily="18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533900" y="1476645"/>
            <a:ext cx="1395172" cy="640474"/>
            <a:chOff x="1003987" y="-773796"/>
            <a:chExt cx="839788" cy="532627"/>
          </a:xfrm>
        </p:grpSpPr>
        <p:sp>
          <p:nvSpPr>
            <p:cNvPr id="61" name="Rounded Rectangular Callout 60"/>
            <p:cNvSpPr/>
            <p:nvPr/>
          </p:nvSpPr>
          <p:spPr>
            <a:xfrm>
              <a:off x="1003987" y="-773796"/>
              <a:ext cx="839788" cy="532627"/>
            </a:xfrm>
            <a:prstGeom prst="wedgeRoundRectCallout">
              <a:avLst>
                <a:gd name="adj1" fmla="val -99117"/>
                <a:gd name="adj2" fmla="val 14911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rgbClr val="0066FF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62" name="TextBox 61"/>
            <p:cNvSpPr txBox="1">
              <a:spLocks noChangeArrowheads="1"/>
            </p:cNvSpPr>
            <p:nvPr/>
          </p:nvSpPr>
          <p:spPr bwMode="auto">
            <a:xfrm>
              <a:off x="1075558" y="-669583"/>
              <a:ext cx="675288" cy="28154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 Antiqua" pitchFamily="18" charset="0"/>
                </a:rPr>
                <a:t>Time = t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1717158" y="2076450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a = </a:t>
            </a:r>
          </a:p>
        </p:txBody>
      </p:sp>
      <p:grpSp>
        <p:nvGrpSpPr>
          <p:cNvPr id="64" name="Group 49"/>
          <p:cNvGrpSpPr/>
          <p:nvPr/>
        </p:nvGrpSpPr>
        <p:grpSpPr>
          <a:xfrm>
            <a:off x="2740341" y="1962150"/>
            <a:ext cx="688659" cy="369332"/>
            <a:chOff x="1578610" y="1044552"/>
            <a:chExt cx="688659" cy="492443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578610" y="1492039"/>
              <a:ext cx="688659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610929" y="1044552"/>
              <a:ext cx="5989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 Antiqua" pitchFamily="18" charset="0"/>
                </a:rPr>
                <a:t>CD</a:t>
              </a:r>
              <a:endParaRPr lang="en-US" b="1" dirty="0">
                <a:latin typeface="Book Antiqua" pitchFamily="18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914731" y="2225493"/>
            <a:ext cx="2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t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36799" y="2516571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at = 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762206" y="2495550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CD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261572" y="2973771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itchFamily="18" charset="0"/>
                <a:sym typeface="Symbol"/>
              </a:rPr>
              <a:t></a:t>
            </a:r>
            <a:r>
              <a:rPr lang="en-US" b="1" dirty="0" smtClean="0">
                <a:latin typeface="Book Antiqua" pitchFamily="18" charset="0"/>
              </a:rPr>
              <a:t> CD =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762206" y="2952750"/>
            <a:ext cx="377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at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79863" y="2963024"/>
            <a:ext cx="2014423" cy="414678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57071" y="4196775"/>
            <a:ext cx="3515897" cy="584775"/>
          </a:xfrm>
          <a:prstGeom prst="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	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First kinematical equation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200400" y="2998585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Book Antiqua" pitchFamily="18" charset="0"/>
              </a:rPr>
              <a:t>……….(2)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080897" y="1766139"/>
            <a:ext cx="2858813" cy="424183"/>
            <a:chOff x="1079905" y="-660844"/>
            <a:chExt cx="1720788" cy="352757"/>
          </a:xfrm>
        </p:grpSpPr>
        <p:sp>
          <p:nvSpPr>
            <p:cNvPr id="76" name="Rounded Rectangular Callout 75"/>
            <p:cNvSpPr/>
            <p:nvPr/>
          </p:nvSpPr>
          <p:spPr>
            <a:xfrm>
              <a:off x="1079905" y="-660844"/>
              <a:ext cx="1663851" cy="352757"/>
            </a:xfrm>
            <a:prstGeom prst="wedgeRoundRectCallout">
              <a:avLst>
                <a:gd name="adj1" fmla="val -51632"/>
                <a:gd name="adj2" fmla="val -81211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rgbClr val="0066FF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1084797" y="-637078"/>
              <a:ext cx="1715896" cy="28154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solidFill>
                    <a:srgbClr val="0066FF"/>
                  </a:solidFill>
                  <a:latin typeface="Bookman Old Style" panose="02050604050505020204" pitchFamily="18" charset="0"/>
                </a:rPr>
                <a:t>Change in velocity = </a:t>
              </a:r>
              <a:r>
                <a:rPr lang="en-US" sz="1600" b="1" dirty="0" smtClean="0">
                  <a:solidFill>
                    <a:srgbClr val="C00000"/>
                  </a:solidFill>
                  <a:latin typeface="Bookman Old Style" panose="02050604050505020204" pitchFamily="18" charset="0"/>
                </a:rPr>
                <a:t>CD</a:t>
              </a:r>
              <a:endParaRPr lang="en-US" sz="1600" b="1" dirty="0">
                <a:solidFill>
                  <a:srgbClr val="C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6304586" y="1576088"/>
            <a:ext cx="1616840" cy="414678"/>
          </a:xfrm>
          <a:prstGeom prst="rect">
            <a:avLst/>
          </a:prstGeom>
          <a:noFill/>
          <a:ln w="28575">
            <a:solidFill>
              <a:srgbClr val="3333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683430" y="4198168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 Antiqua" pitchFamily="18" charset="0"/>
              </a:rPr>
              <a:t>v = u + at </a:t>
            </a:r>
            <a:endParaRPr lang="en-US" dirty="0">
              <a:latin typeface="Book Antiqua" pitchFamily="18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899401" y="1581150"/>
            <a:ext cx="1066800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b="1" dirty="0" smtClean="0">
                <a:solidFill>
                  <a:srgbClr val="990033"/>
                </a:solidFill>
                <a:latin typeface="Bookman" pitchFamily="18" charset="0"/>
              </a:rPr>
              <a:t>..... (1)</a:t>
            </a:r>
            <a:endParaRPr lang="en-US" b="1" dirty="0">
              <a:solidFill>
                <a:srgbClr val="990033"/>
              </a:solidFill>
              <a:latin typeface="Bookman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803536" y="2682643"/>
            <a:ext cx="521063" cy="186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2" name="Rectangle 81"/>
          <p:cNvSpPr/>
          <p:nvPr/>
        </p:nvSpPr>
        <p:spPr>
          <a:xfrm>
            <a:off x="5867400" y="2591089"/>
            <a:ext cx="3978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990033"/>
                </a:solidFill>
                <a:latin typeface="Bookman Old Style" panose="02050604050505020204" pitchFamily="18" charset="0"/>
              </a:rPr>
              <a:t>at</a:t>
            </a:r>
            <a:endParaRPr lang="en-US" sz="1600" b="1" dirty="0">
              <a:solidFill>
                <a:srgbClr val="990033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278378" y="2193519"/>
            <a:ext cx="2241187" cy="783352"/>
            <a:chOff x="1039390" y="-995302"/>
            <a:chExt cx="1372685" cy="853652"/>
          </a:xfrm>
        </p:grpSpPr>
        <p:sp>
          <p:nvSpPr>
            <p:cNvPr id="58" name="Rounded Rectangular Callout 57"/>
            <p:cNvSpPr/>
            <p:nvPr/>
          </p:nvSpPr>
          <p:spPr>
            <a:xfrm>
              <a:off x="1039390" y="-995302"/>
              <a:ext cx="1364558" cy="853652"/>
            </a:xfrm>
            <a:prstGeom prst="wedgeRoundRectCallout">
              <a:avLst>
                <a:gd name="adj1" fmla="val -73543"/>
                <a:gd name="adj2" fmla="val -96955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rgbClr val="0066FF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59" name="TextBox 58"/>
            <p:cNvSpPr txBox="1">
              <a:spLocks noChangeArrowheads="1"/>
            </p:cNvSpPr>
            <p:nvPr/>
          </p:nvSpPr>
          <p:spPr bwMode="auto">
            <a:xfrm>
              <a:off x="1039719" y="-783587"/>
              <a:ext cx="1372356" cy="40247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b="1" dirty="0" smtClean="0">
                  <a:latin typeface="Book Antiqua" pitchFamily="18" charset="0"/>
                </a:rPr>
                <a:t>Acceleration = a</a:t>
              </a:r>
              <a:endParaRPr lang="en-US" b="1" dirty="0"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4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82000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6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 tmFilter="0, 0; .2, .5; .8, .5; 1, 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9" dur="250" autoRev="1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47" grpId="0" animBg="1"/>
          <p:bldP spid="49" grpId="0"/>
          <p:bldP spid="50" grpId="0"/>
          <p:bldP spid="51" grpId="0"/>
          <p:bldP spid="63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2" grpId="1" animBg="1"/>
          <p:bldP spid="73" grpId="0" animBg="1"/>
          <p:bldP spid="74" grpId="0"/>
          <p:bldP spid="78" grpId="0" animBg="1"/>
          <p:bldP spid="78" grpId="1" animBg="1"/>
          <p:bldP spid="79" grpId="0"/>
          <p:bldP spid="81" grpId="0" animBg="1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1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1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6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7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 tmFilter="0, 0; .2, .5; .8, .5; 1, 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9" dur="250" autoRev="1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1"/>
          <p:bldP spid="3" grpId="2"/>
          <p:bldP spid="47" grpId="0" animBg="1"/>
          <p:bldP spid="49" grpId="0"/>
          <p:bldP spid="50" grpId="0"/>
          <p:bldP spid="51" grpId="0"/>
          <p:bldP spid="63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2" grpId="1" animBg="1"/>
          <p:bldP spid="73" grpId="0" animBg="1"/>
          <p:bldP spid="74" grpId="0"/>
          <p:bldP spid="78" grpId="0" animBg="1"/>
          <p:bldP spid="78" grpId="1" animBg="1"/>
          <p:bldP spid="79" grpId="0"/>
          <p:bldP spid="81" grpId="0" animBg="1"/>
          <p:bldP spid="82" grpId="0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STB 9th 17-18\Untitled-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5782697" y="2604025"/>
            <a:ext cx="1513430" cy="864459"/>
          </a:xfrm>
          <a:custGeom>
            <a:avLst/>
            <a:gdLst>
              <a:gd name="connsiteX0" fmla="*/ 0 w 967740"/>
              <a:gd name="connsiteY0" fmla="*/ 1104900 h 1104900"/>
              <a:gd name="connsiteX1" fmla="*/ 967740 w 967740"/>
              <a:gd name="connsiteY1" fmla="*/ 0 h 1104900"/>
              <a:gd name="connsiteX2" fmla="*/ 952500 w 967740"/>
              <a:gd name="connsiteY2" fmla="*/ 1089660 h 1104900"/>
              <a:gd name="connsiteX3" fmla="*/ 0 w 967740"/>
              <a:gd name="connsiteY3" fmla="*/ 1104900 h 1104900"/>
              <a:gd name="connsiteX0" fmla="*/ 0 w 899516"/>
              <a:gd name="connsiteY0" fmla="*/ 763782 h 1089660"/>
              <a:gd name="connsiteX1" fmla="*/ 899516 w 899516"/>
              <a:gd name="connsiteY1" fmla="*/ 0 h 1089660"/>
              <a:gd name="connsiteX2" fmla="*/ 884276 w 899516"/>
              <a:gd name="connsiteY2" fmla="*/ 1089660 h 1089660"/>
              <a:gd name="connsiteX3" fmla="*/ 0 w 899516"/>
              <a:gd name="connsiteY3" fmla="*/ 763782 h 1089660"/>
              <a:gd name="connsiteX0" fmla="*/ 0 w 899516"/>
              <a:gd name="connsiteY0" fmla="*/ 763782 h 763782"/>
              <a:gd name="connsiteX1" fmla="*/ 899516 w 899516"/>
              <a:gd name="connsiteY1" fmla="*/ 0 h 763782"/>
              <a:gd name="connsiteX2" fmla="*/ 889961 w 899516"/>
              <a:gd name="connsiteY2" fmla="*/ 740962 h 763782"/>
              <a:gd name="connsiteX3" fmla="*/ 0 w 899516"/>
              <a:gd name="connsiteY3" fmla="*/ 763782 h 763782"/>
              <a:gd name="connsiteX0" fmla="*/ 0 w 899516"/>
              <a:gd name="connsiteY0" fmla="*/ 763782 h 790235"/>
              <a:gd name="connsiteX1" fmla="*/ 899516 w 899516"/>
              <a:gd name="connsiteY1" fmla="*/ 0 h 790235"/>
              <a:gd name="connsiteX2" fmla="*/ 898489 w 899516"/>
              <a:gd name="connsiteY2" fmla="*/ 790235 h 790235"/>
              <a:gd name="connsiteX3" fmla="*/ 0 w 899516"/>
              <a:gd name="connsiteY3" fmla="*/ 763782 h 790235"/>
              <a:gd name="connsiteX0" fmla="*/ 0 w 925100"/>
              <a:gd name="connsiteY0" fmla="*/ 775153 h 801606"/>
              <a:gd name="connsiteX1" fmla="*/ 925100 w 925100"/>
              <a:gd name="connsiteY1" fmla="*/ 0 h 801606"/>
              <a:gd name="connsiteX2" fmla="*/ 898489 w 925100"/>
              <a:gd name="connsiteY2" fmla="*/ 801606 h 801606"/>
              <a:gd name="connsiteX3" fmla="*/ 0 w 925100"/>
              <a:gd name="connsiteY3" fmla="*/ 775153 h 801606"/>
              <a:gd name="connsiteX0" fmla="*/ 0 w 925100"/>
              <a:gd name="connsiteY0" fmla="*/ 775153 h 794026"/>
              <a:gd name="connsiteX1" fmla="*/ 925100 w 925100"/>
              <a:gd name="connsiteY1" fmla="*/ 0 h 794026"/>
              <a:gd name="connsiteX2" fmla="*/ 924073 w 925100"/>
              <a:gd name="connsiteY2" fmla="*/ 794026 h 794026"/>
              <a:gd name="connsiteX3" fmla="*/ 0 w 925100"/>
              <a:gd name="connsiteY3" fmla="*/ 775153 h 794026"/>
              <a:gd name="connsiteX0" fmla="*/ 0 w 925100"/>
              <a:gd name="connsiteY0" fmla="*/ 797894 h 797894"/>
              <a:gd name="connsiteX1" fmla="*/ 925100 w 925100"/>
              <a:gd name="connsiteY1" fmla="*/ 0 h 797894"/>
              <a:gd name="connsiteX2" fmla="*/ 924073 w 925100"/>
              <a:gd name="connsiteY2" fmla="*/ 794026 h 797894"/>
              <a:gd name="connsiteX3" fmla="*/ 0 w 925100"/>
              <a:gd name="connsiteY3" fmla="*/ 797894 h 79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100" h="797894">
                <a:moveTo>
                  <a:pt x="0" y="797894"/>
                </a:moveTo>
                <a:lnTo>
                  <a:pt x="925100" y="0"/>
                </a:lnTo>
                <a:cubicBezTo>
                  <a:pt x="924758" y="263412"/>
                  <a:pt x="924415" y="530614"/>
                  <a:pt x="924073" y="794026"/>
                </a:cubicBezTo>
                <a:lnTo>
                  <a:pt x="0" y="797894"/>
                </a:lnTo>
                <a:close/>
              </a:path>
            </a:pathLst>
          </a:custGeom>
          <a:solidFill>
            <a:srgbClr val="FF993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55344" y="3501440"/>
            <a:ext cx="1525124" cy="787984"/>
          </a:xfrm>
          <a:prstGeom prst="rect">
            <a:avLst/>
          </a:prstGeom>
          <a:solidFill>
            <a:srgbClr val="FF993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ookman Old Style" panose="0205060405050502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876800" y="1567914"/>
            <a:ext cx="4110026" cy="3283485"/>
            <a:chOff x="2614837" y="766534"/>
            <a:chExt cx="4973132" cy="437032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666633" y="3321926"/>
              <a:ext cx="1874520" cy="119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829594" y="2594540"/>
              <a:ext cx="365760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658394" y="4417689"/>
              <a:ext cx="3657600" cy="119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7226808" y="4366099"/>
              <a:ext cx="361161" cy="4506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X</a:t>
              </a:r>
              <a:endParaRPr lang="en-US" sz="1600" b="1" dirty="0"/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1890472" y="2513441"/>
              <a:ext cx="1858380" cy="409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3333FF"/>
                  </a:solidFill>
                  <a:latin typeface="Bookman Old Style" panose="02050604050505020204" pitchFamily="18" charset="0"/>
                </a:rPr>
                <a:t>Velocity</a:t>
              </a:r>
              <a:endParaRPr lang="en-US" sz="1600" b="1" dirty="0">
                <a:solidFill>
                  <a:srgbClr val="3333F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18641" y="4686239"/>
              <a:ext cx="883590" cy="450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3333FF"/>
                  </a:solidFill>
                  <a:latin typeface="Bookman Old Style" panose="02050604050505020204" pitchFamily="18" charset="0"/>
                </a:rPr>
                <a:t>Time</a:t>
              </a:r>
              <a:endParaRPr lang="en-US" sz="1600" b="1" dirty="0">
                <a:solidFill>
                  <a:srgbClr val="3333FF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29971" y="4286130"/>
              <a:ext cx="392195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O</a:t>
              </a:r>
              <a:endParaRPr lang="en-US" sz="1600" b="1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6200000" flipH="1">
              <a:off x="3128459" y="3857313"/>
              <a:ext cx="1064419" cy="32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4400017" y="3293546"/>
              <a:ext cx="2286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663454" y="2150298"/>
              <a:ext cx="1876425" cy="1178719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631953" y="3252072"/>
              <a:ext cx="417409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73448" y="1786718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B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37498" y="4077241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46544" y="3130479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A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353594" y="3078826"/>
              <a:ext cx="348087" cy="450616"/>
              <a:chOff x="2134394" y="3102609"/>
              <a:chExt cx="348087" cy="450616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2134394" y="3102609"/>
                <a:ext cx="304005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u</a:t>
                </a:r>
                <a:endParaRPr lang="en-US" sz="1600" b="1" dirty="0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2391041" y="3344275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3356576" y="1924513"/>
              <a:ext cx="345105" cy="450616"/>
              <a:chOff x="2137376" y="1948296"/>
              <a:chExt cx="345105" cy="450616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137376" y="1948296"/>
                <a:ext cx="304006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v</a:t>
                </a: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391041" y="2178630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337588" y="4337144"/>
              <a:ext cx="471122" cy="450616"/>
              <a:chOff x="5286944" y="4360927"/>
              <a:chExt cx="471122" cy="45061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286944" y="4360927"/>
                <a:ext cx="471122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t</a:t>
                </a:r>
                <a:endParaRPr lang="en-US" sz="1600" b="1" baseline="-25000" dirty="0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rot="5400000">
                <a:off x="5443727" y="4431648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 rot="16200000" flipH="1">
              <a:off x="3133777" y="3861475"/>
              <a:ext cx="1064418" cy="0"/>
            </a:xfrm>
            <a:prstGeom prst="line">
              <a:avLst/>
            </a:prstGeom>
            <a:ln w="28575">
              <a:solidFill>
                <a:srgbClr val="CC33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71667" y="3652152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u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14222" y="3093491"/>
              <a:ext cx="372799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336600"/>
                  </a:solidFill>
                  <a:latin typeface="Bookman Old Style" panose="02050604050505020204" pitchFamily="18" charset="0"/>
                </a:rPr>
                <a:t>v</a:t>
              </a:r>
              <a:endParaRPr lang="en-US" sz="1600" b="1" dirty="0">
                <a:solidFill>
                  <a:srgbClr val="336600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16200000" flipH="1">
              <a:off x="5003996" y="3862723"/>
              <a:ext cx="1064418" cy="0"/>
            </a:xfrm>
            <a:prstGeom prst="line">
              <a:avLst/>
            </a:prstGeom>
            <a:ln w="28575">
              <a:solidFill>
                <a:srgbClr val="CC33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5547647" y="3653401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CC3399"/>
                  </a:solidFill>
                  <a:latin typeface="Bookman Old Style" panose="02050604050505020204" pitchFamily="18" charset="0"/>
                </a:rPr>
                <a:t>u</a:t>
              </a:r>
              <a:endParaRPr lang="en-US" sz="1600" b="1" dirty="0">
                <a:solidFill>
                  <a:srgbClr val="CC3399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10800000" flipH="1">
              <a:off x="3677063" y="3328654"/>
              <a:ext cx="1874520" cy="0"/>
            </a:xfrm>
            <a:prstGeom prst="line">
              <a:avLst/>
            </a:prstGeom>
            <a:ln w="38100">
              <a:solidFill>
                <a:srgbClr val="9900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540347" y="2896401"/>
              <a:ext cx="337885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t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10800000" flipH="1">
              <a:off x="3677876" y="4415561"/>
              <a:ext cx="1874520" cy="0"/>
            </a:xfrm>
            <a:prstGeom prst="line">
              <a:avLst/>
            </a:prstGeom>
            <a:ln w="38100">
              <a:solidFill>
                <a:srgbClr val="9900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4541160" y="3910623"/>
              <a:ext cx="337885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t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16200000" flipH="1">
              <a:off x="3115750" y="2759603"/>
              <a:ext cx="1097279" cy="0"/>
            </a:xfrm>
            <a:prstGeom prst="line">
              <a:avLst/>
            </a:prstGeom>
            <a:ln w="38100">
              <a:solidFill>
                <a:srgbClr val="3333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3813463" y="2427121"/>
              <a:ext cx="481418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man Old Style" panose="02050604050505020204" pitchFamily="18" charset="0"/>
                </a:rPr>
                <a:t>at</a:t>
              </a:r>
              <a:endParaRPr lang="en-US" sz="1600" b="1" dirty="0">
                <a:solidFill>
                  <a:srgbClr val="990033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rot="10800000" flipH="1">
              <a:off x="3672156" y="2147857"/>
              <a:ext cx="18745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671419" y="1786718"/>
              <a:ext cx="40771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man Old Style" panose="02050604050505020204" pitchFamily="18" charset="0"/>
                </a:rPr>
                <a:t>C</a:t>
              </a:r>
            </a:p>
          </p:txBody>
        </p:sp>
        <p:sp>
          <p:nvSpPr>
            <p:cNvPr id="40" name="Left Brace 39"/>
            <p:cNvSpPr/>
            <p:nvPr/>
          </p:nvSpPr>
          <p:spPr>
            <a:xfrm>
              <a:off x="3152776" y="2159953"/>
              <a:ext cx="228600" cy="2237856"/>
            </a:xfrm>
            <a:prstGeom prst="leftBrace">
              <a:avLst>
                <a:gd name="adj1" fmla="val 167105"/>
                <a:gd name="adj2" fmla="val 50000"/>
              </a:avLst>
            </a:prstGeom>
            <a:ln w="38100">
              <a:solidFill>
                <a:srgbClr val="33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Oval 40"/>
            <p:cNvSpPr/>
            <p:nvPr/>
          </p:nvSpPr>
          <p:spPr>
            <a:xfrm>
              <a:off x="5500219" y="2091927"/>
              <a:ext cx="129540" cy="1295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Oval 41"/>
            <p:cNvSpPr/>
            <p:nvPr/>
          </p:nvSpPr>
          <p:spPr>
            <a:xfrm>
              <a:off x="3606649" y="3245214"/>
              <a:ext cx="129540" cy="1295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9" name="Rectangle 48"/>
          <p:cNvSpPr/>
          <p:nvPr/>
        </p:nvSpPr>
        <p:spPr>
          <a:xfrm>
            <a:off x="466088" y="971550"/>
            <a:ext cx="48413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Distance travelled =  Area of quadrilateral DOEB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52204" y="1276350"/>
            <a:ext cx="2884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US" sz="1600" b="1" dirty="0" smtClean="0">
                <a:latin typeface="Book Antiqua" pitchFamily="18" charset="0"/>
              </a:rPr>
              <a:t>  =  A (quadrilateral DOEB)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56839" y="2495550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</a:rPr>
              <a:t>But,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231900" y="2565399"/>
            <a:ext cx="976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AE = 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latin typeface="Book Antiqua" pitchFamily="18" charset="0"/>
              </a:rPr>
              <a:t>,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2204" y="1581150"/>
            <a:ext cx="3039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US" sz="1600" b="1" dirty="0" smtClean="0">
                <a:latin typeface="Book Antiqua" pitchFamily="18" charset="0"/>
              </a:rPr>
              <a:t>  =  A (</a:t>
            </a:r>
            <a:r>
              <a:rPr lang="en-US" sz="1600" b="1" dirty="0" err="1">
                <a:latin typeface="Wingdings" panose="05000000000000000000" pitchFamily="2" charset="2"/>
              </a:rPr>
              <a:t>o</a:t>
            </a:r>
            <a:r>
              <a:rPr lang="en-US" sz="1600" b="1" dirty="0" err="1" smtClean="0">
                <a:latin typeface="Book Antiqua" pitchFamily="18" charset="0"/>
              </a:rPr>
              <a:t>DOEA</a:t>
            </a:r>
            <a:r>
              <a:rPr lang="en-US" sz="1600" b="1" dirty="0" smtClean="0">
                <a:latin typeface="Book Antiqua" pitchFamily="18" charset="0"/>
              </a:rPr>
              <a:t>) + A (</a:t>
            </a:r>
            <a:r>
              <a:rPr lang="en-US" sz="1600" b="1" dirty="0" smtClean="0">
                <a:latin typeface="Book Antiqua" pitchFamily="18" charset="0"/>
                <a:sym typeface="Symbol"/>
              </a:rPr>
              <a:t></a:t>
            </a:r>
            <a:r>
              <a:rPr lang="en-US" sz="1600" b="1" dirty="0" smtClean="0">
                <a:latin typeface="Book Antiqua" pitchFamily="18" charset="0"/>
              </a:rPr>
              <a:t>DAB) 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52204" y="1919449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US" sz="1600" b="1" dirty="0" smtClean="0">
                <a:latin typeface="Book Antiqua" pitchFamily="18" charset="0"/>
              </a:rPr>
              <a:t>  =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14562" y="4451885"/>
            <a:ext cx="2909771" cy="338554"/>
          </a:xfrm>
          <a:prstGeom prst="rect">
            <a:avLst/>
          </a:prstGeom>
          <a:ln w="28575">
            <a:solidFill>
              <a:srgbClr val="D60093"/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Second kinematical equation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52204" y="2224487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US" sz="1600" b="1" dirty="0" smtClean="0">
                <a:latin typeface="Book Antiqua" pitchFamily="18" charset="0"/>
              </a:rPr>
              <a:t>  =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225752" y="3199855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latin typeface="Book Antiqua" pitchFamily="18" charset="0"/>
              </a:rPr>
              <a:t>CD = AB =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at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219200" y="2881352"/>
            <a:ext cx="1439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OE = DA = 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latin typeface="Book Antiqua" pitchFamily="18" charset="0"/>
              </a:rPr>
              <a:t>,</a:t>
            </a:r>
            <a:endParaRPr lang="en-US" sz="1600" dirty="0">
              <a:latin typeface="Book Antiqua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90600" y="1919449"/>
            <a:ext cx="17812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(</a:t>
            </a:r>
            <a:r>
              <a:rPr lang="en-US" sz="1600" b="1" i="1" dirty="0" smtClean="0">
                <a:latin typeface="Book Antiqua" pitchFamily="18" charset="0"/>
              </a:rPr>
              <a:t>l</a:t>
            </a:r>
            <a:r>
              <a:rPr lang="en-US" sz="1600" b="1" dirty="0" smtClean="0">
                <a:latin typeface="Book Antiqua" pitchFamily="18" charset="0"/>
              </a:rPr>
              <a:t> × </a:t>
            </a:r>
            <a:r>
              <a:rPr lang="en-US" sz="1600" b="1" i="1" dirty="0" smtClean="0">
                <a:latin typeface="Book Antiqua" pitchFamily="18" charset="0"/>
              </a:rPr>
              <a:t>b</a:t>
            </a:r>
            <a:r>
              <a:rPr lang="en-US" sz="1600" b="1" dirty="0" smtClean="0">
                <a:latin typeface="Book Antiqua" pitchFamily="18" charset="0"/>
              </a:rPr>
              <a:t>) + ½ (</a:t>
            </a:r>
            <a:r>
              <a:rPr lang="en-US" sz="1600" b="1" i="1" dirty="0" smtClean="0">
                <a:latin typeface="Book Antiqua" pitchFamily="18" charset="0"/>
              </a:rPr>
              <a:t>b</a:t>
            </a:r>
            <a:r>
              <a:rPr lang="en-US" sz="1600" b="1" dirty="0" smtClean="0">
                <a:latin typeface="Book Antiqua" pitchFamily="18" charset="0"/>
              </a:rPr>
              <a:t> × </a:t>
            </a:r>
            <a:r>
              <a:rPr lang="en-US" sz="1600" b="1" i="1" dirty="0" smtClean="0">
                <a:latin typeface="Book Antiqua" pitchFamily="18" charset="0"/>
              </a:rPr>
              <a:t>h</a:t>
            </a:r>
            <a:r>
              <a:rPr lang="en-US" sz="1600" b="1" dirty="0" smtClean="0">
                <a:latin typeface="Book Antiqua" pitchFamily="18" charset="0"/>
              </a:rPr>
              <a:t>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90600" y="2224487"/>
            <a:ext cx="1132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(OE × AE)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3047639" y="3387394"/>
            <a:ext cx="2147991" cy="894910"/>
            <a:chOff x="1026920" y="-973095"/>
            <a:chExt cx="1292928" cy="744220"/>
          </a:xfrm>
        </p:grpSpPr>
        <p:sp>
          <p:nvSpPr>
            <p:cNvPr id="65" name="Rounded Rectangular Callout 64"/>
            <p:cNvSpPr/>
            <p:nvPr/>
          </p:nvSpPr>
          <p:spPr>
            <a:xfrm>
              <a:off x="1026920" y="-946291"/>
              <a:ext cx="1292928" cy="717416"/>
            </a:xfrm>
            <a:prstGeom prst="wedgeRoundRectCallout">
              <a:avLst>
                <a:gd name="adj1" fmla="val 71757"/>
                <a:gd name="adj2" fmla="val -24063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>
              <a:spLocks noChangeArrowheads="1"/>
            </p:cNvSpPr>
            <p:nvPr/>
          </p:nvSpPr>
          <p:spPr bwMode="auto">
            <a:xfrm>
              <a:off x="1122386" y="-973095"/>
              <a:ext cx="1073428" cy="69106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 Antiqua" pitchFamily="18" charset="0"/>
                </a:rPr>
                <a:t>The shaded region is the area of quadrilateral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487871" y="3269786"/>
            <a:ext cx="2513433" cy="1110393"/>
            <a:chOff x="1061284" y="-1006217"/>
            <a:chExt cx="1512896" cy="923418"/>
          </a:xfrm>
        </p:grpSpPr>
        <p:sp>
          <p:nvSpPr>
            <p:cNvPr id="68" name="Rounded Rectangular Callout 67"/>
            <p:cNvSpPr/>
            <p:nvPr/>
          </p:nvSpPr>
          <p:spPr>
            <a:xfrm>
              <a:off x="1061284" y="-1006217"/>
              <a:ext cx="1512896" cy="923418"/>
            </a:xfrm>
            <a:prstGeom prst="wedgeRoundRectCallout">
              <a:avLst>
                <a:gd name="adj1" fmla="val 75575"/>
                <a:gd name="adj2" fmla="val -8183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69" name="TextBox 68"/>
            <p:cNvSpPr txBox="1">
              <a:spLocks noChangeArrowheads="1"/>
            </p:cNvSpPr>
            <p:nvPr/>
          </p:nvSpPr>
          <p:spPr bwMode="auto">
            <a:xfrm>
              <a:off x="1113211" y="-997450"/>
              <a:ext cx="1371371" cy="48630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 Antiqua" pitchFamily="18" charset="0"/>
                </a:rPr>
                <a:t>Quadrilateral DOEB is made up of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649128" y="3818007"/>
            <a:ext cx="1133388" cy="3385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sz="1600" b="1" dirty="0">
                <a:solidFill>
                  <a:srgbClr val="FF0000"/>
                </a:solidFill>
                <a:latin typeface="Symbol" panose="05050102010706020507" pitchFamily="18" charset="2"/>
              </a:rPr>
              <a:t>&amp; </a:t>
            </a:r>
            <a:r>
              <a:rPr lang="en-US" sz="16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D</a:t>
            </a:r>
            <a:r>
              <a:rPr lang="en-US" sz="1600" b="1" dirty="0" smtClean="0">
                <a:solidFill>
                  <a:srgbClr val="FF0000"/>
                </a:solidFill>
                <a:latin typeface="Book Antiqua" pitchFamily="18" charset="0"/>
              </a:rPr>
              <a:t>DAB</a:t>
            </a:r>
            <a:endParaRPr lang="en-US" sz="16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590800" y="3818007"/>
            <a:ext cx="1227911" cy="3385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ts val="300"/>
              </a:spcBef>
              <a:buClr>
                <a:srgbClr val="FF0000"/>
              </a:buClr>
              <a:tabLst>
                <a:tab pos="457200" algn="l"/>
                <a:tab pos="1943100" algn="l"/>
                <a:tab pos="2457450" algn="l"/>
              </a:tabLst>
            </a:pPr>
            <a:r>
              <a:rPr lang="en-US" sz="1600" b="1" dirty="0" err="1" smtClean="0">
                <a:solidFill>
                  <a:srgbClr val="FF0000"/>
                </a:solidFill>
                <a:latin typeface="Wingdings" panose="05000000000000000000" pitchFamily="2" charset="2"/>
              </a:rPr>
              <a:t>o</a:t>
            </a:r>
            <a:r>
              <a:rPr lang="en-US" sz="1600" b="1" dirty="0" err="1" smtClean="0">
                <a:solidFill>
                  <a:srgbClr val="FF0000"/>
                </a:solidFill>
                <a:latin typeface="Book Antiqua" pitchFamily="18" charset="0"/>
              </a:rPr>
              <a:t>DOEA</a:t>
            </a:r>
            <a:endParaRPr lang="en-US" sz="16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066800" y="2087043"/>
            <a:ext cx="1571780" cy="941907"/>
            <a:chOff x="1100217" y="-980185"/>
            <a:chExt cx="946093" cy="783302"/>
          </a:xfrm>
        </p:grpSpPr>
        <p:sp>
          <p:nvSpPr>
            <p:cNvPr id="73" name="Rounded Rectangular Callout 72"/>
            <p:cNvSpPr/>
            <p:nvPr/>
          </p:nvSpPr>
          <p:spPr>
            <a:xfrm>
              <a:off x="1171673" y="-980185"/>
              <a:ext cx="874637" cy="783302"/>
            </a:xfrm>
            <a:prstGeom prst="wedgeRoundRectCallout">
              <a:avLst>
                <a:gd name="adj1" fmla="val -49890"/>
                <a:gd name="adj2" fmla="val -68962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74" name="TextBox 73"/>
            <p:cNvSpPr txBox="1">
              <a:spLocks noChangeArrowheads="1"/>
            </p:cNvSpPr>
            <p:nvPr/>
          </p:nvSpPr>
          <p:spPr bwMode="auto">
            <a:xfrm>
              <a:off x="1100217" y="-979150"/>
              <a:ext cx="940212" cy="74225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A of rectangle</a:t>
              </a:r>
            </a:p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= </a:t>
              </a:r>
              <a:r>
                <a:rPr lang="en-US" sz="1600" b="1" dirty="0">
                  <a:latin typeface="MT Extra" panose="05050102010205020202" pitchFamily="18" charset="2"/>
                </a:rPr>
                <a:t>l</a:t>
              </a:r>
              <a:r>
                <a:rPr lang="en-US" sz="1600" b="1" dirty="0">
                  <a:latin typeface="Bookman Old Style" panose="02050604050505020204" pitchFamily="18" charset="0"/>
                </a:rPr>
                <a:t> × b</a:t>
              </a:r>
              <a:r>
                <a:rPr lang="en-US" sz="1600" b="1" dirty="0" smtClean="0">
                  <a:latin typeface="Bookman Old Style" panose="02050604050505020204" pitchFamily="18" charset="0"/>
                </a:rPr>
                <a:t>  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895599" y="2156893"/>
            <a:ext cx="1758213" cy="856278"/>
            <a:chOff x="1052328" y="-966833"/>
            <a:chExt cx="1058311" cy="712092"/>
          </a:xfrm>
        </p:grpSpPr>
        <p:sp>
          <p:nvSpPr>
            <p:cNvPr id="76" name="Rounded Rectangular Callout 75"/>
            <p:cNvSpPr/>
            <p:nvPr/>
          </p:nvSpPr>
          <p:spPr>
            <a:xfrm>
              <a:off x="1052328" y="-966833"/>
              <a:ext cx="1058311" cy="712092"/>
            </a:xfrm>
            <a:prstGeom prst="wedgeRoundRectCallout">
              <a:avLst>
                <a:gd name="adj1" fmla="val -65026"/>
                <a:gd name="adj2" fmla="val -82231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1115505" y="-872453"/>
              <a:ext cx="940212" cy="51830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A of triangle</a:t>
              </a:r>
            </a:p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= </a:t>
              </a:r>
              <a:r>
                <a:rPr lang="en-US" sz="1600" b="1" dirty="0">
                  <a:latin typeface="Bookman Old Style" panose="02050604050505020204" pitchFamily="18" charset="0"/>
                </a:rPr>
                <a:t>½ </a:t>
              </a:r>
              <a:r>
                <a:rPr lang="en-US" sz="1600" b="1" dirty="0" smtClean="0">
                  <a:latin typeface="Bookman Old Style" panose="02050604050505020204" pitchFamily="18" charset="0"/>
                </a:rPr>
                <a:t>(b× h)  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sp>
        <p:nvSpPr>
          <p:cNvPr id="78" name="Rectangle 77"/>
          <p:cNvSpPr/>
          <p:nvPr/>
        </p:nvSpPr>
        <p:spPr>
          <a:xfrm>
            <a:off x="2089396" y="2224487"/>
            <a:ext cx="2438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+ ½ (DA × AB) ….(Eq.1)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5753715" y="4302125"/>
            <a:ext cx="153926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287423" y="3606345"/>
            <a:ext cx="2377" cy="71562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5800726" y="3489342"/>
            <a:ext cx="1452105" cy="2587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H="1">
            <a:off x="6871094" y="3066656"/>
            <a:ext cx="851947" cy="1835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124200" y="2800350"/>
            <a:ext cx="1644436" cy="856278"/>
            <a:chOff x="1100217" y="-972758"/>
            <a:chExt cx="989826" cy="712092"/>
          </a:xfrm>
        </p:grpSpPr>
        <p:sp>
          <p:nvSpPr>
            <p:cNvPr id="87" name="Rounded Rectangular Callout 86"/>
            <p:cNvSpPr/>
            <p:nvPr/>
          </p:nvSpPr>
          <p:spPr>
            <a:xfrm>
              <a:off x="1127942" y="-972758"/>
              <a:ext cx="962101" cy="712092"/>
            </a:xfrm>
            <a:prstGeom prst="wedgeRoundRectCallout">
              <a:avLst>
                <a:gd name="adj1" fmla="val -35731"/>
                <a:gd name="adj2" fmla="val -84333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1100217" y="-969393"/>
              <a:ext cx="940212" cy="69106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AB is </a:t>
              </a:r>
              <a:r>
                <a:rPr lang="en-US" sz="1600" b="1" dirty="0">
                  <a:latin typeface="Bookman Old Style" panose="02050604050505020204" pitchFamily="18" charset="0"/>
                </a:rPr>
                <a:t>the </a:t>
              </a:r>
              <a:r>
                <a:rPr lang="en-US" sz="1600" b="1" dirty="0" smtClean="0">
                  <a:latin typeface="Bookman Old Style" panose="02050604050505020204" pitchFamily="18" charset="0"/>
                </a:rPr>
                <a:t>height of triangle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485138" y="3562350"/>
            <a:ext cx="2653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3333FF"/>
                </a:solidFill>
                <a:latin typeface="Book Antiqua" pitchFamily="18" charset="0"/>
              </a:rPr>
              <a:t>Substituting value in eq. 1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1676400" y="2800350"/>
            <a:ext cx="1644436" cy="867066"/>
            <a:chOff x="1100217" y="-953551"/>
            <a:chExt cx="989826" cy="721063"/>
          </a:xfrm>
        </p:grpSpPr>
        <p:sp>
          <p:nvSpPr>
            <p:cNvPr id="91" name="Rounded Rectangular Callout 90"/>
            <p:cNvSpPr/>
            <p:nvPr/>
          </p:nvSpPr>
          <p:spPr>
            <a:xfrm>
              <a:off x="1127942" y="-944580"/>
              <a:ext cx="962101" cy="712092"/>
            </a:xfrm>
            <a:prstGeom prst="wedgeRoundRectCallout">
              <a:avLst>
                <a:gd name="adj1" fmla="val -38100"/>
                <a:gd name="adj2" fmla="val -85942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1100217" y="-953551"/>
              <a:ext cx="940212" cy="69106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AE is </a:t>
              </a:r>
              <a:r>
                <a:rPr lang="en-US" sz="1600" b="1" dirty="0">
                  <a:latin typeface="Bookman Old Style" panose="02050604050505020204" pitchFamily="18" charset="0"/>
                </a:rPr>
                <a:t>the </a:t>
              </a:r>
              <a:r>
                <a:rPr lang="en-US" sz="1600" b="1" dirty="0" smtClean="0">
                  <a:latin typeface="Bookman Old Style" panose="02050604050505020204" pitchFamily="18" charset="0"/>
                </a:rPr>
                <a:t>breadth of rectangle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43000" y="2740878"/>
            <a:ext cx="1758213" cy="830997"/>
            <a:chOff x="1079837" y="-953554"/>
            <a:chExt cx="1058311" cy="691068"/>
          </a:xfrm>
        </p:grpSpPr>
        <p:sp>
          <p:nvSpPr>
            <p:cNvPr id="94" name="Rounded Rectangular Callout 93"/>
            <p:cNvSpPr/>
            <p:nvPr/>
          </p:nvSpPr>
          <p:spPr>
            <a:xfrm>
              <a:off x="1079837" y="-912212"/>
              <a:ext cx="1058311" cy="647357"/>
            </a:xfrm>
            <a:prstGeom prst="wedgeRoundRectCallout">
              <a:avLst>
                <a:gd name="adj1" fmla="val -41025"/>
                <a:gd name="adj2" fmla="val -81833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1100217" y="-953554"/>
              <a:ext cx="940212" cy="69106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</a:rPr>
                <a:t>OE is the length of rectangle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743200" y="2799807"/>
            <a:ext cx="1758213" cy="707668"/>
            <a:chOff x="1079837" y="-942369"/>
            <a:chExt cx="1058311" cy="588505"/>
          </a:xfrm>
        </p:grpSpPr>
        <p:sp>
          <p:nvSpPr>
            <p:cNvPr id="97" name="Rounded Rectangular Callout 96"/>
            <p:cNvSpPr/>
            <p:nvPr/>
          </p:nvSpPr>
          <p:spPr>
            <a:xfrm>
              <a:off x="1079837" y="-942369"/>
              <a:ext cx="1058311" cy="588505"/>
            </a:xfrm>
            <a:prstGeom prst="wedgeRoundRectCallout">
              <a:avLst>
                <a:gd name="adj1" fmla="val -46443"/>
                <a:gd name="adj2" fmla="val -82752"/>
                <a:gd name="adj3" fmla="val 16667"/>
              </a:avLst>
            </a:prstGeom>
            <a:gradFill flip="none" rotWithShape="1">
              <a:gsLst>
                <a:gs pos="0">
                  <a:srgbClr val="66CCFF">
                    <a:tint val="66000"/>
                    <a:satMod val="160000"/>
                  </a:srgbClr>
                </a:gs>
                <a:gs pos="50000">
                  <a:srgbClr val="66CCFF">
                    <a:tint val="44500"/>
                    <a:satMod val="160000"/>
                  </a:srgbClr>
                </a:gs>
                <a:gs pos="100000">
                  <a:srgbClr val="66CC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itchFamily="18" charset="0"/>
              </a:endParaRPr>
            </a:p>
          </p:txBody>
        </p:sp>
        <p:sp>
          <p:nvSpPr>
            <p:cNvPr id="98" name="TextBox 97"/>
            <p:cNvSpPr txBox="1">
              <a:spLocks noChangeArrowheads="1"/>
            </p:cNvSpPr>
            <p:nvPr/>
          </p:nvSpPr>
          <p:spPr bwMode="auto">
            <a:xfrm>
              <a:off x="1188310" y="-907036"/>
              <a:ext cx="838970" cy="48630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spcBef>
                  <a:spcPts val="300"/>
                </a:spcBef>
                <a:buClr>
                  <a:srgbClr val="FF0000"/>
                </a:buClr>
                <a:tabLst>
                  <a:tab pos="457200" algn="l"/>
                  <a:tab pos="1943100" algn="l"/>
                  <a:tab pos="2457450" algn="l"/>
                </a:tabLst>
              </a:pPr>
              <a:r>
                <a:rPr lang="en-US" sz="1600" b="1" dirty="0" smtClean="0">
                  <a:latin typeface="+mj-lt"/>
                </a:rPr>
                <a:t>DA is </a:t>
              </a:r>
              <a:r>
                <a:rPr lang="en-US" sz="1600" b="1" dirty="0">
                  <a:latin typeface="+mj-lt"/>
                </a:rPr>
                <a:t>the </a:t>
              </a:r>
              <a:r>
                <a:rPr lang="en-US" sz="1600" b="1" dirty="0" smtClean="0">
                  <a:latin typeface="+mj-lt"/>
                </a:rPr>
                <a:t>base of triangle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914400" y="85212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2. Equation for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Displacement-time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relation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52450" y="3876675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US" sz="1600" b="1" dirty="0" smtClean="0">
                <a:latin typeface="Book Antiqua" pitchFamily="18" charset="0"/>
              </a:rPr>
              <a:t>  =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187450" y="3876675"/>
            <a:ext cx="1234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( OE × AE )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438646" y="3876675"/>
            <a:ext cx="2541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+ ½ ( DA × AB ) ….(Eq.1)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05282" y="3961734"/>
            <a:ext cx="320780" cy="18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>
            <a:off x="2480623" y="2883792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t</a:t>
            </a:r>
            <a:endParaRPr lang="en-US" sz="1600" dirty="0"/>
          </a:p>
        </p:txBody>
      </p:sp>
      <p:sp>
        <p:nvSpPr>
          <p:cNvPr id="104" name="Rectangle 103"/>
          <p:cNvSpPr/>
          <p:nvPr/>
        </p:nvSpPr>
        <p:spPr>
          <a:xfrm>
            <a:off x="1893937" y="3961734"/>
            <a:ext cx="320780" cy="18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Rectangle 104"/>
          <p:cNvSpPr/>
          <p:nvPr/>
        </p:nvSpPr>
        <p:spPr>
          <a:xfrm>
            <a:off x="1860255" y="2562224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endParaRPr lang="en-US" sz="1600" dirty="0"/>
          </a:p>
        </p:txBody>
      </p:sp>
      <p:sp>
        <p:nvSpPr>
          <p:cNvPr id="106" name="Rectangle 105"/>
          <p:cNvSpPr/>
          <p:nvPr/>
        </p:nvSpPr>
        <p:spPr>
          <a:xfrm>
            <a:off x="3041486" y="3956539"/>
            <a:ext cx="352858" cy="18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Rectangle 106"/>
          <p:cNvSpPr/>
          <p:nvPr/>
        </p:nvSpPr>
        <p:spPr>
          <a:xfrm>
            <a:off x="2484120" y="2876550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t</a:t>
            </a:r>
            <a:endParaRPr lang="en-US" sz="1600" dirty="0"/>
          </a:p>
        </p:txBody>
      </p:sp>
      <p:sp>
        <p:nvSpPr>
          <p:cNvPr id="108" name="Rectangle 107"/>
          <p:cNvSpPr/>
          <p:nvPr/>
        </p:nvSpPr>
        <p:spPr>
          <a:xfrm>
            <a:off x="3606422" y="3956539"/>
            <a:ext cx="320780" cy="1862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Rectangle 108"/>
          <p:cNvSpPr/>
          <p:nvPr/>
        </p:nvSpPr>
        <p:spPr>
          <a:xfrm>
            <a:off x="2415540" y="3200638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at</a:t>
            </a:r>
            <a:endParaRPr lang="en-US" sz="1600" dirty="0"/>
          </a:p>
        </p:txBody>
      </p:sp>
      <p:grpSp>
        <p:nvGrpSpPr>
          <p:cNvPr id="83" name="Group 82"/>
          <p:cNvGrpSpPr/>
          <p:nvPr/>
        </p:nvGrpSpPr>
        <p:grpSpPr>
          <a:xfrm>
            <a:off x="525616" y="4324350"/>
            <a:ext cx="1836584" cy="604803"/>
            <a:chOff x="830417" y="3376442"/>
            <a:chExt cx="1836584" cy="604803"/>
          </a:xfrm>
        </p:grpSpPr>
        <p:sp>
          <p:nvSpPr>
            <p:cNvPr id="84" name="Rectangle 83"/>
            <p:cNvSpPr/>
            <p:nvPr/>
          </p:nvSpPr>
          <p:spPr>
            <a:xfrm>
              <a:off x="830417" y="3376442"/>
              <a:ext cx="1836584" cy="582930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Bookman Old Style" panose="02050604050505020204" pitchFamily="18" charset="0"/>
              </a:endParaRPr>
            </a:p>
          </p:txBody>
        </p:sp>
        <p:graphicFrame>
          <p:nvGraphicFramePr>
            <p:cNvPr id="85" name="Object 8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70161"/>
                </p:ext>
              </p:extLst>
            </p:nvPr>
          </p:nvGraphicFramePr>
          <p:xfrm>
            <a:off x="921346" y="3399781"/>
            <a:ext cx="1631852" cy="581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2" name="Equation" r:id="rId5" imgW="1104840" imgH="393480" progId="Equation.DSMT4">
                    <p:embed/>
                  </p:oleObj>
                </mc:Choice>
                <mc:Fallback>
                  <p:oleObj name="Equation" r:id="rId5" imgW="110484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21346" y="3399781"/>
                          <a:ext cx="1631852" cy="5814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6" name="Group 115"/>
          <p:cNvGrpSpPr/>
          <p:nvPr/>
        </p:nvGrpSpPr>
        <p:grpSpPr>
          <a:xfrm>
            <a:off x="804036" y="438150"/>
            <a:ext cx="4596075" cy="576591"/>
            <a:chOff x="1533524" y="-1240611"/>
            <a:chExt cx="4596075" cy="576591"/>
          </a:xfrm>
        </p:grpSpPr>
        <p:sp>
          <p:nvSpPr>
            <p:cNvPr id="100" name="Rectangle 99"/>
            <p:cNvSpPr/>
            <p:nvPr/>
          </p:nvSpPr>
          <p:spPr>
            <a:xfrm>
              <a:off x="1533524" y="-1240611"/>
              <a:ext cx="4596075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endParaRPr lang="en-US" sz="1600" b="1" dirty="0" smtClean="0">
                <a:latin typeface="Book Antiqua" pitchFamily="18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499700" y="-1238250"/>
              <a:ext cx="1520100" cy="574230"/>
              <a:chOff x="2909043" y="-1177969"/>
              <a:chExt cx="1520100" cy="57423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3715200" y="-1177969"/>
                <a:ext cx="3581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  <a:cs typeface="Aharoni" pitchFamily="2" charset="-79"/>
                  </a:rPr>
                  <a:t>1</a:t>
                </a:r>
                <a:endParaRPr lang="en-US" sz="1600" b="1" dirty="0">
                  <a:latin typeface="Book Antiqua" pitchFamily="18" charset="0"/>
                  <a:cs typeface="Aharoni" pitchFamily="2" charset="-79"/>
                </a:endParaRPr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3753517" y="-887460"/>
                <a:ext cx="2159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/>
              <p:cNvSpPr/>
              <p:nvPr/>
            </p:nvSpPr>
            <p:spPr>
              <a:xfrm>
                <a:off x="3715200" y="-942293"/>
                <a:ext cx="3581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  <a:cs typeface="Aharoni" pitchFamily="2" charset="-79"/>
                  </a:rPr>
                  <a:t>2</a:t>
                </a:r>
                <a:endParaRPr lang="en-US" sz="1600" b="1" dirty="0">
                  <a:latin typeface="Book Antiqua" pitchFamily="18" charset="0"/>
                  <a:cs typeface="Aharoni" pitchFamily="2" charset="-79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909043" y="-1067762"/>
                <a:ext cx="9450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  <a:cs typeface="Aharoni" pitchFamily="2" charset="-79"/>
                  </a:rPr>
                  <a:t>s = </a:t>
                </a:r>
                <a:r>
                  <a:rPr lang="en-US" sz="1600" b="1" dirty="0" err="1" smtClean="0">
                    <a:latin typeface="Book Antiqua" pitchFamily="18" charset="0"/>
                    <a:cs typeface="Aharoni" pitchFamily="2" charset="-79"/>
                  </a:rPr>
                  <a:t>ut</a:t>
                </a:r>
                <a:r>
                  <a:rPr lang="en-US" sz="1600" b="1" dirty="0" smtClean="0">
                    <a:latin typeface="Book Antiqua" pitchFamily="18" charset="0"/>
                    <a:cs typeface="Aharoni" pitchFamily="2" charset="-79"/>
                  </a:rPr>
                  <a:t> </a:t>
                </a:r>
                <a:r>
                  <a:rPr lang="en-US" sz="1600" b="1" dirty="0" smtClean="0">
                    <a:latin typeface="Book Antiqua" pitchFamily="18" charset="0"/>
                    <a:cs typeface="Aharoni" pitchFamily="2" charset="-79"/>
                    <a:sym typeface="Symbol"/>
                  </a:rPr>
                  <a:t>+</a:t>
                </a:r>
                <a:endParaRPr lang="en-US" sz="1600" b="1" dirty="0">
                  <a:latin typeface="Book Antiqua" pitchFamily="18" charset="0"/>
                  <a:cs typeface="Aharoni" pitchFamily="2" charset="-79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973428" y="-1067762"/>
                <a:ext cx="4557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  <a:cs typeface="Aharoni" pitchFamily="2" charset="-79"/>
                  </a:rPr>
                  <a:t>at</a:t>
                </a:r>
                <a:r>
                  <a:rPr lang="en-US" sz="1600" b="1" baseline="30000" dirty="0" smtClean="0">
                    <a:latin typeface="Book Antiqua" pitchFamily="18" charset="0"/>
                    <a:cs typeface="Aharoni" pitchFamily="2" charset="-79"/>
                  </a:rPr>
                  <a:t>2</a:t>
                </a:r>
                <a:endParaRPr lang="en-US" sz="1600" b="1" baseline="30000" dirty="0">
                  <a:latin typeface="Book Antiqua" pitchFamily="18" charset="0"/>
                  <a:cs typeface="Aharoni" pitchFamily="2" charset="-79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1533525" y="-1152333"/>
              <a:ext cx="29770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Book Antiqua" pitchFamily="18" charset="0"/>
                </a:rPr>
                <a:t>2</a:t>
              </a:r>
              <a:r>
                <a:rPr lang="en-US" b="1" baseline="30000" dirty="0">
                  <a:latin typeface="Book Antiqua" pitchFamily="18" charset="0"/>
                </a:rPr>
                <a:t>nd</a:t>
              </a:r>
              <a:r>
                <a:rPr lang="en-US" b="1" dirty="0">
                  <a:latin typeface="Book Antiqua" pitchFamily="18" charset="0"/>
                </a:rPr>
                <a:t> kinematical equation :-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0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82000">
                                          <p:cBhvr>
                                            <p:cTn id="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1" presetClass="emph" presetSubtype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indefinite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66FFFF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57" dur="indefinite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8" dur="indefinite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5" presetClass="emph" presetSubtype="0" repeatCount="4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6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indefinite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CCFF33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68" dur="indefinite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indefinite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2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33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9" fill="hold">
                          <p:stCondLst>
                            <p:cond delay="indefinite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4" fill="hold">
                          <p:stCondLst>
                            <p:cond delay="indefinite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6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66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5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7" fill="hold">
                          <p:stCondLst>
                            <p:cond delay="indefinite"/>
                          </p:stCondLst>
                          <p:childTnLst>
                            <p:par>
                              <p:cTn id="1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5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7" fill="hold">
                          <p:stCondLst>
                            <p:cond delay="indefinite"/>
                          </p:stCondLst>
                          <p:childTnLst>
                            <p:par>
                              <p:cTn id="1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2" fill="hold">
                          <p:stCondLst>
                            <p:cond delay="indefinite"/>
                          </p:stCondLst>
                          <p:childTnLst>
                            <p:par>
                              <p:cTn id="2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7" fill="hold">
                          <p:stCondLst>
                            <p:cond delay="indefinite"/>
                          </p:stCondLst>
                          <p:childTnLst>
                            <p:par>
                              <p:cTn id="2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2" fill="hold">
                          <p:stCondLst>
                            <p:cond delay="indefinite"/>
                          </p:stCondLst>
                          <p:childTnLst>
                            <p:par>
                              <p:cTn id="2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6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1.48148E-6 L -0.11597 0.19537 " pathEditMode="relative" rAng="0" ptsTypes="AA">
                                          <p:cBhvr>
                                            <p:cTn id="2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99" y="97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19753E-6 L 0.00486 0.25525 " pathEditMode="relative" rAng="0" ptsTypes="AA">
                                          <p:cBhvr>
                                            <p:cTn id="241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" y="127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4.69136E-6 L 0.06806 0.19598 " pathEditMode="relative" rAng="0" ptsTypes="AA">
                                          <p:cBhvr>
                                            <p:cTn id="250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03" y="9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4" fill="hold">
                          <p:stCondLst>
                            <p:cond delay="indefinite"/>
                          </p:stCondLst>
                          <p:childTnLst>
                            <p:par>
                              <p:cTn id="2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1.7284E-6 L 0.1316 0.13241 " pathEditMode="relative" rAng="0" ptsTypes="AA">
                                          <p:cBhvr>
                                            <p:cTn id="25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80" y="66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2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2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49" grpId="0"/>
          <p:bldP spid="50" grpId="0"/>
          <p:bldP spid="51" grpId="0"/>
          <p:bldP spid="52" grpId="0"/>
          <p:bldP spid="54" grpId="0"/>
          <p:bldP spid="55" grpId="0"/>
          <p:bldP spid="53" grpId="0" animBg="1"/>
          <p:bldP spid="56" grpId="0"/>
          <p:bldP spid="57" grpId="0"/>
          <p:bldP spid="58" grpId="0"/>
          <p:bldP spid="62" grpId="0"/>
          <p:bldP spid="63" grpId="0"/>
          <p:bldP spid="70" grpId="0"/>
          <p:bldP spid="70" grpId="1"/>
          <p:bldP spid="71" grpId="0"/>
          <p:bldP spid="71" grpId="1"/>
          <p:bldP spid="78" grpId="0"/>
          <p:bldP spid="89" grpId="0"/>
          <p:bldP spid="99" grpId="0"/>
          <p:bldP spid="99" grpId="1"/>
          <p:bldP spid="101" grpId="0"/>
          <p:bldP spid="102" grpId="0"/>
          <p:bldP spid="103" grpId="0"/>
          <p:bldP spid="59" grpId="0" animBg="1"/>
          <p:bldP spid="60" grpId="0"/>
          <p:bldP spid="60" grpId="1"/>
          <p:bldP spid="104" grpId="0" animBg="1"/>
          <p:bldP spid="105" grpId="0"/>
          <p:bldP spid="105" grpId="1"/>
          <p:bldP spid="106" grpId="0" animBg="1"/>
          <p:bldP spid="107" grpId="0"/>
          <p:bldP spid="107" grpId="1"/>
          <p:bldP spid="108" grpId="0" animBg="1"/>
          <p:bldP spid="109" grpId="0"/>
          <p:bldP spid="10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35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1" presetClass="emph" presetSubtype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indefinite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66FFFF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57" dur="indefinite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58" dur="indefinite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5" presetClass="emph" presetSubtype="0" repeatCount="4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6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1" presetClass="emph" presetSubtype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indefinite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CCFF33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68" dur="indefinite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69" dur="indefinite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1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29" dur="1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33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9" fill="hold">
                          <p:stCondLst>
                            <p:cond delay="indefinite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8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2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4" fill="hold">
                          <p:stCondLst>
                            <p:cond delay="indefinite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62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35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166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5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7" fill="hold">
                          <p:stCondLst>
                            <p:cond delay="indefinite"/>
                          </p:stCondLst>
                          <p:childTnLst>
                            <p:par>
                              <p:cTn id="1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5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7" fill="hold">
                          <p:stCondLst>
                            <p:cond delay="indefinite"/>
                          </p:stCondLst>
                          <p:childTnLst>
                            <p:par>
                              <p:cTn id="1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2" fill="hold">
                          <p:stCondLst>
                            <p:cond delay="indefinite"/>
                          </p:stCondLst>
                          <p:childTnLst>
                            <p:par>
                              <p:cTn id="2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7" fill="hold">
                          <p:stCondLst>
                            <p:cond delay="indefinite"/>
                          </p:stCondLst>
                          <p:childTnLst>
                            <p:par>
                              <p:cTn id="2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2" fill="hold">
                          <p:stCondLst>
                            <p:cond delay="indefinite"/>
                          </p:stCondLst>
                          <p:childTnLst>
                            <p:par>
                              <p:cTn id="2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6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1.48148E-6 L -0.11597 0.19537 " pathEditMode="relative" rAng="0" ptsTypes="AA">
                                          <p:cBhvr>
                                            <p:cTn id="2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799" y="97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4.19753E-6 L 0.00486 0.25525 " pathEditMode="relative" rAng="0" ptsTypes="AA">
                                          <p:cBhvr>
                                            <p:cTn id="241" dur="10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3" y="1274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4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5" fill="hold">
                          <p:stCondLst>
                            <p:cond delay="indefinite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4.69136E-6 L 0.06806 0.19598 " pathEditMode="relative" rAng="0" ptsTypes="AA">
                                          <p:cBhvr>
                                            <p:cTn id="250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03" y="97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1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4" fill="hold">
                          <p:stCondLst>
                            <p:cond delay="indefinite"/>
                          </p:stCondLst>
                          <p:childTnLst>
                            <p:par>
                              <p:cTn id="2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0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1.7284E-6 L 0.1316 0.13241 " pathEditMode="relative" rAng="0" ptsTypes="AA">
                                          <p:cBhvr>
                                            <p:cTn id="259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80" y="66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0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2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3" fill="hold">
                          <p:stCondLst>
                            <p:cond delay="indefinite"/>
                          </p:stCondLst>
                          <p:childTnLst>
                            <p:par>
                              <p:cTn id="2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2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7" grpId="1" animBg="1"/>
          <p:bldP spid="8" grpId="0" animBg="1"/>
          <p:bldP spid="8" grpId="1" animBg="1"/>
          <p:bldP spid="49" grpId="0"/>
          <p:bldP spid="50" grpId="0"/>
          <p:bldP spid="51" grpId="0"/>
          <p:bldP spid="52" grpId="0"/>
          <p:bldP spid="54" grpId="0"/>
          <p:bldP spid="55" grpId="0"/>
          <p:bldP spid="53" grpId="0" animBg="1"/>
          <p:bldP spid="56" grpId="0"/>
          <p:bldP spid="57" grpId="0"/>
          <p:bldP spid="58" grpId="0"/>
          <p:bldP spid="62" grpId="0"/>
          <p:bldP spid="63" grpId="0"/>
          <p:bldP spid="70" grpId="0"/>
          <p:bldP spid="70" grpId="1"/>
          <p:bldP spid="71" grpId="0"/>
          <p:bldP spid="71" grpId="1"/>
          <p:bldP spid="78" grpId="0"/>
          <p:bldP spid="89" grpId="0"/>
          <p:bldP spid="99" grpId="0"/>
          <p:bldP spid="99" grpId="1"/>
          <p:bldP spid="101" grpId="0"/>
          <p:bldP spid="102" grpId="0"/>
          <p:bldP spid="103" grpId="0"/>
          <p:bldP spid="59" grpId="0" animBg="1"/>
          <p:bldP spid="60" grpId="0"/>
          <p:bldP spid="60" grpId="1"/>
          <p:bldP spid="104" grpId="0" animBg="1"/>
          <p:bldP spid="105" grpId="0"/>
          <p:bldP spid="105" grpId="1"/>
          <p:bldP spid="106" grpId="0" animBg="1"/>
          <p:bldP spid="107" grpId="0"/>
          <p:bldP spid="107" grpId="1"/>
          <p:bldP spid="108" grpId="0" animBg="1"/>
          <p:bldP spid="109" grpId="0"/>
          <p:bldP spid="109" grpId="1"/>
        </p:bldLst>
      </p:timing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STB 9th 17-18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2290" y="848178"/>
            <a:ext cx="3751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Distance travelled =  Area of </a:t>
            </a:r>
            <a:r>
              <a:rPr lang="en-US" sz="1600" b="1" dirty="0" err="1">
                <a:latin typeface="Wingdings" panose="05000000000000000000" pitchFamily="2" charset="2"/>
              </a:rPr>
              <a:t>o</a:t>
            </a:r>
            <a:r>
              <a:rPr lang="en-US" sz="1600" b="1" dirty="0" err="1" smtClean="0">
                <a:latin typeface="Book Antiqua" pitchFamily="18" charset="0"/>
              </a:rPr>
              <a:t>DOEB</a:t>
            </a:r>
            <a:r>
              <a:rPr lang="en-US" sz="1600" b="1" dirty="0" smtClean="0">
                <a:latin typeface="Book Antiqua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346960" y="1089840"/>
            <a:ext cx="2962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s  =  Area of trapezium DOEB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757" y="1809750"/>
            <a:ext cx="5661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</a:rPr>
              <a:t>But,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9786" y="1825139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OD  = 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latin typeface="Book Antiqua" pitchFamily="18" charset="0"/>
              </a:rPr>
              <a:t>,  BE = 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latin typeface="Book Antiqua" pitchFamily="18" charset="0"/>
              </a:rPr>
              <a:t>,  OE  = 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latin typeface="Book Antiqua" pitchFamily="18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0404" y="4629150"/>
            <a:ext cx="3082895" cy="369332"/>
          </a:xfrm>
          <a:prstGeom prst="rect">
            <a:avLst/>
          </a:prstGeom>
          <a:ln w="28575">
            <a:solidFill>
              <a:srgbClr val="D60093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Third kinematical equation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001626" y="4687866"/>
            <a:ext cx="1515976" cy="25190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Book Antiqu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46961" y="1452821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s  =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58061" y="2203048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s  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43400" y="2214478"/>
            <a:ext cx="699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…..(</a:t>
            </a:r>
            <a:r>
              <a:rPr lang="en-US" sz="1600" b="1" dirty="0" err="1" smtClean="0">
                <a:latin typeface="Book Antiqua" pitchFamily="18" charset="0"/>
              </a:rPr>
              <a:t>i</a:t>
            </a:r>
            <a:r>
              <a:rPr lang="en-US" sz="1600" b="1" dirty="0" smtClean="0">
                <a:latin typeface="Book Antiqua" pitchFamily="18" charset="0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25996" y="2600128"/>
            <a:ext cx="6928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</a:rPr>
              <a:t>Now,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55520" y="2600128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a  =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03401" y="3013330"/>
            <a:ext cx="806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i.e. t  =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05200" y="3013330"/>
            <a:ext cx="768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…..(ii)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1542" y="3366556"/>
            <a:ext cx="40591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</a:rPr>
              <a:t>Substituting equation (ii) in equation (</a:t>
            </a:r>
            <a:r>
              <a:rPr lang="en-US" sz="1600" b="1" dirty="0" err="1" smtClean="0">
                <a:solidFill>
                  <a:srgbClr val="D60093"/>
                </a:solidFill>
                <a:latin typeface="Book Antiqua" pitchFamily="18" charset="0"/>
              </a:rPr>
              <a:t>i</a:t>
            </a:r>
            <a:r>
              <a:rPr lang="en-US" sz="1600" b="1" dirty="0" smtClean="0">
                <a:solidFill>
                  <a:srgbClr val="D60093"/>
                </a:solidFill>
                <a:latin typeface="Book Antiqua" pitchFamily="18" charset="0"/>
              </a:rPr>
              <a:t>) ,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02418" y="372255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s  =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34029" y="4106509"/>
            <a:ext cx="2327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2as  =  (v + u)  ×  (v – u)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22417" y="4411309"/>
            <a:ext cx="1495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2as  =  v</a:t>
            </a:r>
            <a:r>
              <a:rPr lang="en-US" sz="1600" b="1" baseline="30000" dirty="0" smtClean="0">
                <a:latin typeface="Book Antiqua" pitchFamily="18" charset="0"/>
              </a:rPr>
              <a:t>2</a:t>
            </a:r>
            <a:r>
              <a:rPr lang="en-US" sz="1600" b="1" dirty="0" smtClean="0">
                <a:latin typeface="Book Antiqua" pitchFamily="18" charset="0"/>
              </a:rPr>
              <a:t>  –  u</a:t>
            </a:r>
            <a:r>
              <a:rPr lang="en-US" sz="1600" b="1" baseline="30000" dirty="0" smtClean="0">
                <a:latin typeface="Book Antiqua" pitchFamily="18" charset="0"/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32804" y="4644539"/>
            <a:ext cx="1620957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  v</a:t>
            </a:r>
            <a:r>
              <a:rPr lang="en-US" sz="1600" b="1" baseline="30000" dirty="0" smtClean="0">
                <a:latin typeface="Book Antiqua" pitchFamily="18" charset="0"/>
              </a:rPr>
              <a:t>2</a:t>
            </a:r>
            <a:r>
              <a:rPr lang="en-US" sz="1600" b="1" dirty="0" smtClean="0">
                <a:latin typeface="Book Antiqua" pitchFamily="18" charset="0"/>
              </a:rPr>
              <a:t>  =  u</a:t>
            </a:r>
            <a:r>
              <a:rPr lang="en-US" sz="1600" b="1" baseline="30000" dirty="0" smtClean="0">
                <a:latin typeface="Book Antiqua" pitchFamily="18" charset="0"/>
              </a:rPr>
              <a:t>2</a:t>
            </a:r>
            <a:r>
              <a:rPr lang="en-US" sz="1600" b="1" dirty="0" smtClean="0">
                <a:latin typeface="Book Antiqua" pitchFamily="18" charset="0"/>
              </a:rPr>
              <a:t>  +  2as</a:t>
            </a:r>
          </a:p>
        </p:txBody>
      </p:sp>
      <p:sp>
        <p:nvSpPr>
          <p:cNvPr id="27" name="Freeform 26"/>
          <p:cNvSpPr/>
          <p:nvPr/>
        </p:nvSpPr>
        <p:spPr>
          <a:xfrm>
            <a:off x="6221343" y="3240293"/>
            <a:ext cx="1536877" cy="815212"/>
          </a:xfrm>
          <a:custGeom>
            <a:avLst/>
            <a:gdLst>
              <a:gd name="connsiteX0" fmla="*/ 0 w 1031875"/>
              <a:gd name="connsiteY0" fmla="*/ 0 h 741366"/>
              <a:gd name="connsiteX1" fmla="*/ 1031875 w 1031875"/>
              <a:gd name="connsiteY1" fmla="*/ 0 h 741366"/>
              <a:gd name="connsiteX2" fmla="*/ 1031875 w 1031875"/>
              <a:gd name="connsiteY2" fmla="*/ 741366 h 741366"/>
              <a:gd name="connsiteX3" fmla="*/ 0 w 1031875"/>
              <a:gd name="connsiteY3" fmla="*/ 741366 h 741366"/>
              <a:gd name="connsiteX4" fmla="*/ 0 w 1031875"/>
              <a:gd name="connsiteY4" fmla="*/ 0 h 741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875" h="741366">
                <a:moveTo>
                  <a:pt x="0" y="0"/>
                </a:moveTo>
                <a:lnTo>
                  <a:pt x="1031875" y="0"/>
                </a:lnTo>
                <a:lnTo>
                  <a:pt x="1031875" y="741366"/>
                </a:lnTo>
                <a:lnTo>
                  <a:pt x="0" y="74136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Book Antiqua" pitchFamily="18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256243" y="2438756"/>
            <a:ext cx="1500909" cy="774067"/>
          </a:xfrm>
          <a:custGeom>
            <a:avLst/>
            <a:gdLst>
              <a:gd name="connsiteX0" fmla="*/ 0 w 967740"/>
              <a:gd name="connsiteY0" fmla="*/ 1104900 h 1104900"/>
              <a:gd name="connsiteX1" fmla="*/ 967740 w 967740"/>
              <a:gd name="connsiteY1" fmla="*/ 0 h 1104900"/>
              <a:gd name="connsiteX2" fmla="*/ 952500 w 967740"/>
              <a:gd name="connsiteY2" fmla="*/ 1089660 h 1104900"/>
              <a:gd name="connsiteX3" fmla="*/ 0 w 967740"/>
              <a:gd name="connsiteY3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7740" h="1104900">
                <a:moveTo>
                  <a:pt x="0" y="1104900"/>
                </a:moveTo>
                <a:lnTo>
                  <a:pt x="967740" y="0"/>
                </a:lnTo>
                <a:lnTo>
                  <a:pt x="952500" y="1089660"/>
                </a:lnTo>
                <a:lnTo>
                  <a:pt x="0" y="110490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Book Antiqua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342799" y="1313937"/>
            <a:ext cx="3521265" cy="3283485"/>
            <a:chOff x="2614837" y="766534"/>
            <a:chExt cx="4260731" cy="43703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3666633" y="3321926"/>
              <a:ext cx="1874520" cy="119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829594" y="2594540"/>
              <a:ext cx="3657600" cy="1588"/>
            </a:xfrm>
            <a:prstGeom prst="line">
              <a:avLst/>
            </a:prstGeom>
            <a:ln w="28575">
              <a:solidFill>
                <a:schemeClr val="tx1"/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658394" y="4417689"/>
              <a:ext cx="3187088" cy="1885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87252" y="4405191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X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1890472" y="2513441"/>
              <a:ext cx="1858380" cy="409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3333FF"/>
                  </a:solidFill>
                  <a:latin typeface="Book Antiqua" pitchFamily="18" charset="0"/>
                </a:rPr>
                <a:t>Velocity</a:t>
              </a:r>
              <a:endParaRPr lang="en-US" sz="1600" b="1" dirty="0">
                <a:solidFill>
                  <a:srgbClr val="3333FF"/>
                </a:solidFill>
                <a:latin typeface="Book Antiqua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18641" y="4686239"/>
              <a:ext cx="883590" cy="450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3333FF"/>
                  </a:solidFill>
                  <a:latin typeface="Book Antiqua" pitchFamily="18" charset="0"/>
                </a:rPr>
                <a:t>Time</a:t>
              </a:r>
              <a:endParaRPr lang="en-US" sz="1600" b="1" dirty="0">
                <a:solidFill>
                  <a:srgbClr val="3333FF"/>
                </a:solidFill>
                <a:latin typeface="Book Antiqua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29971" y="4286130"/>
              <a:ext cx="430988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O</a:t>
              </a:r>
              <a:endParaRPr lang="en-US" sz="1600" b="1" dirty="0">
                <a:latin typeface="Book Antiqua" pitchFamily="18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rot="16200000" flipH="1">
              <a:off x="3128459" y="3857313"/>
              <a:ext cx="1064419" cy="320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4399224" y="3292753"/>
              <a:ext cx="22860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663454" y="2150298"/>
              <a:ext cx="1876425" cy="1178719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3631953" y="3252072"/>
              <a:ext cx="430988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D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73448" y="1786718"/>
              <a:ext cx="4018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B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537498" y="4077241"/>
              <a:ext cx="374737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46544" y="3130479"/>
              <a:ext cx="417409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A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353594" y="3078826"/>
              <a:ext cx="348087" cy="450616"/>
              <a:chOff x="2134394" y="3102609"/>
              <a:chExt cx="348087" cy="450616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2134394" y="3102609"/>
                <a:ext cx="304005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</a:rPr>
                  <a:t>u</a:t>
                </a:r>
                <a:endParaRPr lang="en-US" sz="1600" b="1" dirty="0">
                  <a:latin typeface="Book Antiqua" pitchFamily="18" charset="0"/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>
                <a:off x="2391041" y="3344275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3356576" y="1924513"/>
              <a:ext cx="345105" cy="450616"/>
              <a:chOff x="2137376" y="1948296"/>
              <a:chExt cx="345105" cy="45061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2137376" y="1948296"/>
                <a:ext cx="304006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Book Antiqua" pitchFamily="18" charset="0"/>
                  </a:rPr>
                  <a:t>v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2391041" y="2178630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5337588" y="4337144"/>
              <a:ext cx="471122" cy="450616"/>
              <a:chOff x="5286944" y="4360927"/>
              <a:chExt cx="471122" cy="45061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286944" y="4360927"/>
                <a:ext cx="471122" cy="450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 Antiqua" pitchFamily="18" charset="0"/>
                  </a:rPr>
                  <a:t>t</a:t>
                </a:r>
                <a:endParaRPr lang="en-US" sz="1600" b="1" baseline="-25000" dirty="0">
                  <a:latin typeface="Book Antiqua" pitchFamily="18" charset="0"/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rot="5400000">
                <a:off x="5443727" y="4431648"/>
                <a:ext cx="91440" cy="119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Straight Connector 46"/>
            <p:cNvCxnSpPr/>
            <p:nvPr/>
          </p:nvCxnSpPr>
          <p:spPr>
            <a:xfrm rot="16200000" flipH="1">
              <a:off x="3129614" y="3859875"/>
              <a:ext cx="1064419" cy="3201"/>
            </a:xfrm>
            <a:prstGeom prst="line">
              <a:avLst/>
            </a:prstGeom>
            <a:ln w="28575">
              <a:solidFill>
                <a:srgbClr val="CC33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3671667" y="3652152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CC3399"/>
                  </a:solidFill>
                  <a:latin typeface="Book Antiqua" pitchFamily="18" charset="0"/>
                </a:rPr>
                <a:t>u</a:t>
              </a:r>
              <a:endParaRPr lang="en-US" sz="1600" b="1" dirty="0">
                <a:solidFill>
                  <a:srgbClr val="CC3399"/>
                </a:solidFill>
                <a:latin typeface="Book Antiqua" pitchFamily="18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814222" y="3093491"/>
              <a:ext cx="372799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v</a:t>
              </a:r>
              <a:endParaRPr lang="en-US" sz="1600" b="1" dirty="0">
                <a:latin typeface="Book Antiqua" pitchFamily="18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rot="16200000" flipH="1">
              <a:off x="5005595" y="3861124"/>
              <a:ext cx="1064419" cy="3201"/>
            </a:xfrm>
            <a:prstGeom prst="line">
              <a:avLst/>
            </a:prstGeom>
            <a:ln w="28575">
              <a:solidFill>
                <a:srgbClr val="CC3399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547647" y="3653401"/>
              <a:ext cx="388316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CC3399"/>
                  </a:solidFill>
                  <a:latin typeface="Book Antiqua" pitchFamily="18" charset="0"/>
                </a:rPr>
                <a:t>u</a:t>
              </a:r>
              <a:endParaRPr lang="en-US" sz="1600" b="1" dirty="0">
                <a:solidFill>
                  <a:srgbClr val="CC3399"/>
                </a:solidFill>
                <a:latin typeface="Book Antiqua" pitchFamily="18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 rot="10800000" flipH="1">
              <a:off x="3677063" y="3328654"/>
              <a:ext cx="1874520" cy="0"/>
            </a:xfrm>
            <a:prstGeom prst="line">
              <a:avLst/>
            </a:prstGeom>
            <a:ln w="38100">
              <a:solidFill>
                <a:srgbClr val="9900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540346" y="2896401"/>
              <a:ext cx="306851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 Antiqua" pitchFamily="18" charset="0"/>
                </a:rPr>
                <a:t>t</a:t>
              </a:r>
              <a:endParaRPr lang="en-US" sz="1600" b="1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10800000" flipH="1">
              <a:off x="3677876" y="4415561"/>
              <a:ext cx="1874520" cy="0"/>
            </a:xfrm>
            <a:prstGeom prst="line">
              <a:avLst/>
            </a:prstGeom>
            <a:ln w="38100">
              <a:solidFill>
                <a:srgbClr val="9900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541160" y="3910623"/>
              <a:ext cx="306851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 Antiqua" pitchFamily="18" charset="0"/>
                </a:rPr>
                <a:t>t</a:t>
              </a:r>
              <a:endParaRPr lang="en-US" sz="1600" b="1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6200000" flipH="1">
              <a:off x="3121512" y="2759603"/>
              <a:ext cx="1097279" cy="0"/>
            </a:xfrm>
            <a:prstGeom prst="line">
              <a:avLst/>
            </a:prstGeom>
            <a:ln w="38100">
              <a:solidFill>
                <a:srgbClr val="3333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3667817" y="2427121"/>
              <a:ext cx="71999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990033"/>
                  </a:solidFill>
                  <a:latin typeface="Book Antiqua" pitchFamily="18" charset="0"/>
                </a:rPr>
                <a:t>v - u</a:t>
              </a:r>
              <a:endParaRPr lang="en-US" sz="1600" b="1" dirty="0">
                <a:solidFill>
                  <a:srgbClr val="990033"/>
                </a:solidFill>
                <a:latin typeface="Book Antiqua" pitchFamily="18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 rot="10800000" flipH="1">
              <a:off x="3672156" y="2147857"/>
              <a:ext cx="187452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3671419" y="1786718"/>
              <a:ext cx="407712" cy="450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C</a:t>
              </a:r>
            </a:p>
          </p:txBody>
        </p:sp>
        <p:sp>
          <p:nvSpPr>
            <p:cNvPr id="60" name="Left Brace 59"/>
            <p:cNvSpPr/>
            <p:nvPr/>
          </p:nvSpPr>
          <p:spPr>
            <a:xfrm>
              <a:off x="3152776" y="2159953"/>
              <a:ext cx="228600" cy="2237856"/>
            </a:xfrm>
            <a:prstGeom prst="leftBrace">
              <a:avLst>
                <a:gd name="adj1" fmla="val 167105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5500219" y="2091927"/>
              <a:ext cx="129540" cy="1295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itchFamily="18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3606649" y="3245214"/>
              <a:ext cx="129540" cy="12954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877980" y="1325306"/>
            <a:ext cx="2336260" cy="588519"/>
            <a:chOff x="3784343" y="-1402940"/>
            <a:chExt cx="2336260" cy="588519"/>
          </a:xfrm>
        </p:grpSpPr>
        <p:sp>
          <p:nvSpPr>
            <p:cNvPr id="73" name="Rectangle 72"/>
            <p:cNvSpPr/>
            <p:nvPr/>
          </p:nvSpPr>
          <p:spPr>
            <a:xfrm>
              <a:off x="3788999" y="-1402940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1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3784343" y="-1098142"/>
              <a:ext cx="3162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3788999" y="-1152975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2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071933" y="-1298197"/>
              <a:ext cx="20486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(OD + BE)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  <a:sym typeface="Symbol"/>
                </a:rPr>
                <a:t> OE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806464" y="2038350"/>
            <a:ext cx="1689336" cy="574230"/>
            <a:chOff x="3703400" y="-1177969"/>
            <a:chExt cx="1689336" cy="574230"/>
          </a:xfrm>
        </p:grpSpPr>
        <p:sp>
          <p:nvSpPr>
            <p:cNvPr id="78" name="Rectangle 77"/>
            <p:cNvSpPr/>
            <p:nvPr/>
          </p:nvSpPr>
          <p:spPr>
            <a:xfrm>
              <a:off x="3715200" y="-1177969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1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3703400" y="-887460"/>
              <a:ext cx="3162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715200" y="-942293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2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005002" y="-1059323"/>
              <a:ext cx="13877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(v + u)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  <a:sym typeface="Symbol"/>
                </a:rPr>
                <a:t> t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795478" y="2490616"/>
            <a:ext cx="594284" cy="583756"/>
            <a:chOff x="3760421" y="-1350547"/>
            <a:chExt cx="594284" cy="583756"/>
          </a:xfrm>
        </p:grpSpPr>
        <p:sp>
          <p:nvSpPr>
            <p:cNvPr id="84" name="Rectangle 83"/>
            <p:cNvSpPr/>
            <p:nvPr/>
          </p:nvSpPr>
          <p:spPr>
            <a:xfrm>
              <a:off x="3760421" y="-1350547"/>
              <a:ext cx="5942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v - u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3784343" y="-1050512"/>
              <a:ext cx="5486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66009" y="-1105345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t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743200" y="2907399"/>
            <a:ext cx="675140" cy="583756"/>
            <a:chOff x="3784343" y="-1360073"/>
            <a:chExt cx="675140" cy="583756"/>
          </a:xfrm>
        </p:grpSpPr>
        <p:sp>
          <p:nvSpPr>
            <p:cNvPr id="90" name="Rectangle 89"/>
            <p:cNvSpPr/>
            <p:nvPr/>
          </p:nvSpPr>
          <p:spPr>
            <a:xfrm>
              <a:off x="3788999" y="-1360073"/>
              <a:ext cx="67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v - u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3784343" y="-1050512"/>
              <a:ext cx="6400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37431" y="-1114871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a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685374" y="3604475"/>
            <a:ext cx="2173841" cy="636972"/>
            <a:chOff x="3784343" y="-1402940"/>
            <a:chExt cx="2173841" cy="636972"/>
          </a:xfrm>
        </p:grpSpPr>
        <p:sp>
          <p:nvSpPr>
            <p:cNvPr id="94" name="Rectangle 93"/>
            <p:cNvSpPr/>
            <p:nvPr/>
          </p:nvSpPr>
          <p:spPr>
            <a:xfrm>
              <a:off x="3788999" y="-1402940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1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3784343" y="-1098142"/>
              <a:ext cx="31620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3788999" y="-1152975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2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081459" y="-1260093"/>
              <a:ext cx="12707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(v + u)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  <a:sym typeface="Symbol"/>
                </a:rPr>
                <a:t>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136849" y="-1402117"/>
              <a:ext cx="792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(v - u)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113143" y="-1049689"/>
              <a:ext cx="8450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5370953" y="-1104522"/>
              <a:ext cx="3581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a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914400" y="85212"/>
            <a:ext cx="723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3. Equation for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Displacement-velocity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relation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006279" y="514350"/>
            <a:ext cx="4970024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3</a:t>
            </a:r>
            <a:r>
              <a:rPr lang="en-US" b="1" baseline="30000" dirty="0" smtClean="0">
                <a:latin typeface="Book Antiqua" pitchFamily="18" charset="0"/>
              </a:rPr>
              <a:t>rd</a:t>
            </a:r>
            <a:r>
              <a:rPr lang="en-US" b="1" dirty="0" smtClean="0">
                <a:latin typeface="Book Antiqua" pitchFamily="18" charset="0"/>
              </a:rPr>
              <a:t> kinematical equation </a:t>
            </a:r>
            <a:r>
              <a:rPr lang="en-US" b="1" dirty="0">
                <a:latin typeface="Book Antiqua" pitchFamily="18" charset="0"/>
              </a:rPr>
              <a:t>:- v</a:t>
            </a:r>
            <a:r>
              <a:rPr lang="en-US" b="1" baseline="30000" dirty="0">
                <a:latin typeface="Book Antiqua" pitchFamily="18" charset="0"/>
              </a:rPr>
              <a:t>2</a:t>
            </a:r>
            <a:r>
              <a:rPr lang="en-US" b="1" dirty="0">
                <a:latin typeface="Book Antiqua" pitchFamily="18" charset="0"/>
              </a:rPr>
              <a:t>  =  u</a:t>
            </a:r>
            <a:r>
              <a:rPr lang="en-US" b="1" baseline="30000" dirty="0">
                <a:latin typeface="Book Antiqua" pitchFamily="18" charset="0"/>
              </a:rPr>
              <a:t>2</a:t>
            </a:r>
            <a:r>
              <a:rPr lang="en-US" b="1" dirty="0">
                <a:latin typeface="Book Antiqua" pitchFamily="18" charset="0"/>
              </a:rPr>
              <a:t>  +  2as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042313" y="133350"/>
            <a:ext cx="2574201" cy="1867091"/>
            <a:chOff x="5670383" y="-2009870"/>
            <a:chExt cx="2574201" cy="1867091"/>
          </a:xfrm>
        </p:grpSpPr>
        <p:sp>
          <p:nvSpPr>
            <p:cNvPr id="22" name="Rounded Rectangular Callout 21"/>
            <p:cNvSpPr/>
            <p:nvPr/>
          </p:nvSpPr>
          <p:spPr>
            <a:xfrm>
              <a:off x="5670383" y="-2009870"/>
              <a:ext cx="2574201" cy="1867091"/>
            </a:xfrm>
            <a:prstGeom prst="wedgeRoundRectCallout">
              <a:avLst>
                <a:gd name="adj1" fmla="val -5170"/>
                <a:gd name="adj2" fmla="val 76870"/>
                <a:gd name="adj3" fmla="val 16667"/>
              </a:avLst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15067" y="-1120012"/>
              <a:ext cx="1536877" cy="8152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Book Antiqua" pitchFamily="18" charset="0"/>
              </a:endParaRPr>
            </a:p>
          </p:txBody>
        </p:sp>
        <p:sp>
          <p:nvSpPr>
            <p:cNvPr id="104" name="Right Triangle 103"/>
            <p:cNvSpPr/>
            <p:nvPr/>
          </p:nvSpPr>
          <p:spPr>
            <a:xfrm flipH="1">
              <a:off x="6111913" y="-1892491"/>
              <a:ext cx="1540970" cy="772479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Book Antiqua" pitchFamily="18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825082" y="-544978"/>
              <a:ext cx="3561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</a:rPr>
                <a:t>O</a:t>
              </a:r>
              <a:endParaRPr lang="en-US" sz="1600" b="1" dirty="0">
                <a:latin typeface="Book Antiqua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825082" y="-1281624"/>
              <a:ext cx="3561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D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607584" y="-2009870"/>
              <a:ext cx="3321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B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607584" y="-544978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Book Antiqua" pitchFamily="18" charset="0"/>
                </a:rPr>
                <a:t>E</a:t>
              </a: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2098148" y="3789285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s  =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2581104" y="3637452"/>
            <a:ext cx="1672095" cy="622273"/>
            <a:chOff x="3784343" y="-1436694"/>
            <a:chExt cx="1672095" cy="622273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3784343" y="-1098142"/>
              <a:ext cx="16720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403639" y="-1152975"/>
              <a:ext cx="512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2a</a:t>
              </a:r>
              <a:endParaRPr lang="en-US" sz="1600" b="1" dirty="0">
                <a:latin typeface="Book Antiqua" pitchFamily="18" charset="0"/>
                <a:cs typeface="Aharoni" pitchFamily="2" charset="-79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784343" y="-1436694"/>
              <a:ext cx="1608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(v + u)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  <a:sym typeface="Symbol"/>
                </a:rPr>
                <a:t> </a:t>
              </a:r>
              <a:r>
                <a:rPr lang="en-US" sz="1600" b="1" dirty="0">
                  <a:latin typeface="Book Antiqua" pitchFamily="18" charset="0"/>
                  <a:cs typeface="Aharoni" pitchFamily="2" charset="-79"/>
                </a:rPr>
                <a:t>(v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- </a:t>
              </a:r>
              <a:r>
                <a:rPr lang="en-US" sz="1600" b="1" dirty="0">
                  <a:latin typeface="Book Antiqua" pitchFamily="18" charset="0"/>
                  <a:cs typeface="Aharoni" pitchFamily="2" charset="-79"/>
                </a:rPr>
                <a:t>u)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259549" y="3661194"/>
            <a:ext cx="2554240" cy="400751"/>
            <a:chOff x="1422730" y="-1095725"/>
            <a:chExt cx="2554240" cy="400751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1422730" y="-1095725"/>
              <a:ext cx="2504231" cy="400751"/>
            </a:xfrm>
            <a:prstGeom prst="wedgeRoundRectCallout">
              <a:avLst>
                <a:gd name="adj1" fmla="val -52426"/>
                <a:gd name="adj2" fmla="val 108892"/>
                <a:gd name="adj3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35193" y="-1064627"/>
              <a:ext cx="2541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(a + b)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  <a:sym typeface="Symbol"/>
                </a:rPr>
                <a:t> </a:t>
              </a:r>
              <a:r>
                <a:rPr lang="en-US" sz="1600" b="1" dirty="0">
                  <a:latin typeface="Book Antiqua" pitchFamily="18" charset="0"/>
                  <a:cs typeface="Aharoni" pitchFamily="2" charset="-79"/>
                </a:rPr>
                <a:t>(a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- b) = a</a:t>
              </a:r>
              <a:r>
                <a:rPr lang="en-US" sz="1600" b="1" baseline="30000" dirty="0" smtClean="0">
                  <a:latin typeface="Book Antiqua" pitchFamily="18" charset="0"/>
                  <a:cs typeface="Aharoni" pitchFamily="2" charset="-79"/>
                </a:rPr>
                <a:t>2 </a:t>
              </a:r>
              <a:r>
                <a:rPr lang="en-US" sz="1600" b="1" dirty="0" smtClean="0">
                  <a:latin typeface="Book Antiqua" pitchFamily="18" charset="0"/>
                  <a:cs typeface="Aharoni" pitchFamily="2" charset="-79"/>
                </a:rPr>
                <a:t>- b</a:t>
              </a:r>
              <a:r>
                <a:rPr lang="en-US" sz="1600" b="1" baseline="30000" dirty="0" smtClean="0">
                  <a:latin typeface="Book Antiqua" pitchFamily="18" charset="0"/>
                  <a:cs typeface="Aharoni" pitchFamily="2" charset="-79"/>
                </a:rPr>
                <a:t>2</a:t>
              </a:r>
              <a:endParaRPr lang="en-US" sz="1600" b="1" baseline="30000" dirty="0">
                <a:latin typeface="Book Antiqua" pitchFamily="18" charset="0"/>
                <a:cs typeface="Aharoni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3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 p14:presetBounceEnd="8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82000">
                                          <p:cBhvr>
                                            <p:cTn id="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8" fill="hold">
                          <p:stCondLst>
                            <p:cond delay="indefinite"/>
                          </p:stCondLst>
                          <p:childTnLst>
                            <p:par>
                              <p:cTn id="1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2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16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 animBg="1"/>
          <p:bldP spid="9" grpId="0" animBg="1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8" grpId="1"/>
          <p:bldP spid="19" grpId="0"/>
          <p:bldP spid="20" grpId="0"/>
          <p:bldP spid="21" grpId="0"/>
          <p:bldP spid="27" grpId="0" animBg="1"/>
          <p:bldP spid="28" grpId="0" animBg="1"/>
          <p:bldP spid="101" grpId="0"/>
          <p:bldP spid="101" grpId="1"/>
          <p:bldP spid="102" grpId="0" animBg="1"/>
          <p:bldP spid="10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2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8" fill="hold">
                          <p:stCondLst>
                            <p:cond delay="indefinite"/>
                          </p:stCondLst>
                          <p:childTnLst>
                            <p:par>
                              <p:cTn id="1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8" fill="hold">
                          <p:stCondLst>
                            <p:cond delay="indefinite"/>
                          </p:stCondLst>
                          <p:childTnLst>
                            <p:par>
                              <p:cTn id="1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2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16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  <p:bldP spid="7" grpId="0"/>
          <p:bldP spid="8" grpId="0" animBg="1"/>
          <p:bldP spid="9" grpId="0" animBg="1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8" grpId="1"/>
          <p:bldP spid="19" grpId="0"/>
          <p:bldP spid="20" grpId="0"/>
          <p:bldP spid="21" grpId="0"/>
          <p:bldP spid="27" grpId="0" animBg="1"/>
          <p:bldP spid="28" grpId="0" animBg="1"/>
          <p:bldP spid="101" grpId="0"/>
          <p:bldP spid="101" grpId="1"/>
          <p:bldP spid="102" grpId="0" animBg="1"/>
          <p:bldP spid="109" grpId="0"/>
        </p:bldLst>
      </p:timing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470262" y="299210"/>
            <a:ext cx="5829930" cy="763083"/>
            <a:chOff x="470262" y="299210"/>
            <a:chExt cx="5829930" cy="76308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299210"/>
              <a:ext cx="5526450" cy="763083"/>
              <a:chOff x="762088" y="54339"/>
              <a:chExt cx="7177725" cy="76308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54339"/>
                <a:ext cx="7177725" cy="76308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44752" y="80261"/>
                <a:ext cx="6854881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	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 trolley, while going down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 inclined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plane, has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 acceleration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of 2 cm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-2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 What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will be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its velocity 3 s after the start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? </a:t>
                </a:r>
                <a:endParaRPr lang="en-US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0262" y="395490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  <a:endPara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230152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41633" y="1212256"/>
            <a:ext cx="190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35219" y="1212256"/>
            <a:ext cx="1165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90756" y="1488012"/>
            <a:ext cx="16533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35219" y="1488012"/>
            <a:ext cx="12570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cm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35219" y="2193331"/>
            <a:ext cx="13372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0.02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35219" y="182509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21804" y="1694789"/>
            <a:ext cx="509550" cy="603591"/>
            <a:chOff x="4135884" y="2642613"/>
            <a:chExt cx="509550" cy="603591"/>
          </a:xfrm>
        </p:grpSpPr>
        <p:sp>
          <p:nvSpPr>
            <p:cNvPr id="16" name="TextBox 15"/>
            <p:cNvSpPr txBox="1"/>
            <p:nvPr/>
          </p:nvSpPr>
          <p:spPr>
            <a:xfrm>
              <a:off x="4271388" y="2642613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35884" y="2907650"/>
              <a:ext cx="5095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208333" y="2944408"/>
              <a:ext cx="36465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3936704" y="1784522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m</a:t>
            </a:r>
            <a:r>
              <a:rPr lang="en-US" b="1" dirty="0">
                <a:solidFill>
                  <a:srgbClr val="0000CC"/>
                </a:solidFill>
                <a:latin typeface="Book Antiqua" pitchFamily="18" charset="0"/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301956" y="2452335"/>
            <a:ext cx="9335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26572" y="2452335"/>
            <a:ext cx="708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006" y="2774322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414719" y="2756426"/>
            <a:ext cx="18207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Final 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velocity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226572" y="2756426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22006" y="3151993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47664" y="3134097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v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5736" y="3134097"/>
            <a:ext cx="7379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u + 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22006" y="3525750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47664" y="3507854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v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95736" y="3507854"/>
            <a:ext cx="7379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u + at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31640" y="3817372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47664" y="3817372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v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95736" y="3817372"/>
            <a:ext cx="3283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11760" y="3824461"/>
            <a:ext cx="13094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 (0.02 × 3)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31640" y="4122018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47664" y="4122018"/>
            <a:ext cx="7319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v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5735" y="4122018"/>
            <a:ext cx="11665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0.06 m s</a:t>
            </a:r>
            <a:r>
              <a:rPr lang="en-US" baseline="30000" dirty="0" smtClean="0">
                <a:solidFill>
                  <a:srgbClr val="0000CC"/>
                </a:solidFill>
              </a:rPr>
              <a:t>–1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22006" y="4463008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29744" y="4463008"/>
            <a:ext cx="4090328" cy="557014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velocity of the trolley after 3 seconds from start is 0.06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–1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  .</a:t>
            </a:r>
          </a:p>
        </p:txBody>
      </p:sp>
    </p:spTree>
    <p:extLst>
      <p:ext uri="{BB962C8B-B14F-4D97-AF65-F5344CB8AC3E}">
        <p14:creationId xmlns:p14="http://schemas.microsoft.com/office/powerpoint/2010/main" val="18456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7" grpId="0"/>
      <p:bldP spid="2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26720" y="346762"/>
            <a:ext cx="6108329" cy="763083"/>
            <a:chOff x="426720" y="346762"/>
            <a:chExt cx="6108329" cy="763083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346762"/>
              <a:ext cx="5761307" cy="763083"/>
              <a:chOff x="762088" y="54339"/>
              <a:chExt cx="7177725" cy="763083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54339"/>
                <a:ext cx="7177725" cy="76308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motorboat starting from rest on a lake accelerates in a straight line at a constant rate of 3.0 m/s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2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for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8 s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 How far does the boat travel during this time? 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416534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345414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03648" y="1327518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Initial velocity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68037" y="1327518"/>
            <a:ext cx="9525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0 m/s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03648" y="1565782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Acceleration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268037" y="1565782"/>
            <a:ext cx="12089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3.0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m/s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03648" y="1823970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268037" y="1823970"/>
            <a:ext cx="708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8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22006" y="2131930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44335" y="2114034"/>
            <a:ext cx="2085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Distance covered (</a:t>
            </a:r>
            <a:r>
              <a:rPr lang="en-IN" sz="1600" b="1" dirty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 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491880" y="2114034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22006" y="2595452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9672" y="2577556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s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114326" y="2418680"/>
            <a:ext cx="1327769" cy="656306"/>
            <a:chOff x="2444523" y="2674012"/>
            <a:chExt cx="1327769" cy="656306"/>
          </a:xfrm>
        </p:grpSpPr>
        <p:sp>
          <p:nvSpPr>
            <p:cNvPr id="27" name="TextBox 26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ut +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at</a:t>
              </a:r>
              <a:r>
                <a:rPr lang="en-US" baseline="30000" dirty="0" smtClean="0">
                  <a:solidFill>
                    <a:srgbClr val="C00000"/>
                  </a:solidFill>
                </a:rPr>
                <a:t>2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33922" y="2999397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554062" y="2981501"/>
            <a:ext cx="205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Distance covered (s)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89416" y="2987379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820295" y="2828503"/>
            <a:ext cx="1327769" cy="656306"/>
            <a:chOff x="2444523" y="2674012"/>
            <a:chExt cx="1327769" cy="656306"/>
          </a:xfrm>
        </p:grpSpPr>
        <p:sp>
          <p:nvSpPr>
            <p:cNvPr id="43" name="TextBox 42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ut +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1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2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at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589416" y="3508037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21816" y="3508037"/>
            <a:ext cx="296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43405" y="3349161"/>
            <a:ext cx="288635" cy="656306"/>
            <a:chOff x="4246341" y="2614038"/>
            <a:chExt cx="288635" cy="656306"/>
          </a:xfrm>
        </p:grpSpPr>
        <p:sp>
          <p:nvSpPr>
            <p:cNvPr id="54" name="TextBox 53"/>
            <p:cNvSpPr txBox="1"/>
            <p:nvPr/>
          </p:nvSpPr>
          <p:spPr>
            <a:xfrm>
              <a:off x="4301049" y="2614038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87741" y="2942191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924878" y="3508037"/>
            <a:ext cx="493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3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5936" y="3508037"/>
            <a:ext cx="596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8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80663" y="3508037"/>
            <a:ext cx="2633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02810" y="3517562"/>
            <a:ext cx="7093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(8)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86748" y="4005382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19148" y="4005382"/>
            <a:ext cx="296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330686" y="3846506"/>
            <a:ext cx="288635" cy="656306"/>
            <a:chOff x="4246341" y="2614038"/>
            <a:chExt cx="288635" cy="656306"/>
          </a:xfrm>
        </p:grpSpPr>
        <p:sp>
          <p:nvSpPr>
            <p:cNvPr id="63" name="TextBox 62"/>
            <p:cNvSpPr txBox="1"/>
            <p:nvPr/>
          </p:nvSpPr>
          <p:spPr>
            <a:xfrm>
              <a:off x="4301049" y="2614038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4287741" y="2942191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572000" y="4005382"/>
            <a:ext cx="493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3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67944" y="4005382"/>
            <a:ext cx="2633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32040" y="4005382"/>
            <a:ext cx="1026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8 × 8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4404877" y="4234757"/>
            <a:ext cx="144699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504463" y="4094240"/>
            <a:ext cx="159169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499146" y="426320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80112" y="384422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4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79828" y="4470629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12228" y="4470629"/>
            <a:ext cx="296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3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79084" y="4470629"/>
            <a:ext cx="493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8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39124" y="4470629"/>
            <a:ext cx="4697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4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92762" y="4465741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26278" y="4465741"/>
            <a:ext cx="690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96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52675" y="3865675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254100" y="3871882"/>
            <a:ext cx="2275486" cy="52927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Boat travels a distance of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96 m</a:t>
            </a:r>
            <a:endParaRPr lang="en-IN" sz="1600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84" name="Picture 2" descr="https://img.clipartfest.com/2e3eca7eab9ad5d4b4cfe165060cac03_motorboat-stock-photography-motor-boat-clipart_376-160.jpe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9631" y="2359596"/>
            <a:ext cx="1719994" cy="7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s://img.clipartfest.com/2e3eca7eab9ad5d4b4cfe165060cac03_motorboat-stock-photography-motor-boat-clipart_376-160.jpe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6250" l="2926" r="984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51797" y="2361155"/>
            <a:ext cx="1719994" cy="73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/>
          <p:cNvGrpSpPr/>
          <p:nvPr/>
        </p:nvGrpSpPr>
        <p:grpSpPr>
          <a:xfrm>
            <a:off x="5101769" y="1744465"/>
            <a:ext cx="937036" cy="479077"/>
            <a:chOff x="316049" y="1503375"/>
            <a:chExt cx="2024077" cy="1101818"/>
          </a:xfrm>
        </p:grpSpPr>
        <p:sp>
          <p:nvSpPr>
            <p:cNvPr id="87" name="Cloud Callout 14"/>
            <p:cNvSpPr/>
            <p:nvPr/>
          </p:nvSpPr>
          <p:spPr>
            <a:xfrm>
              <a:off x="491692" y="1588636"/>
              <a:ext cx="1672791" cy="1016557"/>
            </a:xfrm>
            <a:prstGeom prst="wedgeRoundRectCallout">
              <a:avLst>
                <a:gd name="adj1" fmla="val -28169"/>
                <a:gd name="adj2" fmla="val 80248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88" name="Rectangle 15"/>
            <p:cNvSpPr/>
            <p:nvPr/>
          </p:nvSpPr>
          <p:spPr>
            <a:xfrm>
              <a:off x="316049" y="1503375"/>
              <a:ext cx="2024077" cy="1016564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At rest,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>
                  <a:latin typeface="Book Antiqua" panose="02040602050305030304" pitchFamily="18" charset="0"/>
                </a:rPr>
                <a:t>u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= 0</a:t>
              </a:r>
              <a:endParaRPr lang="en-US" sz="1400" b="1" dirty="0">
                <a:latin typeface="Book Antiqua" panose="02040602050305030304" pitchFamily="18" charset="0"/>
              </a:endParaRPr>
            </a:p>
          </p:txBody>
        </p:sp>
      </p:grpSp>
      <p:cxnSp>
        <p:nvCxnSpPr>
          <p:cNvPr id="89" name="Straight Arrow Connector 88"/>
          <p:cNvCxnSpPr/>
          <p:nvPr/>
        </p:nvCxnSpPr>
        <p:spPr>
          <a:xfrm>
            <a:off x="5374774" y="3109267"/>
            <a:ext cx="21701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254231" y="3031918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Book Antiqua" panose="02040602050305030304" pitchFamily="18" charset="0"/>
              </a:rPr>
              <a:t>s </a:t>
            </a:r>
            <a:endParaRPr lang="en-US" b="1" dirty="0"/>
          </a:p>
        </p:txBody>
      </p:sp>
      <p:grpSp>
        <p:nvGrpSpPr>
          <p:cNvPr id="91" name="Group 90"/>
          <p:cNvGrpSpPr/>
          <p:nvPr/>
        </p:nvGrpSpPr>
        <p:grpSpPr>
          <a:xfrm>
            <a:off x="6861560" y="1717826"/>
            <a:ext cx="1368153" cy="552129"/>
            <a:chOff x="318153" y="1555751"/>
            <a:chExt cx="2024080" cy="1049442"/>
          </a:xfrm>
        </p:grpSpPr>
        <p:sp>
          <p:nvSpPr>
            <p:cNvPr id="92" name="Cloud Callout 14"/>
            <p:cNvSpPr/>
            <p:nvPr/>
          </p:nvSpPr>
          <p:spPr>
            <a:xfrm>
              <a:off x="491691" y="1588635"/>
              <a:ext cx="1672792" cy="1016558"/>
            </a:xfrm>
            <a:prstGeom prst="wedgeRoundRectCallout">
              <a:avLst>
                <a:gd name="adj1" fmla="val -28169"/>
                <a:gd name="adj2" fmla="val 80248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93" name="Rectangle 15"/>
            <p:cNvSpPr/>
            <p:nvPr/>
          </p:nvSpPr>
          <p:spPr>
            <a:xfrm>
              <a:off x="318153" y="1555751"/>
              <a:ext cx="2024080" cy="909333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Acceleration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a </a:t>
              </a:r>
              <a:r>
                <a:rPr lang="en-US" sz="1400" b="1" dirty="0">
                  <a:latin typeface="Book Antiqua" panose="02040602050305030304" pitchFamily="18" charset="0"/>
                </a:rPr>
                <a:t>= 3.0 m/s</a:t>
              </a:r>
              <a:r>
                <a:rPr lang="en-US" sz="1400" b="1" baseline="30000" dirty="0">
                  <a:latin typeface="Book Antiqua" panose="02040602050305030304" pitchFamily="18" charset="0"/>
                </a:rPr>
                <a:t>2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229124" y="2330058"/>
            <a:ext cx="802077" cy="578882"/>
            <a:chOff x="318154" y="1511751"/>
            <a:chExt cx="2024076" cy="1100292"/>
          </a:xfrm>
        </p:grpSpPr>
        <p:sp>
          <p:nvSpPr>
            <p:cNvPr id="95" name="Cloud Callout 14"/>
            <p:cNvSpPr/>
            <p:nvPr/>
          </p:nvSpPr>
          <p:spPr>
            <a:xfrm>
              <a:off x="491690" y="1676849"/>
              <a:ext cx="1672791" cy="840129"/>
            </a:xfrm>
            <a:prstGeom prst="wedgeRoundRectCallout">
              <a:avLst>
                <a:gd name="adj1" fmla="val -76845"/>
                <a:gd name="adj2" fmla="val -8119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96" name="Rectangle 15"/>
            <p:cNvSpPr/>
            <p:nvPr/>
          </p:nvSpPr>
          <p:spPr>
            <a:xfrm>
              <a:off x="318154" y="1511751"/>
              <a:ext cx="2024076" cy="1100292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Time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>
                  <a:latin typeface="Book Antiqua" panose="02040602050305030304" pitchFamily="18" charset="0"/>
                </a:rPr>
                <a:t>t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= 8 s</a:t>
              </a:r>
              <a:endParaRPr lang="en-US" sz="1400" b="1" baseline="30000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700607" y="3499857"/>
            <a:ext cx="1691742" cy="504153"/>
            <a:chOff x="318154" y="1511751"/>
            <a:chExt cx="2024076" cy="958252"/>
          </a:xfrm>
        </p:grpSpPr>
        <p:sp>
          <p:nvSpPr>
            <p:cNvPr id="98" name="Cloud Callout 14"/>
            <p:cNvSpPr/>
            <p:nvPr/>
          </p:nvSpPr>
          <p:spPr>
            <a:xfrm>
              <a:off x="408052" y="1629875"/>
              <a:ext cx="1840069" cy="840128"/>
            </a:xfrm>
            <a:prstGeom prst="wedgeRoundRectCallout">
              <a:avLst>
                <a:gd name="adj1" fmla="val 44708"/>
                <a:gd name="adj2" fmla="val -96486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99" name="Rectangle 15"/>
            <p:cNvSpPr/>
            <p:nvPr/>
          </p:nvSpPr>
          <p:spPr>
            <a:xfrm>
              <a:off x="318154" y="1511751"/>
              <a:ext cx="2024076" cy="647231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Distance covered s = ?</a:t>
              </a:r>
            </a:p>
          </p:txBody>
        </p:sp>
      </p:grpSp>
      <p:pic>
        <p:nvPicPr>
          <p:cNvPr id="122" name="Picture 1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52" y="1604358"/>
            <a:ext cx="2666999" cy="217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3" name="Oval 122"/>
          <p:cNvSpPr/>
          <p:nvPr/>
        </p:nvSpPr>
        <p:spPr>
          <a:xfrm>
            <a:off x="7021222" y="2323630"/>
            <a:ext cx="1983229" cy="653096"/>
          </a:xfrm>
          <a:prstGeom prst="ellipse">
            <a:avLst/>
          </a:prstGeom>
          <a:noFill/>
          <a:ln w="28575">
            <a:solidFill>
              <a:srgbClr val="FF3399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 Antiqua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6664737" y="1907244"/>
            <a:ext cx="1693873" cy="338554"/>
            <a:chOff x="2802813" y="3433459"/>
            <a:chExt cx="1693873" cy="338554"/>
          </a:xfrm>
        </p:grpSpPr>
        <p:sp>
          <p:nvSpPr>
            <p:cNvPr id="125" name="TextBox 124"/>
            <p:cNvSpPr txBox="1"/>
            <p:nvPr/>
          </p:nvSpPr>
          <p:spPr>
            <a:xfrm>
              <a:off x="3282731" y="3433459"/>
              <a:ext cx="121395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ysClr val="windowText" lastClr="000000"/>
                  </a:solidFill>
                </a:rPr>
                <a:t>v  =   u + at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802813" y="3433459"/>
              <a:ext cx="4013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(i)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573717" y="2310558"/>
            <a:ext cx="2385502" cy="656306"/>
            <a:chOff x="2710065" y="3723878"/>
            <a:chExt cx="2385502" cy="656306"/>
          </a:xfrm>
        </p:grpSpPr>
        <p:grpSp>
          <p:nvGrpSpPr>
            <p:cNvPr id="128" name="Group 127"/>
            <p:cNvGrpSpPr/>
            <p:nvPr/>
          </p:nvGrpSpPr>
          <p:grpSpPr>
            <a:xfrm>
              <a:off x="3273144" y="3723878"/>
              <a:ext cx="1822423" cy="656306"/>
              <a:chOff x="3273144" y="3723878"/>
              <a:chExt cx="1822423" cy="656306"/>
            </a:xfrm>
          </p:grpSpPr>
          <p:sp>
            <p:nvSpPr>
              <p:cNvPr id="130" name="TextBox 129"/>
              <p:cNvSpPr txBox="1"/>
              <p:nvPr/>
            </p:nvSpPr>
            <p:spPr>
              <a:xfrm>
                <a:off x="3273144" y="3882754"/>
                <a:ext cx="534156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r>
                  <a:rPr lang="en-US" dirty="0" smtClean="0">
                    <a:solidFill>
                      <a:sysClr val="windowText" lastClr="000000"/>
                    </a:solidFill>
                  </a:rPr>
                  <a:t>s  =</a:t>
                </a:r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3767798" y="3723878"/>
                <a:ext cx="1327769" cy="656306"/>
                <a:chOff x="2444523" y="2674012"/>
                <a:chExt cx="1327769" cy="656306"/>
              </a:xfrm>
            </p:grpSpPr>
            <p:sp>
              <p:nvSpPr>
                <p:cNvPr id="132" name="TextBox 131"/>
                <p:cNvSpPr txBox="1"/>
                <p:nvPr/>
              </p:nvSpPr>
              <p:spPr>
                <a:xfrm>
                  <a:off x="2444523" y="2832888"/>
                  <a:ext cx="59692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r">
                    <a:defRPr sz="1600" b="1">
                      <a:solidFill>
                        <a:srgbClr val="0066FF"/>
                      </a:solidFill>
                      <a:latin typeface="Book Antiqua" pitchFamily="18" charset="0"/>
                    </a:defRPr>
                  </a:lvl1pPr>
                </a:lstStyle>
                <a:p>
                  <a:pPr algn="l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ut +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grpSp>
              <p:nvGrpSpPr>
                <p:cNvPr id="133" name="Group 132"/>
                <p:cNvGrpSpPr/>
                <p:nvPr/>
              </p:nvGrpSpPr>
              <p:grpSpPr>
                <a:xfrm>
                  <a:off x="2920578" y="2674012"/>
                  <a:ext cx="288635" cy="656306"/>
                  <a:chOff x="4246341" y="2614038"/>
                  <a:chExt cx="288635" cy="656306"/>
                </a:xfrm>
              </p:grpSpPr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4301049" y="2614038"/>
                    <a:ext cx="179219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r">
                      <a:defRPr sz="1600" b="1">
                        <a:solidFill>
                          <a:srgbClr val="0066FF"/>
                        </a:solidFill>
                        <a:latin typeface="Book Antiqua" pitchFamily="18" charset="0"/>
                      </a:defRPr>
                    </a:lvl1pPr>
                  </a:lstStyle>
                  <a:p>
                    <a:pPr algn="ctr"/>
                    <a:r>
                      <a:rPr lang="en-US" dirty="0" smtClean="0">
                        <a:solidFill>
                          <a:sysClr val="windowText" lastClr="000000"/>
                        </a:solidFill>
                      </a:rPr>
                      <a:t>1</a:t>
                    </a:r>
                    <a:endParaRPr 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4246341" y="2931790"/>
                    <a:ext cx="288635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algn="r">
                      <a:defRPr sz="1600" b="1">
                        <a:solidFill>
                          <a:srgbClr val="0066FF"/>
                        </a:solidFill>
                        <a:latin typeface="Book Antiqua" pitchFamily="18" charset="0"/>
                      </a:defRPr>
                    </a:lvl1pPr>
                  </a:lstStyle>
                  <a:p>
                    <a:pPr algn="ctr"/>
                    <a:r>
                      <a:rPr lang="en-US" dirty="0" smtClean="0">
                        <a:solidFill>
                          <a:sysClr val="windowText" lastClr="000000"/>
                        </a:solidFill>
                      </a:rPr>
                      <a:t>2</a:t>
                    </a:r>
                    <a:endParaRPr lang="en-US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cxnSp>
                <p:nvCxnSpPr>
                  <p:cNvPr id="137" name="Straight Connector 136"/>
                  <p:cNvCxnSpPr/>
                  <p:nvPr/>
                </p:nvCxnSpPr>
                <p:spPr>
                  <a:xfrm>
                    <a:off x="4287741" y="2942191"/>
                    <a:ext cx="20583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4" name="TextBox 133"/>
                <p:cNvSpPr txBox="1"/>
                <p:nvPr/>
              </p:nvSpPr>
              <p:spPr>
                <a:xfrm>
                  <a:off x="3175367" y="2832888"/>
                  <a:ext cx="59692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r">
                    <a:defRPr sz="1600" b="1">
                      <a:solidFill>
                        <a:srgbClr val="0066FF"/>
                      </a:solidFill>
                      <a:latin typeface="Book Antiqua" pitchFamily="18" charset="0"/>
                    </a:defRPr>
                  </a:lvl1pPr>
                </a:lstStyle>
                <a:p>
                  <a:pPr algn="l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at</a:t>
                  </a:r>
                  <a:r>
                    <a:rPr lang="en-US" baseline="30000" dirty="0" smtClean="0">
                      <a:solidFill>
                        <a:sysClr val="windowText" lastClr="000000"/>
                      </a:solidFill>
                    </a:rPr>
                    <a:t>2</a:t>
                  </a:r>
                  <a:endParaRPr lang="en-US" baseline="300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29" name="TextBox 128"/>
            <p:cNvSpPr txBox="1"/>
            <p:nvPr/>
          </p:nvSpPr>
          <p:spPr>
            <a:xfrm>
              <a:off x="2710065" y="3882384"/>
              <a:ext cx="5357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(ii)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535049" y="3124958"/>
            <a:ext cx="2181340" cy="349198"/>
            <a:chOff x="2679244" y="4342207"/>
            <a:chExt cx="2181340" cy="349198"/>
          </a:xfrm>
        </p:grpSpPr>
        <p:sp>
          <p:nvSpPr>
            <p:cNvPr id="139" name="TextBox 138"/>
            <p:cNvSpPr txBox="1"/>
            <p:nvPr/>
          </p:nvSpPr>
          <p:spPr>
            <a:xfrm>
              <a:off x="3219719" y="4352851"/>
              <a:ext cx="16408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ysClr val="windowText" lastClr="000000"/>
                  </a:solidFill>
                </a:rPr>
                <a:t>v</a:t>
              </a:r>
              <a:r>
                <a:rPr lang="en-US" baseline="30000" dirty="0" smtClean="0">
                  <a:solidFill>
                    <a:sysClr val="windowText" lastClr="000000"/>
                  </a:solidFill>
                </a:rPr>
                <a:t>2</a:t>
              </a:r>
              <a:r>
                <a:rPr lang="en-US" dirty="0" smtClean="0">
                  <a:solidFill>
                    <a:sysClr val="windowText" lastClr="000000"/>
                  </a:solidFill>
                </a:rPr>
                <a:t>  =   u</a:t>
              </a:r>
              <a:r>
                <a:rPr lang="en-US" baseline="30000" dirty="0" smtClean="0">
                  <a:solidFill>
                    <a:sysClr val="windowText" lastClr="000000"/>
                  </a:solidFill>
                </a:rPr>
                <a:t>2</a:t>
              </a:r>
              <a:r>
                <a:rPr lang="en-US" dirty="0" smtClean="0">
                  <a:solidFill>
                    <a:sysClr val="windowText" lastClr="000000"/>
                  </a:solidFill>
                </a:rPr>
                <a:t> + 2as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2679244" y="4342207"/>
              <a:ext cx="5248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ysClr val="windowText" lastClr="000000"/>
                  </a:solidFill>
                </a:rPr>
                <a:t>(iii)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5029856" y="3116094"/>
            <a:ext cx="2157317" cy="856947"/>
            <a:chOff x="5199028" y="2721843"/>
            <a:chExt cx="2569397" cy="963921"/>
          </a:xfrm>
        </p:grpSpPr>
        <p:sp>
          <p:nvSpPr>
            <p:cNvPr id="142" name="Rounded Rectangular Callout 141"/>
            <p:cNvSpPr/>
            <p:nvPr/>
          </p:nvSpPr>
          <p:spPr>
            <a:xfrm>
              <a:off x="5199028" y="2730163"/>
              <a:ext cx="2569397" cy="919485"/>
            </a:xfrm>
            <a:prstGeom prst="wedgeRoundRectCallout">
              <a:avLst>
                <a:gd name="adj1" fmla="val 44384"/>
                <a:gd name="adj2" fmla="val -82565"/>
                <a:gd name="adj3" fmla="val 16667"/>
              </a:avLst>
            </a:prstGeom>
            <a:gradFill flip="none" rotWithShape="1">
              <a:gsLst>
                <a:gs pos="0">
                  <a:srgbClr val="66FFFF">
                    <a:tint val="66000"/>
                    <a:satMod val="160000"/>
                  </a:srgbClr>
                </a:gs>
                <a:gs pos="50000">
                  <a:srgbClr val="66FFFF">
                    <a:tint val="44500"/>
                    <a:satMod val="160000"/>
                  </a:srgbClr>
                </a:gs>
                <a:gs pos="100000">
                  <a:srgbClr val="66FFFF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221103" y="2721843"/>
              <a:ext cx="2525241" cy="96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This formula is best suited as u, </a:t>
              </a:r>
              <a:r>
                <a:rPr lang="en-US" sz="1600" b="1" dirty="0">
                  <a:solidFill>
                    <a:prstClr val="black"/>
                  </a:solidFill>
                  <a:latin typeface="Book Antiqua" pitchFamily="18" charset="0"/>
                </a:rPr>
                <a:t>a</a:t>
              </a:r>
              <a:r>
                <a:rPr lang="en-US" sz="1600" b="1" dirty="0" smtClean="0">
                  <a:solidFill>
                    <a:prstClr val="black"/>
                  </a:solidFill>
                  <a:latin typeface="Book Antiqua" pitchFamily="18" charset="0"/>
                </a:rPr>
                <a:t> and t are given</a:t>
              </a:r>
              <a:endParaRPr lang="en-US" sz="1600" b="1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2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95062E-6 L 0.22083 3.95062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4" grpId="0"/>
      <p:bldP spid="15" grpId="0"/>
      <p:bldP spid="16" grpId="0" animBg="1"/>
      <p:bldP spid="17" grpId="0"/>
      <p:bldP spid="18" grpId="0"/>
      <p:bldP spid="19" grpId="0" animBg="1"/>
      <p:bldP spid="24" grpId="0"/>
      <p:bldP spid="38" grpId="0" animBg="1"/>
      <p:bldP spid="39" grpId="0"/>
      <p:bldP spid="41" grpId="0"/>
      <p:bldP spid="49" grpId="0"/>
      <p:bldP spid="51" grpId="0"/>
      <p:bldP spid="53" grpId="0"/>
      <p:bldP spid="57" grpId="0"/>
      <p:bldP spid="58" grpId="0"/>
      <p:bldP spid="59" grpId="0"/>
      <p:bldP spid="60" grpId="0"/>
      <p:bldP spid="61" grpId="0"/>
      <p:bldP spid="66" grpId="0"/>
      <p:bldP spid="68" grpId="0"/>
      <p:bldP spid="69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90" grpId="0"/>
      <p:bldP spid="90" grpId="1"/>
      <p:bldP spid="123" grpId="0" animBg="1"/>
      <p:bldP spid="123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6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6629400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Circular motion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Uniform circular motion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Finding velocity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of an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object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moving along a circular path</a:t>
            </a:r>
          </a:p>
        </p:txBody>
      </p:sp>
    </p:spTree>
    <p:extLst>
      <p:ext uri="{BB962C8B-B14F-4D97-AF65-F5344CB8AC3E}">
        <p14:creationId xmlns:p14="http://schemas.microsoft.com/office/powerpoint/2010/main" val="4003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 drive\MJ WORK\Pooja mam (physics)\State board\STB 9th 17-18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 drive\MJ WORK\Pooja mam (physics)\State board\STB 9th 17-18\Uniform Circular Moti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697" y="167195"/>
            <a:ext cx="5011103" cy="6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2876550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0538" y="910590"/>
            <a:ext cx="3929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Let us consider a body moving along a </a:t>
            </a:r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closed </a:t>
            </a:r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path.</a:t>
            </a:r>
          </a:p>
        </p:txBody>
      </p:sp>
      <p:sp>
        <p:nvSpPr>
          <p:cNvPr id="3" name="Oval 2"/>
          <p:cNvSpPr/>
          <p:nvPr/>
        </p:nvSpPr>
        <p:spPr>
          <a:xfrm>
            <a:off x="6577892" y="925830"/>
            <a:ext cx="2103120" cy="2103120"/>
          </a:xfrm>
          <a:prstGeom prst="ellipse">
            <a:avLst/>
          </a:prstGeom>
          <a:noFill/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538012" y="1885950"/>
            <a:ext cx="182880" cy="182880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53200" y="2346433"/>
            <a:ext cx="267755" cy="26775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33400" y="923048"/>
            <a:ext cx="1921670" cy="404104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7358" y="964783"/>
            <a:ext cx="1887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Circular Motion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2600" y="1428750"/>
            <a:ext cx="431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Motion of the body along the circumference of </a:t>
            </a:r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the </a:t>
            </a:r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circle is called circular motion.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8000" y="2114550"/>
            <a:ext cx="2844800" cy="404104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1958" y="2156285"/>
            <a:ext cx="281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Uniform Circular Motion</a:t>
            </a:r>
          </a:p>
        </p:txBody>
      </p:sp>
      <p:sp>
        <p:nvSpPr>
          <p:cNvPr id="15" name="Oval 14"/>
          <p:cNvSpPr/>
          <p:nvPr/>
        </p:nvSpPr>
        <p:spPr>
          <a:xfrm>
            <a:off x="4319130" y="2434212"/>
            <a:ext cx="2103120" cy="2103120"/>
          </a:xfrm>
          <a:prstGeom prst="ellipse">
            <a:avLst/>
          </a:prstGeom>
          <a:noFill/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79250" y="3394332"/>
            <a:ext cx="182880" cy="182880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286250" y="3485772"/>
            <a:ext cx="32880" cy="514728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26215" y="4234904"/>
            <a:ext cx="383935" cy="384721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51588" y="4429125"/>
            <a:ext cx="563462" cy="77874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146539" y="3819525"/>
            <a:ext cx="368561" cy="389272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162425" y="2969994"/>
            <a:ext cx="287087" cy="325656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286500" y="2667000"/>
            <a:ext cx="119695" cy="568221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553075" y="2276475"/>
            <a:ext cx="436150" cy="357477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562475" y="2470881"/>
            <a:ext cx="576671" cy="62769"/>
          </a:xfrm>
          <a:prstGeom prst="straightConnector1">
            <a:avLst/>
          </a:prstGeom>
          <a:ln w="19050">
            <a:solidFill>
              <a:srgbClr val="CC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294438" y="3854815"/>
            <a:ext cx="267755" cy="26775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82599" y="2637532"/>
            <a:ext cx="32512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Motion of the body along the circumference of the </a:t>
            </a:r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circle </a:t>
            </a:r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with constant speed is called </a:t>
            </a:r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uniform circular Motion</a:t>
            </a:r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.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533400" y="2733897"/>
            <a:ext cx="3120736" cy="896902"/>
          </a:xfrm>
          <a:prstGeom prst="wedgeRoundRectCallout">
            <a:avLst>
              <a:gd name="adj1" fmla="val 68123"/>
              <a:gd name="adj2" fmla="val 103335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Direction keeps on changing but magnitude of speed always remains same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2441" y="3714750"/>
            <a:ext cx="352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 Antiqua" pitchFamily="18" charset="0"/>
              </a:rPr>
              <a:t>This motion is also called as 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accelerated motion</a:t>
            </a:r>
            <a:r>
              <a:rPr lang="en-US" sz="1600" b="1" dirty="0" smtClean="0">
                <a:latin typeface="Book Antiqua" pitchFamily="18" charset="0"/>
              </a:rPr>
              <a:t>.</a:t>
            </a:r>
            <a:endParaRPr lang="en-US" sz="1600" b="1" dirty="0">
              <a:latin typeface="Book Antiqua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97936" y="1086930"/>
            <a:ext cx="1738115" cy="1738115"/>
          </a:xfrm>
          <a:prstGeom prst="rect">
            <a:avLst/>
          </a:prstGeom>
          <a:noFill/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gular Pentagon 35"/>
          <p:cNvSpPr/>
          <p:nvPr/>
        </p:nvSpPr>
        <p:spPr>
          <a:xfrm>
            <a:off x="6562064" y="905987"/>
            <a:ext cx="2103120" cy="2103120"/>
          </a:xfrm>
          <a:prstGeom prst="pentagon">
            <a:avLst/>
          </a:prstGeom>
          <a:noFill/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xagon 36"/>
          <p:cNvSpPr/>
          <p:nvPr/>
        </p:nvSpPr>
        <p:spPr>
          <a:xfrm>
            <a:off x="6448837" y="991176"/>
            <a:ext cx="2313432" cy="2103120"/>
          </a:xfrm>
          <a:prstGeom prst="hexagon">
            <a:avLst/>
          </a:prstGeom>
          <a:noFill/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6720352" y="1009346"/>
            <a:ext cx="1886640" cy="1887076"/>
            <a:chOff x="5244065" y="6840334"/>
            <a:chExt cx="1886640" cy="1887076"/>
          </a:xfrm>
        </p:grpSpPr>
        <p:sp>
          <p:nvSpPr>
            <p:cNvPr id="38" name="Right Arrow 37"/>
            <p:cNvSpPr/>
            <p:nvPr/>
          </p:nvSpPr>
          <p:spPr>
            <a:xfrm>
              <a:off x="6115050" y="6840334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rot="16200000">
              <a:off x="5176076" y="7709390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ight Arrow 41"/>
            <p:cNvSpPr/>
            <p:nvPr/>
          </p:nvSpPr>
          <p:spPr>
            <a:xfrm rot="5400000">
              <a:off x="6907548" y="7714316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rot="10800000">
              <a:off x="6115049" y="8572242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72287" y="1225879"/>
            <a:ext cx="1875957" cy="1860812"/>
            <a:chOff x="5283347" y="7021766"/>
            <a:chExt cx="1875957" cy="1860812"/>
          </a:xfrm>
        </p:grpSpPr>
        <p:sp>
          <p:nvSpPr>
            <p:cNvPr id="46" name="Right Arrow 45"/>
            <p:cNvSpPr/>
            <p:nvPr/>
          </p:nvSpPr>
          <p:spPr>
            <a:xfrm rot="19265840">
              <a:off x="5573393" y="7021766"/>
              <a:ext cx="317802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5176737">
              <a:off x="5215358" y="8021814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/>
            <p:cNvSpPr/>
            <p:nvPr/>
          </p:nvSpPr>
          <p:spPr>
            <a:xfrm rot="2371390">
              <a:off x="6632137" y="7036361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 rot="10800000">
              <a:off x="6049532" y="8727410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ight Arrow 49"/>
            <p:cNvSpPr/>
            <p:nvPr/>
          </p:nvSpPr>
          <p:spPr>
            <a:xfrm rot="6390890">
              <a:off x="6936147" y="8056504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644608" y="884648"/>
            <a:ext cx="1991616" cy="2257754"/>
            <a:chOff x="5300395" y="6624824"/>
            <a:chExt cx="1991616" cy="2257754"/>
          </a:xfrm>
        </p:grpSpPr>
        <p:sp>
          <p:nvSpPr>
            <p:cNvPr id="52" name="Right Arrow 51"/>
            <p:cNvSpPr/>
            <p:nvPr/>
          </p:nvSpPr>
          <p:spPr>
            <a:xfrm rot="17596519">
              <a:off x="5219224" y="7147737"/>
              <a:ext cx="317802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ight Arrow 52"/>
            <p:cNvSpPr/>
            <p:nvPr/>
          </p:nvSpPr>
          <p:spPr>
            <a:xfrm rot="14616444">
              <a:off x="5232406" y="8264819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6170295" y="6624824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 rot="10800000">
              <a:off x="6049532" y="8727410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 rot="6907948">
              <a:off x="7068854" y="8154801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ight Arrow 56"/>
            <p:cNvSpPr/>
            <p:nvPr/>
          </p:nvSpPr>
          <p:spPr>
            <a:xfrm rot="3746237">
              <a:off x="7018958" y="7147737"/>
              <a:ext cx="291145" cy="15516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92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7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512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2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8" dur="2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0" presetID="1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21 0.00771 C -0.02795 -0.08796 -0.01128 -0.21482 0.04288 -0.27377 C 0.09688 -0.33303 0.16806 -0.30124 0.20104 -0.20556 C 0.23455 -0.10834 0.21771 0.01759 0.16354 0.07654 C 0.10955 0.13549 0.03889 0.10432 0.00521 0.00771 Z " pathEditMode="relative" rAng="14311028" ptsTypes="fffff">
                                          <p:cBhvr>
                                            <p:cTn id="8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92" y="-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9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0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0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0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3" presetID="1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21 0.00771 C -0.02795 -0.08796 -0.01128 -0.21482 0.04288 -0.27377 C 0.09688 -0.33303 0.16806 -0.30124 0.20104 -0.20556 C 0.23455 -0.10834 0.21771 0.01759 0.16354 0.07654 C 0.10955 0.13549 0.03889 0.10432 0.00521 0.00771 Z " pathEditMode="relative" rAng="14311028" ptsTypes="fffff">
                                          <p:cBhvr>
                                            <p:cTn id="164" dur="30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92" y="-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3" grpId="0" animBg="1"/>
          <p:bldP spid="4" grpId="0" animBg="1"/>
          <p:bldP spid="9" grpId="0" animBg="1"/>
          <p:bldP spid="9" grpId="1" animBg="1"/>
          <p:bldP spid="10" grpId="0" animBg="1"/>
          <p:bldP spid="11" grpId="0"/>
          <p:bldP spid="11" grpId="1"/>
          <p:bldP spid="11" grpId="2"/>
          <p:bldP spid="12" grpId="0"/>
          <p:bldP spid="13" grpId="0" animBg="1"/>
          <p:bldP spid="14" grpId="0"/>
          <p:bldP spid="14" grpId="1"/>
          <p:bldP spid="14" grpId="2"/>
          <p:bldP spid="15" grpId="0" animBg="1"/>
          <p:bldP spid="16" grpId="0" animBg="1"/>
          <p:bldP spid="17" grpId="0" animBg="1"/>
          <p:bldP spid="17" grpId="1" animBg="1"/>
          <p:bldP spid="28" grpId="0"/>
          <p:bldP spid="29" grpId="0" animBg="1"/>
          <p:bldP spid="29" grpId="1" animBg="1"/>
          <p:bldP spid="30" grpId="0"/>
          <p:bldP spid="33" grpId="0" animBg="1"/>
          <p:bldP spid="33" grpId="1" animBg="1"/>
          <p:bldP spid="36" grpId="0" animBg="1"/>
          <p:bldP spid="36" grpId="1" animBg="1"/>
          <p:bldP spid="37" grpId="0" animBg="1"/>
          <p:bldP spid="3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7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500" fill="hold"/>
                                            <p:tgtEl>
                                              <p:spTgt spid="512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2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8" dur="2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0" presetID="1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21 0.00771 C -0.02795 -0.08796 -0.01128 -0.21482 0.04288 -0.27377 C 0.09688 -0.33303 0.16806 -0.30124 0.20104 -0.20556 C 0.23455 -0.10834 0.21771 0.01759 0.16354 0.07654 C 0.10955 0.13549 0.03889 0.10432 0.00521 0.00771 Z " pathEditMode="relative" rAng="14311028" ptsTypes="fffff">
                                          <p:cBhvr>
                                            <p:cTn id="8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92" y="-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9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5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0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9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3" presetID="1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21 0.00771 C -0.02795 -0.08796 -0.01128 -0.21482 0.04288 -0.27377 C 0.09688 -0.33303 0.16806 -0.30124 0.20104 -0.20556 C 0.23455 -0.10834 0.21771 0.01759 0.16354 0.07654 C 0.10955 0.13549 0.03889 0.10432 0.00521 0.00771 Z " pathEditMode="relative" rAng="14311028" ptsTypes="fffff">
                                          <p:cBhvr>
                                            <p:cTn id="164" dur="300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92" y="-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16" presetClass="entr" presetSubtype="2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7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9" fill="hold">
                          <p:stCondLst>
                            <p:cond delay="indefinite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3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1"/>
          <p:bldP spid="5" grpId="2"/>
          <p:bldP spid="5" grpId="3"/>
          <p:bldP spid="3" grpId="0" animBg="1"/>
          <p:bldP spid="4" grpId="0" animBg="1"/>
          <p:bldP spid="9" grpId="0" animBg="1"/>
          <p:bldP spid="9" grpId="1" animBg="1"/>
          <p:bldP spid="10" grpId="0" animBg="1"/>
          <p:bldP spid="11" grpId="0"/>
          <p:bldP spid="11" grpId="1"/>
          <p:bldP spid="11" grpId="2"/>
          <p:bldP spid="12" grpId="0"/>
          <p:bldP spid="13" grpId="0" animBg="1"/>
          <p:bldP spid="14" grpId="0"/>
          <p:bldP spid="14" grpId="1"/>
          <p:bldP spid="14" grpId="2"/>
          <p:bldP spid="15" grpId="0" animBg="1"/>
          <p:bldP spid="16" grpId="0" animBg="1"/>
          <p:bldP spid="17" grpId="0" animBg="1"/>
          <p:bldP spid="17" grpId="1" animBg="1"/>
          <p:bldP spid="28" grpId="1"/>
          <p:bldP spid="29" grpId="0" animBg="1"/>
          <p:bldP spid="29" grpId="1" animBg="1"/>
          <p:bldP spid="30" grpId="0"/>
          <p:bldP spid="33" grpId="0" animBg="1"/>
          <p:bldP spid="33" grpId="1" animBg="1"/>
          <p:bldP spid="36" grpId="0" animBg="1"/>
          <p:bldP spid="36" grpId="1" animBg="1"/>
          <p:bldP spid="37" grpId="0" animBg="1"/>
          <p:bldP spid="37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d drive\MJ WORK\Pooja mam (physics)\ICSE (VIII) Physics\The Universe\Raw file\stars-4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472" y="1"/>
            <a:ext cx="916347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d drive\MJ WORK\Pooja mam (physics)\ICSE (VIII) Physics\The Universe\Raw file\just_earth_400.gif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62" y="3216212"/>
            <a:ext cx="1870138" cy="187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d drive\MJ WORK\Pooja mam (physics)\ICSE (VIII) Physics\Old work\The Universe\Raw file\400px-Halfmoon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613191"/>
            <a:ext cx="1958559" cy="195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200113\Desktop\STB IXth 17-18\alien-spaceship-clipart-alien-spaceship-clipart-623_507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1709" y="285750"/>
            <a:ext cx="1718891" cy="139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200113\Desktop\STB IXth 17-18\5662734570_185921010d_o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89654" y="921705"/>
            <a:ext cx="1067746" cy="25263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9343" y="302776"/>
            <a:ext cx="306205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MOTION IS RELATIVE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362200" y="1733550"/>
            <a:ext cx="3477852" cy="830997"/>
            <a:chOff x="4707222" y="-537773"/>
            <a:chExt cx="3477852" cy="830997"/>
          </a:xfrm>
        </p:grpSpPr>
        <p:sp>
          <p:nvSpPr>
            <p:cNvPr id="12" name="Rounded Rectangle 11"/>
            <p:cNvSpPr/>
            <p:nvPr/>
          </p:nvSpPr>
          <p:spPr>
            <a:xfrm>
              <a:off x="4707222" y="-526255"/>
              <a:ext cx="3477852" cy="819479"/>
            </a:xfrm>
            <a:prstGeom prst="roundRect">
              <a:avLst/>
            </a:prstGeom>
            <a:solidFill>
              <a:schemeClr val="bg1">
                <a:alpha val="20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45322" y="-537773"/>
              <a:ext cx="33690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Book Antiqua" pitchFamily="18" charset="0"/>
                </a:rPr>
                <a:t>A body can be moving for one observer, and at the same time at rest for another observer.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2609564" y="2128098"/>
            <a:ext cx="3678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MOTION IS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RELATIVE</a:t>
            </a:r>
            <a:endParaRPr lang="en-US" sz="2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4873594" y="971550"/>
            <a:ext cx="1744150" cy="649208"/>
          </a:xfrm>
          <a:prstGeom prst="wedgeRoundRectCallout">
            <a:avLst>
              <a:gd name="adj1" fmla="val -51831"/>
              <a:gd name="adj2" fmla="val 130409"/>
              <a:gd name="adj3" fmla="val 16667"/>
            </a:avLst>
          </a:prstGeom>
          <a:solidFill>
            <a:srgbClr val="0066FF">
              <a:alpha val="80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Depends on the observer</a:t>
            </a:r>
          </a:p>
        </p:txBody>
      </p:sp>
    </p:spTree>
    <p:extLst>
      <p:ext uri="{BB962C8B-B14F-4D97-AF65-F5344CB8AC3E}">
        <p14:creationId xmlns:p14="http://schemas.microsoft.com/office/powerpoint/2010/main" val="429203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9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6" presetClass="emph" presetSubtype="0" repeatCount="4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 tmFilter="0, 0; .2, .5; .8, .5; 1, 0"/>
                                            <p:tgtEl>
                                              <p:spTgt spid="92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/>
                                            <p:tgtEl>
                                              <p:spTgt spid="92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6.79012E-6 C -0.00243 0.08456 0.00782 0.19197 -0.00625 0.26666 C -0.00781 0.28765 -0.00746 0.29351 -0.01041 0.31111 C -0.01163 0.31851 -0.01389 0.32561 -0.01458 0.33333 C -0.01527 0.34074 -0.01527 0.34845 -0.01666 0.35555 C -0.01753 0.35987 -0.01979 0.36265 -0.02083 0.36666 C -0.02257 0.37376 -0.02257 0.3824 -0.025 0.38888 C -0.02639 0.39259 -0.02812 0.39598 -0.02916 0.39999 C -0.0375 0.42962 -0.04757 0.45432 -0.06666 0.46296 C -0.08281 0.48209 -0.10277 0.48178 -0.12083 0.49259 C -0.14253 0.49012 -0.16215 0.48981 -0.18125 0.47037 C -0.19514 0.45617 -0.17812 0.46851 -0.2 0.45555 C -0.20208 0.45432 -0.20625 0.45185 -0.20625 0.45185 C -0.21093 0.44567 -0.23541 0.41944 -0.2375 0.41851 C -0.2401 0.41728 -0.24913 0.41388 -0.25208 0.41111 C -0.26666 0.39814 -0.24757 0.40678 -0.27083 0.39999 C -0.28333 0.40123 -0.29583 0.40123 -0.30833 0.4037 C -0.32222 0.40648 -0.33298 0.4182 -0.34583 0.42592 C -0.35208 0.43703 -0.36059 0.44475 -0.36458 0.45925 C -0.36753 0.46975 -0.37639 0.51265 -0.37708 0.51481 C -0.3809 0.52499 -0.38159 0.53796 -0.38541 0.54814 C -0.38819 0.55555 -0.39375 0.57037 -0.39375 0.57037 C -0.3802 0.59444 -0.3658 0.60308 -0.34791 0.61111 C -0.32395 0.61049 -0.17482 0.60308 -0.125 0.61111 C -0.11354 0.61296 -0.10208 0.6253 -0.09166 0.63333 C -0.07882 0.6432 -0.06354 0.64783 -0.05 0.65185 C -0.00972 0.6466 -0.02934 0.65956 -0.01458 0.63333 " pathEditMode="relative" ptsTypes="ffffffffffffffffffffffffffA">
                                          <p:cBhvr>
                                            <p:cTn id="20" dur="2000" fill="hold"/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3" presetClass="path" presetSubtype="0" accel="10000" fill="hold" grpId="1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2.22222E-6 L 1.66667E-6 2.22222E-6 " pathEditMode="relative" rAng="0" ptsTypes="AA" p14:bounceEnd="66000">
                                          <p:cBhvr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2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  <p:bldP spid="14" grpId="2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9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6" presetClass="emph" presetSubtype="0" repeatCount="4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 tmFilter="0, 0; .2, .5; .8, .5; 1, 0"/>
                                            <p:tgtEl>
                                              <p:spTgt spid="92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8" dur="250" autoRev="1" fill="hold"/>
                                            <p:tgtEl>
                                              <p:spTgt spid="92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6.79012E-6 C -0.00243 0.08456 0.00782 0.19197 -0.00625 0.26666 C -0.00781 0.28765 -0.00746 0.29351 -0.01041 0.31111 C -0.01163 0.31851 -0.01389 0.32561 -0.01458 0.33333 C -0.01527 0.34074 -0.01527 0.34845 -0.01666 0.35555 C -0.01753 0.35987 -0.01979 0.36265 -0.02083 0.36666 C -0.02257 0.37376 -0.02257 0.3824 -0.025 0.38888 C -0.02639 0.39259 -0.02812 0.39598 -0.02916 0.39999 C -0.0375 0.42962 -0.04757 0.45432 -0.06666 0.46296 C -0.08281 0.48209 -0.10277 0.48178 -0.12083 0.49259 C -0.14253 0.49012 -0.16215 0.48981 -0.18125 0.47037 C -0.19514 0.45617 -0.17812 0.46851 -0.2 0.45555 C -0.20208 0.45432 -0.20625 0.45185 -0.20625 0.45185 C -0.21093 0.44567 -0.23541 0.41944 -0.2375 0.41851 C -0.2401 0.41728 -0.24913 0.41388 -0.25208 0.41111 C -0.26666 0.39814 -0.24757 0.40678 -0.27083 0.39999 C -0.28333 0.40123 -0.29583 0.40123 -0.30833 0.4037 C -0.32222 0.40648 -0.33298 0.4182 -0.34583 0.42592 C -0.35208 0.43703 -0.36059 0.44475 -0.36458 0.45925 C -0.36753 0.46975 -0.37639 0.51265 -0.37708 0.51481 C -0.3809 0.52499 -0.38159 0.53796 -0.38541 0.54814 C -0.38819 0.55555 -0.39375 0.57037 -0.39375 0.57037 C -0.3802 0.59444 -0.3658 0.60308 -0.34791 0.61111 C -0.32395 0.61049 -0.17482 0.60308 -0.125 0.61111 C -0.11354 0.61296 -0.10208 0.6253 -0.09166 0.63333 C -0.07882 0.6432 -0.06354 0.64783 -0.05 0.65185 C -0.00972 0.6466 -0.02934 0.65956 -0.01458 0.63333 " pathEditMode="relative" ptsTypes="ffffffffffffffffffffffffffA">
                                          <p:cBhvr>
                                            <p:cTn id="20" dur="2000" fill="hold"/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2.22222E-6 L 1.66667E-6 2.22222E-6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2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4" grpId="1"/>
          <p:bldP spid="14" grpId="2"/>
          <p:bldP spid="15" grpId="0" animBg="1"/>
        </p:bldLst>
      </p:timing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STB 9th 17-18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d drive\MJ WORK\Pooja mam (physics)\State board\STB 9th 17-18\Uniform Circular Motion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1697" y="167195"/>
            <a:ext cx="5011103" cy="65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6577892" y="925830"/>
            <a:ext cx="2103120" cy="2103120"/>
          </a:xfrm>
          <a:prstGeom prst="ellipse">
            <a:avLst/>
          </a:prstGeom>
          <a:noFill/>
          <a:ln>
            <a:solidFill>
              <a:srgbClr val="CC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538012" y="1885950"/>
            <a:ext cx="182880" cy="182880"/>
          </a:xfrm>
          <a:prstGeom prst="ellipse">
            <a:avLst/>
          </a:prstGeom>
          <a:solidFill>
            <a:srgbClr val="0066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553200" y="2346433"/>
            <a:ext cx="267755" cy="26775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0538" y="910590"/>
            <a:ext cx="37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Let us consider a body moving along a circular path of radius ‘r’.</a:t>
            </a:r>
          </a:p>
        </p:txBody>
      </p:sp>
      <p:sp>
        <p:nvSpPr>
          <p:cNvPr id="8" name="Rectangle 7"/>
          <p:cNvSpPr/>
          <p:nvPr/>
        </p:nvSpPr>
        <p:spPr>
          <a:xfrm>
            <a:off x="490538" y="881955"/>
            <a:ext cx="46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Let the body take ‘t’ seconds to go once round the path. If v is the </a:t>
            </a:r>
            <a:r>
              <a:rPr lang="en-US" sz="1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speed </a:t>
            </a:r>
            <a:r>
              <a:rPr lang="en-US" sz="1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ook Antiqua" pitchFamily="18" charset="0"/>
                <a:cs typeface="Aharoni" pitchFamily="2" charset="-79"/>
              </a:rPr>
              <a:t>then ……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62025" y="2419350"/>
            <a:ext cx="1924697" cy="709613"/>
          </a:xfrm>
          <a:prstGeom prst="roundRect">
            <a:avLst/>
          </a:prstGeom>
          <a:solidFill>
            <a:srgbClr val="FF0000">
              <a:alpha val="62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2416" y="172583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Speed</a:t>
            </a:r>
            <a:endParaRPr lang="en-US" b="1" dirty="0">
              <a:latin typeface="Book Antiqu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8992" y="174899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=</a:t>
            </a:r>
            <a:endParaRPr lang="en-US" b="1" dirty="0">
              <a:latin typeface="Book Antiqu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2798" y="1534130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Circumference of the circle</a:t>
            </a:r>
            <a:endParaRPr lang="en-US" b="1" dirty="0">
              <a:latin typeface="Book Antiqua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026192" y="1915130"/>
            <a:ext cx="3081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07972" y="191409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 Antiqua" pitchFamily="18" charset="0"/>
              </a:rPr>
              <a:t>Time taken</a:t>
            </a:r>
            <a:endParaRPr lang="en-US" b="1" dirty="0">
              <a:latin typeface="Book Antiqu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7932" y="26289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v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1371" y="26289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=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8509" y="2456416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  <a:sym typeface="Symbol"/>
              </a:rPr>
              <a:t>r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4802" y="275248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t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030327" y="2806700"/>
            <a:ext cx="6705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21 0.00771 C -0.02795 -0.08796 -0.01128 -0.21482 0.04288 -0.27377 C 0.09688 -0.33303 0.16806 -0.30124 0.20104 -0.20556 C 0.23455 -0.10834 0.21771 0.01759 0.16354 0.07654 C 0.10955 0.13549 0.03889 0.10432 0.00521 0.00771 Z " pathEditMode="relative" rAng="14311028" ptsTypes="fffff">
                                          <p:cBhvr>
                                            <p:cTn id="16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92" y="-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6" grpId="1" animBg="1"/>
          <p:bldP spid="7" grpId="0"/>
          <p:bldP spid="7" grpId="1"/>
          <p:bldP spid="7" grpId="2"/>
          <p:bldP spid="8" grpId="0"/>
          <p:bldP spid="9" grpId="0" animBg="1"/>
          <p:bldP spid="10" grpId="0"/>
          <p:bldP spid="11" grpId="0"/>
          <p:bldP spid="12" grpId="0"/>
          <p:bldP spid="14" grpId="0"/>
          <p:bldP spid="15" grpId="0"/>
          <p:bldP spid="16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path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521 0.00771 C -0.02795 -0.08796 -0.01128 -0.21482 0.04288 -0.27377 C 0.09688 -0.33303 0.16806 -0.30124 0.20104 -0.20556 C 0.23455 -0.10834 0.21771 0.01759 0.16354 0.07654 C 0.10955 0.13549 0.03889 0.10432 0.00521 0.00771 Z " pathEditMode="relative" rAng="14311028" ptsTypes="fffff">
                                          <p:cBhvr>
                                            <p:cTn id="16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92" y="-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  <p:bldP spid="6" grpId="0" animBg="1"/>
          <p:bldP spid="6" grpId="1" animBg="1"/>
          <p:bldP spid="7" grpId="0"/>
          <p:bldP spid="7" grpId="1"/>
          <p:bldP spid="7" grpId="2"/>
          <p:bldP spid="8" grpId="1"/>
          <p:bldP spid="9" grpId="0" animBg="1"/>
          <p:bldP spid="10" grpId="0"/>
          <p:bldP spid="11" grpId="0"/>
          <p:bldP spid="12" grpId="0"/>
          <p:bldP spid="14" grpId="0"/>
          <p:bldP spid="15" grpId="0"/>
          <p:bldP spid="16" grpId="0"/>
          <p:bldP spid="17" grpId="0"/>
          <p:bldP spid="18" grpId="0"/>
        </p:bldLst>
      </p:timing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5398368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average speed and average velocity</a:t>
            </a:r>
          </a:p>
        </p:txBody>
      </p:sp>
    </p:spTree>
    <p:extLst>
      <p:ext uri="{BB962C8B-B14F-4D97-AF65-F5344CB8AC3E}">
        <p14:creationId xmlns:p14="http://schemas.microsoft.com/office/powerpoint/2010/main" val="9301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  <a:endParaRPr lang="en-US" sz="4400" b="1" cap="all" dirty="0">
              <a:ln w="1905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7000" y="1301175"/>
            <a:ext cx="1884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</a:t>
            </a:r>
            <a:r>
              <a:rPr lang="en-US" sz="3200" b="1" dirty="0" smtClean="0">
                <a:solidFill>
                  <a:srgbClr val="C00000"/>
                </a:solidFill>
                <a:latin typeface="Copperplate Gothic Bold" pitchFamily="34" charset="0"/>
              </a:rPr>
              <a:t>A</a:t>
            </a:r>
            <a:endParaRPr lang="en-US" sz="3200" b="1" dirty="0">
              <a:solidFill>
                <a:srgbClr val="C00000"/>
              </a:solidFill>
              <a:latin typeface="Copperplate Gothic Bold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600200" y="2067694"/>
            <a:ext cx="6129040" cy="725296"/>
            <a:chOff x="4635080" y="1768644"/>
            <a:chExt cx="5300641" cy="725967"/>
          </a:xfrm>
        </p:grpSpPr>
        <p:sp>
          <p:nvSpPr>
            <p:cNvPr id="46" name="TextBox 45"/>
            <p:cNvSpPr txBox="1"/>
            <p:nvPr/>
          </p:nvSpPr>
          <p:spPr>
            <a:xfrm>
              <a:off x="6604908" y="1941166"/>
              <a:ext cx="330540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=</a:t>
              </a:r>
              <a:endParaRPr lang="en-US" sz="2000" b="1" dirty="0">
                <a:solidFill>
                  <a:srgbClr val="C00000"/>
                </a:solidFill>
                <a:latin typeface="Bodoni Black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871628" y="1768644"/>
              <a:ext cx="3064093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Total distance covered</a:t>
              </a:r>
              <a:endParaRPr lang="en-US" sz="2000" b="1" i="1" baseline="30000" dirty="0">
                <a:solidFill>
                  <a:srgbClr val="C00000"/>
                </a:solidFill>
                <a:latin typeface="Bodoni Black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6887958" y="2104460"/>
              <a:ext cx="304266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164978" y="2094131"/>
              <a:ext cx="2271105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Total time taken</a:t>
              </a:r>
              <a:endParaRPr lang="en-US" sz="2000" b="1" baseline="30000" dirty="0">
                <a:solidFill>
                  <a:srgbClr val="C00000"/>
                </a:solidFill>
                <a:latin typeface="Bodoni Black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635080" y="1943211"/>
              <a:ext cx="1754198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Average speed</a:t>
              </a:r>
              <a:endParaRPr lang="en-US" sz="2000" b="1" dirty="0">
                <a:solidFill>
                  <a:srgbClr val="C00000"/>
                </a:solidFill>
                <a:latin typeface="Bodoni Black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640738" y="3035503"/>
            <a:ext cx="5837687" cy="750945"/>
            <a:chOff x="4326434" y="1742971"/>
            <a:chExt cx="5419738" cy="751640"/>
          </a:xfrm>
        </p:grpSpPr>
        <p:sp>
          <p:nvSpPr>
            <p:cNvPr id="52" name="TextBox 51"/>
            <p:cNvSpPr txBox="1"/>
            <p:nvPr/>
          </p:nvSpPr>
          <p:spPr>
            <a:xfrm>
              <a:off x="6604908" y="1941166"/>
              <a:ext cx="330540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=</a:t>
              </a:r>
              <a:endParaRPr lang="en-US" sz="2000" b="1" dirty="0">
                <a:solidFill>
                  <a:srgbClr val="C00000"/>
                </a:solidFill>
                <a:latin typeface="Bodoni Blac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997103" y="1742971"/>
              <a:ext cx="2749069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Total displacement</a:t>
              </a:r>
              <a:endParaRPr lang="en-US" sz="2000" b="1" i="1" baseline="30000" dirty="0">
                <a:solidFill>
                  <a:srgbClr val="C00000"/>
                </a:solidFill>
                <a:latin typeface="Bodoni Black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7061697" y="2104460"/>
              <a:ext cx="2655418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164978" y="2094131"/>
              <a:ext cx="2438029" cy="400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Total time taken</a:t>
              </a:r>
              <a:endParaRPr lang="en-US" sz="2000" b="1" baseline="30000" dirty="0">
                <a:solidFill>
                  <a:srgbClr val="C00000"/>
                </a:solidFill>
                <a:latin typeface="Bodoni Black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326434" y="1943211"/>
              <a:ext cx="2588388" cy="40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Bodoni Black"/>
                </a:rPr>
                <a:t>Average velocity</a:t>
              </a:r>
              <a:endParaRPr lang="en-US" sz="2000" b="1" dirty="0">
                <a:solidFill>
                  <a:srgbClr val="C00000"/>
                </a:solidFill>
                <a:latin typeface="Bodoni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</p:bld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9378" y="293295"/>
            <a:ext cx="6391848" cy="839391"/>
            <a:chOff x="459378" y="293295"/>
            <a:chExt cx="6391848" cy="839391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293295"/>
              <a:ext cx="6077484" cy="839391"/>
              <a:chOff x="762088" y="16185"/>
              <a:chExt cx="7177725" cy="839391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6185"/>
                <a:ext cx="7177725" cy="83939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The odometer of a car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reads 2000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km at the start of a trip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and 2400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km at the end of the trip. If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trip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took 8 h, calculate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average speed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of the car in 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and 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59378" y="404774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  <a:endPara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309582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00175" y="1291686"/>
            <a:ext cx="25957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odometer  reading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987042" y="1291686"/>
            <a:ext cx="12330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2000 km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33525" y="1555350"/>
            <a:ext cx="24624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Final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odometer  reading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987042" y="1555350"/>
            <a:ext cx="12330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2400 km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092832" y="1826238"/>
            <a:ext cx="1903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987042" y="1826238"/>
            <a:ext cx="7425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8 h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006" y="2159598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517484" y="2141702"/>
            <a:ext cx="1991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Average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speed (</a:t>
            </a:r>
            <a:r>
              <a:rPr lang="en-IN" sz="1600" b="1" dirty="0" err="1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IN" sz="1600" b="1" baseline="-25000" dirty="0" err="1" smtClean="0">
                <a:solidFill>
                  <a:srgbClr val="C00000"/>
                </a:solidFill>
                <a:latin typeface="Book Antiqua" pitchFamily="18" charset="0"/>
              </a:rPr>
              <a:t>av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IN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19872" y="214170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2006" y="2622506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3922" y="3181054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553242" y="3040048"/>
            <a:ext cx="182241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Distance covered by the car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, (s)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316894" y="3163158"/>
            <a:ext cx="31357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C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hange in odometer reading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303767" y="3566188"/>
            <a:ext cx="11304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400 km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3528" y="3969438"/>
            <a:ext cx="2530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Average speed of the car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843808" y="3969438"/>
            <a:ext cx="442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rgbClr val="0000CC"/>
                </a:solidFill>
                <a:latin typeface="Book Antiqua" pitchFamily="18" charset="0"/>
              </a:rPr>
              <a:t>v</a:t>
            </a:r>
            <a:r>
              <a:rPr lang="en-US" sz="1600" b="1" baseline="-25000" dirty="0" err="1" smtClean="0">
                <a:solidFill>
                  <a:srgbClr val="0000CC"/>
                </a:solidFill>
                <a:latin typeface="Book Antiqua" pitchFamily="18" charset="0"/>
              </a:rPr>
              <a:t>av</a:t>
            </a:r>
            <a:endParaRPr lang="en-US" sz="1600" b="1" baseline="-25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303767" y="3965096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629454" y="3839146"/>
            <a:ext cx="276038" cy="640294"/>
            <a:chOff x="3629454" y="3658282"/>
            <a:chExt cx="276038" cy="640294"/>
          </a:xfrm>
        </p:grpSpPr>
        <p:sp>
          <p:nvSpPr>
            <p:cNvPr id="33" name="Rectangle 32"/>
            <p:cNvSpPr/>
            <p:nvPr/>
          </p:nvSpPr>
          <p:spPr>
            <a:xfrm>
              <a:off x="3629454" y="3658282"/>
              <a:ext cx="2760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s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3655879" y="3976627"/>
              <a:ext cx="223188" cy="0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3640675" y="3960022"/>
              <a:ext cx="253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t</a:t>
              </a:r>
            </a:p>
          </p:txBody>
        </p:sp>
      </p:grp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3945545" y="3965318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265235" y="3839368"/>
            <a:ext cx="478751" cy="640294"/>
            <a:chOff x="4265235" y="3658504"/>
            <a:chExt cx="800798" cy="640294"/>
          </a:xfrm>
        </p:grpSpPr>
        <p:sp>
          <p:nvSpPr>
            <p:cNvPr id="37" name="Rectangle 36"/>
            <p:cNvSpPr/>
            <p:nvPr/>
          </p:nvSpPr>
          <p:spPr>
            <a:xfrm>
              <a:off x="4265235" y="3658504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400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4315951" y="3976849"/>
              <a:ext cx="750082" cy="0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4459197" y="3960244"/>
              <a:ext cx="5662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8 </a:t>
              </a:r>
            </a:p>
          </p:txBody>
        </p:sp>
      </p:grp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303637" y="4355632"/>
            <a:ext cx="134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50 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6228184" y="1531310"/>
            <a:ext cx="668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50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6758144" y="1516902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985781" y="1390730"/>
            <a:ext cx="829073" cy="338554"/>
            <a:chOff x="5148064" y="4108840"/>
            <a:chExt cx="829073" cy="338554"/>
          </a:xfrm>
        </p:grpSpPr>
        <p:sp>
          <p:nvSpPr>
            <p:cNvPr id="49" name="Rectangle 48"/>
            <p:cNvSpPr/>
            <p:nvPr/>
          </p:nvSpPr>
          <p:spPr>
            <a:xfrm>
              <a:off x="5148064" y="4108840"/>
              <a:ext cx="8290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1000 m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5223402" y="4427185"/>
              <a:ext cx="67839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7021793" y="1693836"/>
            <a:ext cx="737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3600 s</a:t>
            </a:r>
          </a:p>
        </p:txBody>
      </p:sp>
      <p:cxnSp>
        <p:nvCxnSpPr>
          <p:cNvPr id="59" name="Straight Connector 58"/>
          <p:cNvCxnSpPr/>
          <p:nvPr/>
        </p:nvCxnSpPr>
        <p:spPr>
          <a:xfrm rot="10800000">
            <a:off x="5364089" y="1452988"/>
            <a:ext cx="0" cy="3560517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226620" y="2037689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67752" y="2035585"/>
            <a:ext cx="105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13.9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404280" y="2034940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48570" y="2034940"/>
            <a:ext cx="442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err="1" smtClean="0">
                <a:solidFill>
                  <a:srgbClr val="0000CC"/>
                </a:solidFill>
              </a:rPr>
              <a:t>v</a:t>
            </a:r>
            <a:r>
              <a:rPr lang="en-US" baseline="-25000" dirty="0" err="1" smtClean="0">
                <a:solidFill>
                  <a:srgbClr val="0000CC"/>
                </a:solidFill>
              </a:rPr>
              <a:t>av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29116" y="4405282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07329" y="4380616"/>
            <a:ext cx="2926312" cy="654857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average speed of the car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is 50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km h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–1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 or 13.9 m s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–1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682155" y="2464582"/>
            <a:ext cx="895535" cy="640294"/>
            <a:chOff x="5028136" y="4011851"/>
            <a:chExt cx="895535" cy="640294"/>
          </a:xfrm>
        </p:grpSpPr>
        <p:sp>
          <p:nvSpPr>
            <p:cNvPr id="67" name="Rectangle 66"/>
            <p:cNvSpPr/>
            <p:nvPr/>
          </p:nvSpPr>
          <p:spPr>
            <a:xfrm>
              <a:off x="5351616" y="4147106"/>
              <a:ext cx="308098" cy="3382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=</a:t>
              </a:r>
              <a:endParaRPr lang="en-US" sz="16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647633" y="4011851"/>
              <a:ext cx="2760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s</a:t>
              </a:r>
              <a:endParaRPr lang="en-US" sz="16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 flipV="1">
              <a:off x="5678427" y="4330196"/>
              <a:ext cx="2144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5658854" y="4313591"/>
              <a:ext cx="253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t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28136" y="4146949"/>
              <a:ext cx="4427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err="1" smtClean="0">
                  <a:solidFill>
                    <a:srgbClr val="C00000"/>
                  </a:solidFill>
                </a:rPr>
                <a:t>v</a:t>
              </a:r>
              <a:r>
                <a:rPr lang="en-US" baseline="-25000" dirty="0" err="1" smtClean="0">
                  <a:solidFill>
                    <a:srgbClr val="C00000"/>
                  </a:solidFill>
                </a:rPr>
                <a:t>av</a:t>
              </a:r>
              <a:endParaRPr lang="en-US" baseline="-25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72" name="Rounded Rectangular Callout 71"/>
          <p:cNvSpPr>
            <a:spLocks noChangeArrowheads="1"/>
          </p:cNvSpPr>
          <p:nvPr/>
        </p:nvSpPr>
        <p:spPr bwMode="auto">
          <a:xfrm>
            <a:off x="3707904" y="2449805"/>
            <a:ext cx="1681859" cy="534699"/>
          </a:xfrm>
          <a:prstGeom prst="wedgeRoundRectCallout">
            <a:avLst>
              <a:gd name="adj1" fmla="val -37257"/>
              <a:gd name="adj2" fmla="val 80166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Final </a:t>
            </a:r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odometer  reading</a:t>
            </a:r>
          </a:p>
        </p:txBody>
      </p:sp>
      <p:sp>
        <p:nvSpPr>
          <p:cNvPr id="73" name="Rounded Rectangular Callout 72"/>
          <p:cNvSpPr>
            <a:spLocks noChangeArrowheads="1"/>
          </p:cNvSpPr>
          <p:nvPr/>
        </p:nvSpPr>
        <p:spPr bwMode="auto">
          <a:xfrm>
            <a:off x="4729638" y="2459908"/>
            <a:ext cx="1754323" cy="534699"/>
          </a:xfrm>
          <a:prstGeom prst="wedgeRoundRectCallout">
            <a:avLst>
              <a:gd name="adj1" fmla="val -37257"/>
              <a:gd name="adj2" fmla="val 80166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Book Antiqua" pitchFamily="18" charset="0"/>
              </a:rPr>
              <a:t>Initial odometer  reading</a:t>
            </a: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3303767" y="3164272"/>
            <a:ext cx="925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2400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4092607" y="3165612"/>
            <a:ext cx="800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– 2000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8" name="Rounded Rectangular Callout 77"/>
          <p:cNvSpPr>
            <a:spLocks noChangeArrowheads="1"/>
          </p:cNvSpPr>
          <p:nvPr/>
        </p:nvSpPr>
        <p:spPr bwMode="auto">
          <a:xfrm>
            <a:off x="7256910" y="1004600"/>
            <a:ext cx="1577359" cy="340519"/>
          </a:xfrm>
          <a:prstGeom prst="wedgeRoundRectCallout">
            <a:avLst>
              <a:gd name="adj1" fmla="val -37257"/>
              <a:gd name="adj2" fmla="val 80166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1 km = 1000m</a:t>
            </a:r>
            <a:endParaRPr lang="en-US" sz="1600" b="1" dirty="0">
              <a:solidFill>
                <a:sysClr val="windowText" lastClr="000000"/>
              </a:solidFill>
              <a:latin typeface="Book Antiqua" pitchFamily="18" charset="0"/>
            </a:endParaRPr>
          </a:p>
        </p:txBody>
      </p:sp>
      <p:sp>
        <p:nvSpPr>
          <p:cNvPr id="79" name="Rounded Rectangular Callout 78"/>
          <p:cNvSpPr>
            <a:spLocks noChangeArrowheads="1"/>
          </p:cNvSpPr>
          <p:nvPr/>
        </p:nvSpPr>
        <p:spPr bwMode="auto">
          <a:xfrm>
            <a:off x="7718589" y="1311998"/>
            <a:ext cx="1266470" cy="340519"/>
          </a:xfrm>
          <a:prstGeom prst="wedgeRoundRectCallout">
            <a:avLst>
              <a:gd name="adj1" fmla="val -51859"/>
              <a:gd name="adj2" fmla="val 82909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  <a:latin typeface="Book Antiqua" pitchFamily="18" charset="0"/>
              </a:rPr>
              <a:t>1 h = 3600s</a:t>
            </a:r>
            <a:endParaRPr lang="en-US" sz="1600" b="1" dirty="0">
              <a:solidFill>
                <a:sysClr val="windowText" lastClr="000000"/>
              </a:solidFill>
              <a:latin typeface="Book Antiqua" pitchFamily="18" charset="0"/>
            </a:endParaRPr>
          </a:p>
        </p:txBody>
      </p:sp>
      <p:pic>
        <p:nvPicPr>
          <p:cNvPr id="80" name="Picture 3" descr="C:\Users\MT-Educare\Desktop\103_88_1_k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86" y="3348432"/>
            <a:ext cx="1078867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/>
          <p:cNvCxnSpPr/>
          <p:nvPr/>
        </p:nvCxnSpPr>
        <p:spPr>
          <a:xfrm flipV="1">
            <a:off x="5963350" y="4212528"/>
            <a:ext cx="2105924" cy="718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834318" y="4219710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Book Antiqua" panose="02040602050305030304" pitchFamily="18" charset="0"/>
              </a:rPr>
              <a:t>A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914831" y="421971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  <a:latin typeface="Book Antiqua" panose="02040602050305030304" pitchFamily="18" charset="0"/>
              </a:rPr>
              <a:t>B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616179" y="3473864"/>
            <a:ext cx="90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t</a:t>
            </a:r>
            <a:r>
              <a:rPr lang="en-US" b="1" i="1" baseline="-25000" dirty="0" smtClean="0">
                <a:latin typeface="Book Antiqua" panose="02040602050305030304" pitchFamily="18" charset="0"/>
              </a:rPr>
              <a:t>1</a:t>
            </a:r>
            <a:r>
              <a:rPr lang="en-US" b="1" i="1" dirty="0" smtClean="0">
                <a:latin typeface="Book Antiqua" panose="02040602050305030304" pitchFamily="18" charset="0"/>
              </a:rPr>
              <a:t> = 8 </a:t>
            </a:r>
            <a:r>
              <a:rPr lang="en-US" b="1" i="1" dirty="0">
                <a:latin typeface="Book Antiqua" panose="02040602050305030304" pitchFamily="18" charset="0"/>
              </a:rPr>
              <a:t>h</a:t>
            </a:r>
            <a:endParaRPr lang="en-US" b="1" baseline="-25000" dirty="0"/>
          </a:p>
        </p:txBody>
      </p:sp>
      <p:pic>
        <p:nvPicPr>
          <p:cNvPr id="85" name="Picture 2" descr="Image result for odometer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20" y="142919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6632592" y="2411909"/>
            <a:ext cx="860047" cy="2481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2000 km</a:t>
            </a:r>
            <a:endParaRPr lang="en-US" sz="1400" dirty="0"/>
          </a:p>
        </p:txBody>
      </p:sp>
      <p:sp>
        <p:nvSpPr>
          <p:cNvPr id="87" name="Rectangle 86"/>
          <p:cNvSpPr/>
          <p:nvPr/>
        </p:nvSpPr>
        <p:spPr>
          <a:xfrm>
            <a:off x="6632592" y="2411909"/>
            <a:ext cx="860047" cy="2481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2400 km</a:t>
            </a:r>
            <a:endParaRPr lang="en-US" sz="1400" dirty="0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7306825" y="1759125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761458" y="182671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18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7306533" y="1420571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851226" y="1250728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5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7081419" y="1466933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125660" y="1783165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7730738" y="1534441"/>
            <a:ext cx="668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50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8496373" y="1393861"/>
            <a:ext cx="304883" cy="338554"/>
            <a:chOff x="5165115" y="4108840"/>
            <a:chExt cx="646590" cy="338554"/>
          </a:xfrm>
        </p:grpSpPr>
        <p:sp>
          <p:nvSpPr>
            <p:cNvPr id="96" name="Rectangle 95"/>
            <p:cNvSpPr/>
            <p:nvPr/>
          </p:nvSpPr>
          <p:spPr>
            <a:xfrm>
              <a:off x="5165115" y="4108840"/>
              <a:ext cx="6465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5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 flipH="1">
              <a:off x="5223405" y="4427185"/>
              <a:ext cx="476333" cy="0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/>
          <p:nvPr/>
        </p:nvSpPr>
        <p:spPr>
          <a:xfrm>
            <a:off x="8453891" y="17063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18</a:t>
            </a: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8276472" y="1534441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3457E-7 L 0.22083 -1.23457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25" grpId="0" animBg="1"/>
      <p:bldP spid="26" grpId="0"/>
      <p:bldP spid="27" grpId="0"/>
      <p:bldP spid="27" grpId="1"/>
      <p:bldP spid="29" grpId="0"/>
      <p:bldP spid="30" grpId="0"/>
      <p:bldP spid="31" grpId="0"/>
      <p:bldP spid="32" grpId="0"/>
      <p:bldP spid="36" grpId="0"/>
      <p:bldP spid="41" grpId="0"/>
      <p:bldP spid="42" grpId="0"/>
      <p:bldP spid="46" grpId="0"/>
      <p:bldP spid="57" grpId="0"/>
      <p:bldP spid="60" grpId="0"/>
      <p:bldP spid="61" grpId="0"/>
      <p:bldP spid="62" grpId="0"/>
      <p:bldP spid="63" grpId="0"/>
      <p:bldP spid="64" grpId="0" animBg="1"/>
      <p:bldP spid="65" grpId="0" animBg="1"/>
      <p:bldP spid="72" grpId="0" animBg="1"/>
      <p:bldP spid="72" grpId="1" animBg="1"/>
      <p:bldP spid="73" grpId="0" animBg="1"/>
      <p:bldP spid="73" grpId="1" animBg="1"/>
      <p:bldP spid="74" grpId="0"/>
      <p:bldP spid="75" grpId="0"/>
      <p:bldP spid="78" grpId="0" animBg="1"/>
      <p:bldP spid="78" grpId="1" animBg="1"/>
      <p:bldP spid="79" grpId="0" animBg="1"/>
      <p:bldP spid="79" grpId="1" animBg="1"/>
      <p:bldP spid="82" grpId="0"/>
      <p:bldP spid="82" grpId="1"/>
      <p:bldP spid="83" grpId="0"/>
      <p:bldP spid="83" grpId="1"/>
      <p:bldP spid="84" grpId="0"/>
      <p:bldP spid="84" grpId="1"/>
      <p:bldP spid="86" grpId="0" animBg="1"/>
      <p:bldP spid="86" grpId="1" animBg="1"/>
      <p:bldP spid="87" grpId="0" animBg="1"/>
      <p:bldP spid="87" grpId="1" animBg="1"/>
      <p:bldP spid="89" grpId="0"/>
      <p:bldP spid="91" grpId="0"/>
      <p:bldP spid="94" grpId="0"/>
      <p:bldP spid="98" grpId="0"/>
      <p:bldP spid="10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64820" y="130627"/>
            <a:ext cx="6339428" cy="1137366"/>
            <a:chOff x="464820" y="130627"/>
            <a:chExt cx="6339428" cy="1137366"/>
          </a:xfrm>
        </p:grpSpPr>
        <p:grpSp>
          <p:nvGrpSpPr>
            <p:cNvPr id="2" name="Group 1"/>
            <p:cNvGrpSpPr/>
            <p:nvPr/>
          </p:nvGrpSpPr>
          <p:grpSpPr>
            <a:xfrm>
              <a:off x="860827" y="130627"/>
              <a:ext cx="5943421" cy="1137366"/>
              <a:chOff x="762088" y="16185"/>
              <a:chExt cx="7494419" cy="839391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6185"/>
                <a:ext cx="7455858" cy="83939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35475" y="80261"/>
                <a:ext cx="7421032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Abdul while driving to school, computes the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average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speed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for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his  trip to be 20 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-1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On his return trip along the same route, there is less traffic and the average speed is 40 km h</a:t>
                </a:r>
                <a:r>
                  <a:rPr lang="en-IN" sz="1600" baseline="30000" dirty="0" smtClean="0">
                    <a:solidFill>
                      <a:prstClr val="black"/>
                    </a:solidFill>
                    <a:latin typeface="Book Antiqua" pitchFamily="18" charset="0"/>
                  </a:rPr>
                  <a:t>-1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. What is the average speed for Abdul’s trip?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4820" y="403834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253696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57507" y="1488266"/>
            <a:ext cx="25188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Average speed to school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37669" y="1488266"/>
            <a:ext cx="12666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20 kmh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21792" y="1753074"/>
            <a:ext cx="2762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Average speed from school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837669" y="1753074"/>
            <a:ext cx="12666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40 kmh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-1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2006" y="2065703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78502" y="2047807"/>
            <a:ext cx="30961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Average speed for Abdul's trip 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428179" y="2047807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22006" y="2467937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64304" y="2340492"/>
                <a:ext cx="1872628" cy="564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Distance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covered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04" y="2340492"/>
                <a:ext cx="1872628" cy="5646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449832" y="2450041"/>
            <a:ext cx="183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Average </a:t>
            </a:r>
            <a:r>
              <a:rPr lang="en-US" dirty="0" smtClean="0">
                <a:solidFill>
                  <a:srgbClr val="C00000"/>
                </a:solidFill>
              </a:rPr>
              <a:t>speed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3922" y="3048150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333934" y="2907144"/>
            <a:ext cx="27992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Time taken in forward trip at a speed of 20 km/h (t</a:t>
            </a:r>
            <a:r>
              <a:rPr lang="en-IN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1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351681" y="2893838"/>
                <a:ext cx="1040670" cy="6113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Distance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Speed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681" y="2893838"/>
                <a:ext cx="1040670" cy="6113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074120" y="3030254"/>
            <a:ext cx="362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62152" y="3414851"/>
                <a:ext cx="423514" cy="514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152" y="3414851"/>
                <a:ext cx="423514" cy="514436"/>
              </a:xfrm>
              <a:prstGeom prst="rect">
                <a:avLst/>
              </a:prstGeom>
              <a:blipFill rotWithShape="1">
                <a:blip r:embed="rId5"/>
                <a:stretch>
                  <a:fillRect b="-23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074120" y="3502792"/>
            <a:ext cx="362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14119" y="3502792"/>
            <a:ext cx="362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h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94200" y="3491906"/>
            <a:ext cx="669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… (i)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333934" y="3864530"/>
            <a:ext cx="28650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Time taken in return trip at a speed of 40 km/h (t</a:t>
            </a:r>
            <a:r>
              <a:rPr lang="en-IN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333013" y="3899699"/>
                <a:ext cx="433132" cy="514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013" y="3899699"/>
                <a:ext cx="433132" cy="514436"/>
              </a:xfrm>
              <a:prstGeom prst="rect">
                <a:avLst/>
              </a:prstGeom>
              <a:blipFill rotWithShape="1">
                <a:blip r:embed="rId6"/>
                <a:stretch>
                  <a:fillRect b="-35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4055452" y="3987640"/>
            <a:ext cx="362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84980" y="3987640"/>
            <a:ext cx="362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h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94200" y="3987640"/>
            <a:ext cx="7998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… (ii)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552882" y="1318989"/>
            <a:ext cx="199299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Total time for the </a:t>
            </a:r>
          </a:p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whole trip (T)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250789" y="1449615"/>
            <a:ext cx="10005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t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+ t</a:t>
            </a:r>
            <a:r>
              <a:rPr lang="en-US" sz="1600" b="1" baseline="-25000" dirty="0" smtClean="0">
                <a:solidFill>
                  <a:srgbClr val="0000CC"/>
                </a:solidFill>
                <a:latin typeface="Book Antiqua" pitchFamily="18" charset="0"/>
              </a:rPr>
              <a:t>2 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7253296" y="1859184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509062" y="1763179"/>
                <a:ext cx="423514" cy="514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062" y="1763179"/>
                <a:ext cx="423514" cy="514436"/>
              </a:xfrm>
              <a:prstGeom prst="rect">
                <a:avLst/>
              </a:prstGeom>
              <a:blipFill rotWithShape="1">
                <a:blip r:embed="rId7"/>
                <a:stretch>
                  <a:fillRect b="-23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34729" y="1751223"/>
                <a:ext cx="433132" cy="5144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729" y="1751223"/>
                <a:ext cx="433132" cy="514436"/>
              </a:xfrm>
              <a:prstGeom prst="rect">
                <a:avLst/>
              </a:prstGeom>
              <a:blipFill rotWithShape="1">
                <a:blip r:embed="rId8"/>
                <a:stretch>
                  <a:fillRect b="-235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7793264" y="1839164"/>
            <a:ext cx="3624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359073" y="1260210"/>
            <a:ext cx="25188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covered 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839235" y="1260210"/>
            <a:ext cx="7938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x + x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542250" y="1260083"/>
            <a:ext cx="925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2x km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7255722" y="2391057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7511488" y="2295052"/>
                <a:ext cx="763349" cy="557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488" y="2295052"/>
                <a:ext cx="763349" cy="557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8217579" y="2390777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473345" y="2294772"/>
                <a:ext cx="433132" cy="557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345" y="2294772"/>
                <a:ext cx="433132" cy="557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258488" y="2894271"/>
                <a:ext cx="1872628" cy="5646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Distance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covered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taken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C00000"/>
                              </a:solidFill>
                              <a:cs typeface="Times New Roman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488" y="2894271"/>
                <a:ext cx="1872628" cy="56464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5544016" y="3003820"/>
            <a:ext cx="1832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C00000"/>
                </a:solidFill>
              </a:rPr>
              <a:t>Average </a:t>
            </a:r>
            <a:r>
              <a:rPr lang="en-US" dirty="0" smtClean="0">
                <a:solidFill>
                  <a:srgbClr val="C00000"/>
                </a:solidFill>
              </a:rPr>
              <a:t>speed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7002140" y="3554918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257906" y="3458913"/>
                <a:ext cx="699230" cy="599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1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/40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06" y="3458913"/>
                <a:ext cx="699230" cy="59913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7002140" y="4174608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257906" y="4063552"/>
                <a:ext cx="433132" cy="560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3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srgbClr val="0000CC"/>
                              </a:solidFill>
                              <a:cs typeface="Times New Roman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06" y="4063552"/>
                <a:ext cx="433132" cy="56066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7596500" y="4174608"/>
            <a:ext cx="5661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40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7461554" y="4145031"/>
            <a:ext cx="131545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7461554" y="4425443"/>
            <a:ext cx="131545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005568" y="4662953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260362" y="4662953"/>
            <a:ext cx="12682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26.67 kmh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cxnSp>
        <p:nvCxnSpPr>
          <p:cNvPr id="62" name="Straight Connector 61"/>
          <p:cNvCxnSpPr/>
          <p:nvPr/>
        </p:nvCxnSpPr>
        <p:spPr>
          <a:xfrm rot="10800000">
            <a:off x="5463976" y="1377175"/>
            <a:ext cx="0" cy="3560517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2" descr="D:\MJ\ROBOMATE\Purushottam sir\New folder\6a0133f3fc5805970b019104234e97970c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8574"/>
            <a:ext cx="1212903" cy="97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" descr="C:\Users\MT-Educare\Desktop\103_88_1_k.gi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66" y="2820006"/>
            <a:ext cx="1078867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D:\MJ\ROBOMATE\Purushottam sir\New folder\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36" y="2938405"/>
            <a:ext cx="1152490" cy="64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C:\Users\MT-Educare\Desktop\103_88_1_k.gi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99366" y="2840480"/>
            <a:ext cx="1078867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66"/>
          <p:cNvGrpSpPr/>
          <p:nvPr/>
        </p:nvGrpSpPr>
        <p:grpSpPr>
          <a:xfrm>
            <a:off x="3135098" y="1947046"/>
            <a:ext cx="2008292" cy="578884"/>
            <a:chOff x="149897" y="1346295"/>
            <a:chExt cx="2001770" cy="1016565"/>
          </a:xfrm>
        </p:grpSpPr>
        <p:sp>
          <p:nvSpPr>
            <p:cNvPr id="68" name="Cloud Callout 7"/>
            <p:cNvSpPr/>
            <p:nvPr/>
          </p:nvSpPr>
          <p:spPr>
            <a:xfrm>
              <a:off x="149897" y="1346295"/>
              <a:ext cx="2001770" cy="1016565"/>
            </a:xfrm>
            <a:prstGeom prst="wedgeRoundRectCallout">
              <a:avLst>
                <a:gd name="adj1" fmla="val 17024"/>
                <a:gd name="adj2" fmla="val 106870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69" name="Rectangle 8"/>
            <p:cNvSpPr/>
            <p:nvPr/>
          </p:nvSpPr>
          <p:spPr>
            <a:xfrm>
              <a:off x="149897" y="1346297"/>
              <a:ext cx="1929996" cy="1016561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Distance from home to school </a:t>
              </a:r>
              <a:r>
                <a:rPr lang="en-US" sz="1400" b="1" i="1" dirty="0" smtClean="0">
                  <a:latin typeface="Book Antiqua" panose="02040602050305030304" pitchFamily="18" charset="0"/>
                </a:rPr>
                <a:t>x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km</a:t>
              </a:r>
              <a:endParaRPr lang="en-US" sz="1400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35761" y="1947047"/>
            <a:ext cx="1934594" cy="578883"/>
            <a:chOff x="-55282" y="1487155"/>
            <a:chExt cx="2629254" cy="1016561"/>
          </a:xfrm>
        </p:grpSpPr>
        <p:sp>
          <p:nvSpPr>
            <p:cNvPr id="71" name="Cloud Callout 11"/>
            <p:cNvSpPr/>
            <p:nvPr/>
          </p:nvSpPr>
          <p:spPr>
            <a:xfrm>
              <a:off x="-55282" y="1487155"/>
              <a:ext cx="2629254" cy="1016561"/>
            </a:xfrm>
            <a:prstGeom prst="wedgeRoundRectCallout">
              <a:avLst>
                <a:gd name="adj1" fmla="val -20834"/>
                <a:gd name="adj2" fmla="val 101547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72" name="Rectangle 12"/>
            <p:cNvSpPr/>
            <p:nvPr/>
          </p:nvSpPr>
          <p:spPr>
            <a:xfrm>
              <a:off x="-55282" y="1487157"/>
              <a:ext cx="2629254" cy="1016559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Distance from school to home </a:t>
              </a:r>
              <a:r>
                <a:rPr lang="en-US" sz="1400" b="1" i="1" dirty="0" smtClean="0">
                  <a:latin typeface="Book Antiqua" panose="02040602050305030304" pitchFamily="18" charset="0"/>
                </a:rPr>
                <a:t>x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km</a:t>
              </a:r>
              <a:endParaRPr lang="en-US" sz="1400" b="1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874646" y="2020278"/>
            <a:ext cx="2520904" cy="578881"/>
            <a:chOff x="316049" y="1588635"/>
            <a:chExt cx="2024077" cy="1016560"/>
          </a:xfrm>
        </p:grpSpPr>
        <p:sp>
          <p:nvSpPr>
            <p:cNvPr id="74" name="Cloud Callout 14"/>
            <p:cNvSpPr/>
            <p:nvPr/>
          </p:nvSpPr>
          <p:spPr>
            <a:xfrm>
              <a:off x="316049" y="1588635"/>
              <a:ext cx="2024077" cy="1016558"/>
            </a:xfrm>
            <a:prstGeom prst="wedgeRoundRectCallout">
              <a:avLst>
                <a:gd name="adj1" fmla="val -28169"/>
                <a:gd name="adj2" fmla="val 80248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Book Antiqua" panose="02040602050305030304" pitchFamily="18" charset="0"/>
              </a:endParaRPr>
            </a:p>
          </p:txBody>
        </p:sp>
        <p:sp>
          <p:nvSpPr>
            <p:cNvPr id="75" name="Rectangle 15"/>
            <p:cNvSpPr/>
            <p:nvPr/>
          </p:nvSpPr>
          <p:spPr>
            <a:xfrm>
              <a:off x="316049" y="1588635"/>
              <a:ext cx="2024077" cy="1016560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400" b="1" dirty="0" smtClean="0">
                  <a:latin typeface="Book Antiqua" panose="02040602050305030304" pitchFamily="18" charset="0"/>
                </a:rPr>
                <a:t>Total distance covered by Abdul =  </a:t>
              </a:r>
              <a:r>
                <a:rPr lang="en-US" sz="1400" b="1" i="1" dirty="0" smtClean="0">
                  <a:latin typeface="Book Antiqua" panose="02040602050305030304" pitchFamily="18" charset="0"/>
                </a:rPr>
                <a:t>x 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+ </a:t>
              </a:r>
              <a:r>
                <a:rPr lang="en-US" sz="1400" b="1" i="1" dirty="0" smtClean="0">
                  <a:latin typeface="Book Antiqua" panose="02040602050305030304" pitchFamily="18" charset="0"/>
                </a:rPr>
                <a:t>x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= 2</a:t>
              </a:r>
              <a:r>
                <a:rPr lang="en-US" sz="1400" b="1" i="1" dirty="0" smtClean="0">
                  <a:latin typeface="Book Antiqua" panose="02040602050305030304" pitchFamily="18" charset="0"/>
                </a:rPr>
                <a:t>x</a:t>
              </a:r>
              <a:r>
                <a:rPr lang="en-US" sz="1400" b="1" dirty="0" smtClean="0">
                  <a:latin typeface="Book Antiqua" panose="02040602050305030304" pitchFamily="18" charset="0"/>
                </a:rPr>
                <a:t> km </a:t>
              </a:r>
              <a:endParaRPr lang="en-US" sz="1400" b="1" dirty="0">
                <a:latin typeface="Book Antiqua" panose="02040602050305030304" pitchFamily="18" charset="0"/>
              </a:endParaRPr>
            </a:p>
          </p:txBody>
        </p:sp>
      </p:grpSp>
      <p:cxnSp>
        <p:nvCxnSpPr>
          <p:cNvPr id="76" name="Straight Arrow Connector 75"/>
          <p:cNvCxnSpPr/>
          <p:nvPr/>
        </p:nvCxnSpPr>
        <p:spPr>
          <a:xfrm>
            <a:off x="1742696" y="3550386"/>
            <a:ext cx="318317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0214" y="3477349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Book Antiqua" panose="02040602050305030304" pitchFamily="18" charset="0"/>
              </a:rPr>
              <a:t>x km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230775" y="4070496"/>
                <a:ext cx="465191" cy="556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CC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𝟖𝟎</m:t>
                          </m:r>
                        </m:num>
                        <m:den>
                          <m:r>
                            <a:rPr lang="en-US" b="1" i="1" dirty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775" y="4070496"/>
                <a:ext cx="465191" cy="55605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8041528" y="4162871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baseline="-25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579617" y="4356906"/>
            <a:ext cx="737995" cy="308281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030551" y="4332148"/>
            <a:ext cx="2760041" cy="63586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Average speed for Abdul's trip is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26.67 kmh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-1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.</a:t>
            </a:r>
            <a:endParaRPr lang="en-IN" sz="1600" dirty="0">
              <a:solidFill>
                <a:prstClr val="black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5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85185E-6 L 0.22083 1.8518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-0.21076 -0.0040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8" grpId="0"/>
      <p:bldP spid="59" grpId="0"/>
      <p:bldP spid="77" grpId="0"/>
      <p:bldP spid="77" grpId="1"/>
      <p:bldP spid="78" grpId="0"/>
      <p:bldP spid="79" grpId="0"/>
      <p:bldP spid="60" grpId="0" animBg="1"/>
      <p:bldP spid="6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544" y="125010"/>
            <a:ext cx="7329047" cy="1085529"/>
            <a:chOff x="426720" y="125010"/>
            <a:chExt cx="7356025" cy="1085529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125010"/>
              <a:ext cx="7009003" cy="1085529"/>
              <a:chOff x="762088" y="-71716"/>
              <a:chExt cx="6934690" cy="1085529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71716"/>
                <a:ext cx="6827522" cy="108552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1080628" y="-51967"/>
                <a:ext cx="6616150" cy="10328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Joseph jogs from one end A to the other end B of a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straight 300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m road in 2 minutes 50 seconds and then turns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around and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jogs 100 m back to point C in another 1 minute. What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are Joseph’s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average speeds and velocities in jogging (a) from A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to B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and (b) from A to C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? 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39651" y="3713199"/>
                <a:ext cx="457251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sp>
        <p:nvSpPr>
          <p:cNvPr id="11" name="Oval 10"/>
          <p:cNvSpPr/>
          <p:nvPr/>
        </p:nvSpPr>
        <p:spPr>
          <a:xfrm>
            <a:off x="6156176" y="1684533"/>
            <a:ext cx="72008" cy="7200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4" name="Group 83"/>
          <p:cNvGrpSpPr/>
          <p:nvPr/>
        </p:nvGrpSpPr>
        <p:grpSpPr>
          <a:xfrm>
            <a:off x="6156176" y="1684533"/>
            <a:ext cx="2160240" cy="72008"/>
            <a:chOff x="6156176" y="1684533"/>
            <a:chExt cx="2160240" cy="7200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156176" y="1720537"/>
              <a:ext cx="21533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8244408" y="1684533"/>
              <a:ext cx="72008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31592" y="1726046"/>
            <a:ext cx="3241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A</a:t>
            </a:r>
            <a:endParaRPr lang="en-US" sz="1400" b="1" baseline="30000" dirty="0" smtClean="0">
              <a:solidFill>
                <a:srgbClr val="FF0000"/>
              </a:solidFill>
              <a:latin typeface="Book Antiqua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7323544" y="1684533"/>
            <a:ext cx="324128" cy="345877"/>
            <a:chOff x="7323544" y="1684533"/>
            <a:chExt cx="324128" cy="345877"/>
          </a:xfrm>
        </p:grpSpPr>
        <p:sp>
          <p:nvSpPr>
            <p:cNvPr id="12" name="Oval 11"/>
            <p:cNvSpPr/>
            <p:nvPr/>
          </p:nvSpPr>
          <p:spPr>
            <a:xfrm>
              <a:off x="7452320" y="1684533"/>
              <a:ext cx="72008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7323544" y="1722633"/>
              <a:ext cx="324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C</a:t>
              </a:r>
              <a:endParaRPr lang="en-US" sz="1400" b="1" baseline="30000" dirty="0" smtClean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155540" y="1717050"/>
            <a:ext cx="3048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B</a:t>
            </a:r>
            <a:endParaRPr lang="en-US" sz="1400" b="1" baseline="30000" dirty="0" smtClean="0">
              <a:solidFill>
                <a:srgbClr val="FF0000"/>
              </a:solidFill>
              <a:latin typeface="Book Antiqua" pitchFamily="18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6163796" y="1181613"/>
            <a:ext cx="2160240" cy="317376"/>
            <a:chOff x="6163796" y="1181613"/>
            <a:chExt cx="2160240" cy="317376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163796" y="1498989"/>
              <a:ext cx="216024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6896824" y="1181613"/>
              <a:ext cx="65915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300 m</a:t>
              </a:r>
              <a:endParaRPr lang="en-US" sz="1400" b="1" baseline="30000" dirty="0" smtClean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</p:grp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755592" y="1180477"/>
            <a:ext cx="9973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 Antiqua" pitchFamily="18" charset="0"/>
              </a:rPr>
              <a:t>2 min 50 s</a:t>
            </a:r>
            <a:endParaRPr lang="en-US" sz="1400" b="1" baseline="30000" dirty="0" smtClean="0">
              <a:latin typeface="Book Antiqua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7476195" y="2024769"/>
            <a:ext cx="832866" cy="348541"/>
            <a:chOff x="7476195" y="2024769"/>
            <a:chExt cx="832866" cy="34854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7476195" y="2024769"/>
              <a:ext cx="832866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7597864" y="2065533"/>
              <a:ext cx="65915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100 m</a:t>
              </a:r>
              <a:endParaRPr lang="en-US" sz="1400" b="1" baseline="30000" dirty="0" smtClean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244546" y="2065177"/>
            <a:ext cx="6479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 Antiqua" pitchFamily="18" charset="0"/>
              </a:rPr>
              <a:t>1 min</a:t>
            </a:r>
            <a:endParaRPr lang="en-US" sz="1400" b="1" baseline="30000" dirty="0" smtClean="0">
              <a:latin typeface="Book Antiqua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88416" y="1225396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259633" y="1207500"/>
            <a:ext cx="1694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A to B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948307" y="1207500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300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250840" y="1486740"/>
            <a:ext cx="16945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B to C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948307" y="1486740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055077" y="1758860"/>
            <a:ext cx="18815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taken A to B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948307" y="1758860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min 50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2948307" y="2001260"/>
            <a:ext cx="15696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(2 × 60) + 50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948307" y="2250222"/>
            <a:ext cx="914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170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052400" y="2499868"/>
            <a:ext cx="18815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taken B to C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948307" y="2499868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 min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948307" y="2733476"/>
            <a:ext cx="811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8416" y="3053955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342545" y="3044992"/>
            <a:ext cx="33600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Average speed and velocity from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638361" y="3329731"/>
            <a:ext cx="8234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 to B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259632" y="3329731"/>
            <a:ext cx="4285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(i)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054811" y="3330900"/>
            <a:ext cx="7971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 to C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654656" y="3330900"/>
            <a:ext cx="4713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(ii) 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95536" y="3802266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87624" y="3784370"/>
            <a:ext cx="25309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(i)        Average speed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621696" y="3625494"/>
            <a:ext cx="1064822" cy="656306"/>
            <a:chOff x="4690158" y="2614038"/>
            <a:chExt cx="1064822" cy="656306"/>
          </a:xfrm>
        </p:grpSpPr>
        <p:sp>
          <p:nvSpPr>
            <p:cNvPr id="45" name="TextBox 44"/>
            <p:cNvSpPr txBox="1"/>
            <p:nvPr/>
          </p:nvSpPr>
          <p:spPr>
            <a:xfrm>
              <a:off x="4690158" y="2614038"/>
              <a:ext cx="10648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Distance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58386" y="2931790"/>
              <a:ext cx="7283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Time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820017" y="2942191"/>
              <a:ext cx="80510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203994" y="4378576"/>
            <a:ext cx="25042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(ii)   Average velocity 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596401" y="4219700"/>
            <a:ext cx="1559005" cy="656306"/>
            <a:chOff x="4443067" y="2614038"/>
            <a:chExt cx="1559005" cy="656306"/>
          </a:xfrm>
        </p:grpSpPr>
        <p:sp>
          <p:nvSpPr>
            <p:cNvPr id="50" name="TextBox 49"/>
            <p:cNvSpPr txBox="1"/>
            <p:nvPr/>
          </p:nvSpPr>
          <p:spPr>
            <a:xfrm>
              <a:off x="4443067" y="2614038"/>
              <a:ext cx="155900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Displacement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858386" y="2931790"/>
              <a:ext cx="7283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Time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574253" y="2942191"/>
              <a:ext cx="129663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ounded Rectangle 53"/>
          <p:cNvSpPr/>
          <p:nvPr/>
        </p:nvSpPr>
        <p:spPr>
          <a:xfrm>
            <a:off x="5124410" y="2301614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1601" y="2283718"/>
            <a:ext cx="1730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(i)  From A to B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72768" y="2706904"/>
            <a:ext cx="1801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Average speed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921224" y="2548028"/>
            <a:ext cx="1714906" cy="656306"/>
            <a:chOff x="4365116" y="2614038"/>
            <a:chExt cx="1714906" cy="656306"/>
          </a:xfrm>
        </p:grpSpPr>
        <p:sp>
          <p:nvSpPr>
            <p:cNvPr id="58" name="TextBox 57"/>
            <p:cNvSpPr txBox="1"/>
            <p:nvPr/>
          </p:nvSpPr>
          <p:spPr>
            <a:xfrm>
              <a:off x="4365116" y="2614038"/>
              <a:ext cx="17149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Distance A to B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12879" y="2931790"/>
              <a:ext cx="14193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Time A to B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4509422" y="2942191"/>
              <a:ext cx="142629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6665340" y="327343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7032324" y="3125651"/>
            <a:ext cx="511335" cy="635271"/>
            <a:chOff x="4261412" y="2636263"/>
            <a:chExt cx="511335" cy="635271"/>
          </a:xfrm>
        </p:grpSpPr>
        <p:sp>
          <p:nvSpPr>
            <p:cNvPr id="63" name="TextBox 62"/>
            <p:cNvSpPr txBox="1"/>
            <p:nvPr/>
          </p:nvSpPr>
          <p:spPr>
            <a:xfrm>
              <a:off x="4263752" y="2636263"/>
              <a:ext cx="50665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300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61412" y="2932980"/>
              <a:ext cx="5113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170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4334754" y="2953898"/>
              <a:ext cx="36465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 flipH="1">
            <a:off x="7314552" y="3189043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7332137" y="3470397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7527102" y="3278042"/>
            <a:ext cx="16061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1.765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5076055" y="1275606"/>
            <a:ext cx="1" cy="3604262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11612" y="3919594"/>
            <a:ext cx="1964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Average velocity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6804248" y="3760718"/>
            <a:ext cx="2241653" cy="656306"/>
            <a:chOff x="4246468" y="2614038"/>
            <a:chExt cx="2241653" cy="656306"/>
          </a:xfrm>
        </p:grpSpPr>
        <p:sp>
          <p:nvSpPr>
            <p:cNvPr id="72" name="TextBox 71"/>
            <p:cNvSpPr txBox="1"/>
            <p:nvPr/>
          </p:nvSpPr>
          <p:spPr>
            <a:xfrm>
              <a:off x="4246468" y="2614038"/>
              <a:ext cx="22416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Displacement A to B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657604" y="2931790"/>
              <a:ext cx="14193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Time A to B 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4418094" y="2942191"/>
              <a:ext cx="189840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6667012" y="4486123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033996" y="4338341"/>
            <a:ext cx="511335" cy="635271"/>
            <a:chOff x="4261412" y="2636263"/>
            <a:chExt cx="511335" cy="635271"/>
          </a:xfrm>
        </p:grpSpPr>
        <p:sp>
          <p:nvSpPr>
            <p:cNvPr id="77" name="TextBox 76"/>
            <p:cNvSpPr txBox="1"/>
            <p:nvPr/>
          </p:nvSpPr>
          <p:spPr>
            <a:xfrm>
              <a:off x="4263752" y="2636263"/>
              <a:ext cx="50665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300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61412" y="2932980"/>
              <a:ext cx="5113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170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4334754" y="2953898"/>
              <a:ext cx="36465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/>
          <p:cNvCxnSpPr/>
          <p:nvPr/>
        </p:nvCxnSpPr>
        <p:spPr>
          <a:xfrm flipH="1">
            <a:off x="7316224" y="4401733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7333809" y="4683087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7528774" y="4490732"/>
            <a:ext cx="16061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1.765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83" name="Rounded Rectangular Callout 82"/>
          <p:cNvSpPr>
            <a:spLocks noChangeArrowheads="1"/>
          </p:cNvSpPr>
          <p:nvPr/>
        </p:nvSpPr>
        <p:spPr bwMode="auto">
          <a:xfrm>
            <a:off x="5292080" y="3003798"/>
            <a:ext cx="2122736" cy="646986"/>
          </a:xfrm>
          <a:prstGeom prst="wedgeRoundRectCallout">
            <a:avLst>
              <a:gd name="adj1" fmla="val 49307"/>
              <a:gd name="adj2" fmla="val 78545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</a:rPr>
              <a:t>Shortest distance between A and B 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7740352" y="1183853"/>
            <a:ext cx="5790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 Antiqua" pitchFamily="18" charset="0"/>
              </a:rPr>
              <a:t>170 s</a:t>
            </a:r>
            <a:endParaRPr lang="en-US" sz="1400" b="1" baseline="30000" dirty="0" smtClean="0">
              <a:latin typeface="Book Antiqua" pitchFamily="18" charset="0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8244546" y="2065177"/>
            <a:ext cx="4892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 Antiqua" pitchFamily="18" charset="0"/>
              </a:rPr>
              <a:t>60 s</a:t>
            </a:r>
            <a:endParaRPr lang="en-US" sz="1400" b="1" baseline="30000" dirty="0" smtClean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5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6" grpId="0"/>
      <p:bldP spid="20" grpId="0"/>
      <p:bldP spid="20" grpId="1"/>
      <p:bldP spid="23" grpId="0"/>
      <p:bldP spid="23" grpId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/>
      <p:bldP spid="38" grpId="0"/>
      <p:bldP spid="39" grpId="0"/>
      <p:bldP spid="40" grpId="0"/>
      <p:bldP spid="41" grpId="0"/>
      <p:bldP spid="42" grpId="0" animBg="1"/>
      <p:bldP spid="43" grpId="0"/>
      <p:bldP spid="48" grpId="0"/>
      <p:bldP spid="54" grpId="0" animBg="1"/>
      <p:bldP spid="55" grpId="0"/>
      <p:bldP spid="56" grpId="0"/>
      <p:bldP spid="61" grpId="0"/>
      <p:bldP spid="68" grpId="0"/>
      <p:bldP spid="70" grpId="0"/>
      <p:bldP spid="75" grpId="0"/>
      <p:bldP spid="82" grpId="0"/>
      <p:bldP spid="83" grpId="0" animBg="1"/>
      <p:bldP spid="83" grpId="1" animBg="1"/>
      <p:bldP spid="88" grpId="0"/>
      <p:bldP spid="8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720" y="125010"/>
            <a:ext cx="7313631" cy="1085529"/>
            <a:chOff x="426720" y="125010"/>
            <a:chExt cx="7313631" cy="1085529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125010"/>
              <a:ext cx="6966609" cy="1085529"/>
              <a:chOff x="762088" y="-71716"/>
              <a:chExt cx="6892745" cy="1085529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71716"/>
                <a:ext cx="6801049" cy="108552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1080628" y="-51967"/>
                <a:ext cx="6574205" cy="10328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algn="l"/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Joseph jogs from one end A to the other end B of a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straight 300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m road in 2 minutes 50 seconds and then turns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around and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jogs 100 m back to point C in another 1 minute. What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are Joseph’s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average speeds and velocities in jogging (a) from A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to B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and (b) from A to C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? 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13199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156652" y="1146830"/>
            <a:ext cx="1730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(ii)  From A to C</a:t>
            </a:r>
            <a:endParaRPr lang="en-US" dirty="0">
              <a:solidFill>
                <a:srgbClr val="0000CC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4958416" y="1275606"/>
            <a:ext cx="1" cy="3604262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24803" y="1463303"/>
            <a:ext cx="17302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Distance A to C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00187" y="1463303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376641" y="1463303"/>
            <a:ext cx="4823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AB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771958" y="1463303"/>
            <a:ext cx="7289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  BC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25458" y="1686039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401912" y="1686039"/>
            <a:ext cx="5331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300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797229" y="1686039"/>
            <a:ext cx="7289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  100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25458" y="1902876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401911" y="1902876"/>
            <a:ext cx="744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400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20422" y="2197565"/>
            <a:ext cx="18553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Total time A to C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120972" y="2197565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03734" y="2197565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Time A to B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516526" y="2197565"/>
            <a:ext cx="311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689895" y="2197565"/>
            <a:ext cx="13646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Time B to C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125458" y="2490217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01912" y="2490217"/>
            <a:ext cx="5331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170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797229" y="2490217"/>
            <a:ext cx="7289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  60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125458" y="2743081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401911" y="2743081"/>
            <a:ext cx="6386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230 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30874" y="3181417"/>
            <a:ext cx="1801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Average speed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378919" y="3022541"/>
            <a:ext cx="1889195" cy="656306"/>
            <a:chOff x="4277972" y="2614038"/>
            <a:chExt cx="1889195" cy="656306"/>
          </a:xfrm>
        </p:grpSpPr>
        <p:sp>
          <p:nvSpPr>
            <p:cNvPr id="104" name="TextBox 103"/>
            <p:cNvSpPr txBox="1"/>
            <p:nvPr/>
          </p:nvSpPr>
          <p:spPr>
            <a:xfrm>
              <a:off x="4365116" y="2614038"/>
              <a:ext cx="17149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Distance A to C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277972" y="2931790"/>
              <a:ext cx="188919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Total Time A to C 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359660" y="2942191"/>
              <a:ext cx="1725818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2123446" y="3747946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2490430" y="3600164"/>
            <a:ext cx="511335" cy="635271"/>
            <a:chOff x="4261412" y="2636263"/>
            <a:chExt cx="511335" cy="635271"/>
          </a:xfrm>
        </p:grpSpPr>
        <p:sp>
          <p:nvSpPr>
            <p:cNvPr id="109" name="TextBox 108"/>
            <p:cNvSpPr txBox="1"/>
            <p:nvPr/>
          </p:nvSpPr>
          <p:spPr>
            <a:xfrm>
              <a:off x="4263752" y="2636263"/>
              <a:ext cx="50665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400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261412" y="2932980"/>
              <a:ext cx="5113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230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4334754" y="2953898"/>
              <a:ext cx="36465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Straight Connector 111"/>
          <p:cNvCxnSpPr/>
          <p:nvPr/>
        </p:nvCxnSpPr>
        <p:spPr>
          <a:xfrm flipH="1">
            <a:off x="2772658" y="3663556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2790243" y="3944910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2985208" y="3752555"/>
            <a:ext cx="16061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1.739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56652" y="4199561"/>
            <a:ext cx="21347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Displacement A to C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36517" y="4199561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12971" y="4199561"/>
            <a:ext cx="4823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AB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808288" y="4199561"/>
            <a:ext cx="7289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–  BC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138556" y="4450872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415010" y="4450872"/>
            <a:ext cx="5331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300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810327" y="4450872"/>
            <a:ext cx="7289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–  100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439186" y="4447783"/>
            <a:ext cx="3016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15639" y="4447783"/>
            <a:ext cx="744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200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826977" y="2415893"/>
            <a:ext cx="20502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Average velocity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6699531" y="2257017"/>
            <a:ext cx="2282541" cy="656306"/>
            <a:chOff x="4081299" y="2614038"/>
            <a:chExt cx="2282541" cy="656306"/>
          </a:xfrm>
        </p:grpSpPr>
        <p:sp>
          <p:nvSpPr>
            <p:cNvPr id="126" name="TextBox 125"/>
            <p:cNvSpPr txBox="1"/>
            <p:nvPr/>
          </p:nvSpPr>
          <p:spPr>
            <a:xfrm>
              <a:off x="4081299" y="2614038"/>
              <a:ext cx="2282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Displacement A to C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277972" y="2931790"/>
              <a:ext cx="188919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Total Time A to C 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4273369" y="2942191"/>
              <a:ext cx="189840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6568628" y="2982422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6935612" y="2834640"/>
            <a:ext cx="511335" cy="635271"/>
            <a:chOff x="4261412" y="2636263"/>
            <a:chExt cx="511335" cy="635271"/>
          </a:xfrm>
        </p:grpSpPr>
        <p:sp>
          <p:nvSpPr>
            <p:cNvPr id="131" name="TextBox 130"/>
            <p:cNvSpPr txBox="1"/>
            <p:nvPr/>
          </p:nvSpPr>
          <p:spPr>
            <a:xfrm>
              <a:off x="4263752" y="2636263"/>
              <a:ext cx="50665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61412" y="2932980"/>
              <a:ext cx="5113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230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4334754" y="2953898"/>
              <a:ext cx="364650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4" name="Straight Connector 133"/>
          <p:cNvCxnSpPr/>
          <p:nvPr/>
        </p:nvCxnSpPr>
        <p:spPr>
          <a:xfrm flipH="1">
            <a:off x="7217840" y="2898032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7235425" y="3179386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7430390" y="2987031"/>
            <a:ext cx="16061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0.87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5004048" y="3498045"/>
            <a:ext cx="661537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580112" y="3498044"/>
            <a:ext cx="3297188" cy="73105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61950" indent="-361950"/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(i)	The average speed and average velocity of Joseph from A to B are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1.765 m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–1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80112" y="4280583"/>
            <a:ext cx="3297188" cy="73105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61950" indent="-361950"/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(ii)	The average speed of Joseph from A to C is 1.739 m s 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–1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and  average velocity is 0.87 m 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–1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31592" y="1181613"/>
            <a:ext cx="2702190" cy="1191697"/>
            <a:chOff x="6031592" y="1181613"/>
            <a:chExt cx="2702190" cy="1191697"/>
          </a:xfrm>
        </p:grpSpPr>
        <p:sp>
          <p:nvSpPr>
            <p:cNvPr id="82" name="Oval 81"/>
            <p:cNvSpPr/>
            <p:nvPr/>
          </p:nvSpPr>
          <p:spPr>
            <a:xfrm>
              <a:off x="6156176" y="1684533"/>
              <a:ext cx="72008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6156176" y="1684533"/>
              <a:ext cx="2160240" cy="72008"/>
              <a:chOff x="6156176" y="1684533"/>
              <a:chExt cx="2160240" cy="72008"/>
            </a:xfrm>
          </p:grpSpPr>
          <p:cxnSp>
            <p:nvCxnSpPr>
              <p:cNvPr id="140" name="Straight Connector 139"/>
              <p:cNvCxnSpPr/>
              <p:nvPr/>
            </p:nvCxnSpPr>
            <p:spPr>
              <a:xfrm>
                <a:off x="6156176" y="1720537"/>
                <a:ext cx="215332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Oval 140"/>
              <p:cNvSpPr/>
              <p:nvPr/>
            </p:nvSpPr>
            <p:spPr>
              <a:xfrm>
                <a:off x="8244408" y="1684533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6031592" y="1726046"/>
              <a:ext cx="324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A</a:t>
              </a:r>
              <a:endParaRPr lang="en-US" sz="1400" b="1" baseline="30000" dirty="0" smtClean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7323544" y="1684533"/>
              <a:ext cx="324128" cy="345877"/>
              <a:chOff x="7323544" y="1684533"/>
              <a:chExt cx="324128" cy="345877"/>
            </a:xfrm>
          </p:grpSpPr>
          <p:sp>
            <p:nvSpPr>
              <p:cNvPr id="144" name="Oval 143"/>
              <p:cNvSpPr/>
              <p:nvPr/>
            </p:nvSpPr>
            <p:spPr>
              <a:xfrm>
                <a:off x="7452320" y="1684533"/>
                <a:ext cx="72008" cy="7200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5" name="Rectangle 144"/>
              <p:cNvSpPr>
                <a:spLocks noChangeArrowheads="1"/>
              </p:cNvSpPr>
              <p:nvPr/>
            </p:nvSpPr>
            <p:spPr bwMode="auto">
              <a:xfrm>
                <a:off x="7323544" y="1722633"/>
                <a:ext cx="32412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  <a:latin typeface="Book Antiqua" pitchFamily="18" charset="0"/>
                  </a:rPr>
                  <a:t>C</a:t>
                </a:r>
                <a:endParaRPr lang="en-US" sz="1400" b="1" baseline="30000" dirty="0" smtClean="0">
                  <a:solidFill>
                    <a:srgbClr val="FF0000"/>
                  </a:solidFill>
                  <a:latin typeface="Book Antiqua" pitchFamily="18" charset="0"/>
                </a:endParaRPr>
              </a:p>
            </p:txBody>
          </p:sp>
        </p:grpSp>
        <p:sp>
          <p:nvSpPr>
            <p:cNvPr id="146" name="Rectangle 145"/>
            <p:cNvSpPr>
              <a:spLocks noChangeArrowheads="1"/>
            </p:cNvSpPr>
            <p:nvPr/>
          </p:nvSpPr>
          <p:spPr bwMode="auto">
            <a:xfrm>
              <a:off x="8155540" y="1717050"/>
              <a:ext cx="3048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  <a:latin typeface="Book Antiqua" pitchFamily="18" charset="0"/>
                </a:rPr>
                <a:t>B</a:t>
              </a:r>
              <a:endParaRPr lang="en-US" sz="1400" b="1" baseline="30000" dirty="0" smtClean="0">
                <a:solidFill>
                  <a:srgbClr val="FF0000"/>
                </a:solidFill>
                <a:latin typeface="Book Antiqua" pitchFamily="18" charset="0"/>
              </a:endParaRP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163796" y="1181613"/>
              <a:ext cx="2160240" cy="317376"/>
              <a:chOff x="6163796" y="1181613"/>
              <a:chExt cx="2160240" cy="317376"/>
            </a:xfrm>
          </p:grpSpPr>
          <p:cxnSp>
            <p:nvCxnSpPr>
              <p:cNvPr id="148" name="Straight Arrow Connector 147"/>
              <p:cNvCxnSpPr/>
              <p:nvPr/>
            </p:nvCxnSpPr>
            <p:spPr>
              <a:xfrm>
                <a:off x="6163796" y="1498989"/>
                <a:ext cx="21602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Rectangle 148"/>
              <p:cNvSpPr>
                <a:spLocks noChangeArrowheads="1"/>
              </p:cNvSpPr>
              <p:nvPr/>
            </p:nvSpPr>
            <p:spPr bwMode="auto">
              <a:xfrm>
                <a:off x="6896824" y="1181613"/>
                <a:ext cx="65915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  <a:latin typeface="Book Antiqua" pitchFamily="18" charset="0"/>
                  </a:rPr>
                  <a:t>300 m</a:t>
                </a:r>
                <a:endParaRPr lang="en-US" sz="1400" b="1" baseline="30000" dirty="0" smtClean="0">
                  <a:solidFill>
                    <a:srgbClr val="FF0000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7476195" y="2024769"/>
              <a:ext cx="832866" cy="348541"/>
              <a:chOff x="7476195" y="2024769"/>
              <a:chExt cx="832866" cy="348541"/>
            </a:xfrm>
          </p:grpSpPr>
          <p:cxnSp>
            <p:nvCxnSpPr>
              <p:cNvPr id="152" name="Straight Arrow Connector 151"/>
              <p:cNvCxnSpPr/>
              <p:nvPr/>
            </p:nvCxnSpPr>
            <p:spPr>
              <a:xfrm flipH="1">
                <a:off x="7476195" y="2024769"/>
                <a:ext cx="832866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Rectangle 152"/>
              <p:cNvSpPr>
                <a:spLocks noChangeArrowheads="1"/>
              </p:cNvSpPr>
              <p:nvPr/>
            </p:nvSpPr>
            <p:spPr bwMode="auto">
              <a:xfrm>
                <a:off x="7597864" y="2065533"/>
                <a:ext cx="65915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FF0000"/>
                    </a:solidFill>
                    <a:latin typeface="Book Antiqua" pitchFamily="18" charset="0"/>
                  </a:rPr>
                  <a:t>100 m</a:t>
                </a:r>
                <a:endParaRPr lang="en-US" sz="1400" b="1" baseline="30000" dirty="0" smtClean="0">
                  <a:solidFill>
                    <a:srgbClr val="FF0000"/>
                  </a:solidFill>
                  <a:latin typeface="Book Antiqua" pitchFamily="18" charset="0"/>
                </a:endParaRPr>
              </a:p>
            </p:txBody>
          </p:sp>
        </p:grp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7740352" y="1183853"/>
              <a:ext cx="57900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170 s</a:t>
              </a:r>
              <a:endParaRPr lang="en-US" sz="1400" b="1" baseline="30000" dirty="0" smtClean="0">
                <a:latin typeface="Book Antiqua" pitchFamily="18" charset="0"/>
              </a:endParaRP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8244546" y="2065177"/>
              <a:ext cx="48923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 Antiqua" pitchFamily="18" charset="0"/>
                </a:rPr>
                <a:t>60 s</a:t>
              </a:r>
              <a:endParaRPr lang="en-US" sz="1400" b="1" baseline="30000" dirty="0" smtClean="0">
                <a:latin typeface="Book Antiqua" pitchFamily="18" charset="0"/>
              </a:endParaRPr>
            </a:p>
          </p:txBody>
        </p:sp>
      </p:grpSp>
      <p:sp>
        <p:nvSpPr>
          <p:cNvPr id="157" name="Rounded Rectangular Callout 156"/>
          <p:cNvSpPr>
            <a:spLocks noChangeArrowheads="1"/>
          </p:cNvSpPr>
          <p:nvPr/>
        </p:nvSpPr>
        <p:spPr bwMode="auto">
          <a:xfrm>
            <a:off x="1441152" y="3291830"/>
            <a:ext cx="2122736" cy="646986"/>
          </a:xfrm>
          <a:prstGeom prst="wedgeRoundRectCallout">
            <a:avLst>
              <a:gd name="adj1" fmla="val -35541"/>
              <a:gd name="adj2" fmla="val 91393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</a:rPr>
              <a:t>Shortest distance between A and C 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7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7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9" grpId="0"/>
      <p:bldP spid="136" grpId="0"/>
      <p:bldP spid="137" grpId="0" animBg="1"/>
      <p:bldP spid="138" grpId="0" animBg="1"/>
      <p:bldP spid="81" grpId="0" animBg="1"/>
      <p:bldP spid="157" grpId="0" animBg="1"/>
      <p:bldP spid="157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0528" y="-380578"/>
            <a:ext cx="9793088" cy="5760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123728" y="1851670"/>
            <a:ext cx="496855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LECTURE 7</a:t>
            </a:r>
            <a:endParaRPr lang="en-US" sz="80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4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5470376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acceleration and equation of motion</a:t>
            </a:r>
          </a:p>
        </p:txBody>
      </p:sp>
    </p:spTree>
    <p:extLst>
      <p:ext uri="{BB962C8B-B14F-4D97-AF65-F5344CB8AC3E}">
        <p14:creationId xmlns:p14="http://schemas.microsoft.com/office/powerpoint/2010/main" val="4423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  <a:endParaRPr lang="en-US" sz="4400" b="1" cap="all" dirty="0">
              <a:ln w="1905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7000" y="1301175"/>
            <a:ext cx="1883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</a:t>
            </a:r>
            <a:r>
              <a:rPr lang="en-US" sz="3200" b="1" dirty="0" smtClean="0">
                <a:solidFill>
                  <a:srgbClr val="C00000"/>
                </a:solidFill>
                <a:latin typeface="Copperplate Gothic Bold" pitchFamily="34" charset="0"/>
              </a:rPr>
              <a:t>B</a:t>
            </a:r>
            <a:endParaRPr lang="en-US" sz="3200" b="1" dirty="0">
              <a:solidFill>
                <a:srgbClr val="C00000"/>
              </a:solidFill>
              <a:latin typeface="Copperplate Gothic Bold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732605" y="2276085"/>
                <a:ext cx="1792157" cy="6218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𝐢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𝐚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𝐯</m:t>
                          </m:r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−</m:t>
                          </m:r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𝐮</m:t>
                          </m:r>
                        </m:num>
                        <m:den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𝐭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Bodoni Black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605" y="2276085"/>
                <a:ext cx="1792157" cy="62183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732605" y="2789247"/>
                <a:ext cx="2330060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𝐢𝐢</m:t>
                          </m:r>
                        </m:e>
                      </m:d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𝐬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𝐮𝐭</m:t>
                      </m:r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sz="2000" b="1" i="0" smtClean="0">
                          <a:solidFill>
                            <a:srgbClr val="C00000"/>
                          </a:solidFill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𝐚𝐭</m:t>
                          </m:r>
                        </m:e>
                        <m:sup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  <a:latin typeface="Bodoni Black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605" y="2789247"/>
                <a:ext cx="2330060" cy="6685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171528" y="3579862"/>
            <a:ext cx="8444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sz="2000" dirty="0">
                <a:solidFill>
                  <a:srgbClr val="C00000"/>
                </a:solidFill>
              </a:rPr>
              <a:t>v</a:t>
            </a:r>
            <a:r>
              <a:rPr lang="en-US" sz="2000" dirty="0" smtClean="0">
                <a:solidFill>
                  <a:srgbClr val="C00000"/>
                </a:solidFill>
              </a:rPr>
              <a:t>  =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2996" y="3579862"/>
            <a:ext cx="6868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(iii)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4891" y="3580331"/>
            <a:ext cx="16571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sz="2000" dirty="0">
                <a:solidFill>
                  <a:srgbClr val="C00000"/>
                </a:solidFill>
              </a:rPr>
              <a:t>u</a:t>
            </a:r>
            <a:r>
              <a:rPr lang="en-US" sz="2000" dirty="0" smtClean="0">
                <a:solidFill>
                  <a:srgbClr val="C00000"/>
                </a:solidFill>
              </a:rPr>
              <a:t> + at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  <p:bldP spid="46" grpId="0"/>
          <p:bldP spid="47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  <p:bldP spid="46" grpId="0"/>
          <p:bldP spid="47" grpId="0"/>
          <p:bldP spid="9" grpId="0"/>
          <p:bldP spid="10" grpId="0"/>
          <p:bldP spid="1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86200" y="209550"/>
            <a:ext cx="1205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  <a:latin typeface="Bookman Old Style" pitchFamily="18" charset="0"/>
              </a:rPr>
              <a:t>MCQ’s</a:t>
            </a:r>
            <a:endParaRPr lang="en-US" sz="2400" b="1" dirty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723900" y="754618"/>
            <a:ext cx="2949657" cy="369332"/>
          </a:xfrm>
          <a:prstGeom prst="homePlate">
            <a:avLst/>
          </a:prstGeom>
          <a:solidFill>
            <a:srgbClr val="CFFF9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66FF"/>
                </a:solidFill>
                <a:latin typeface="Bookman Old Style" pitchFamily="18" charset="0"/>
              </a:rPr>
              <a:t>1. Motion is said to be</a:t>
            </a:r>
            <a:endParaRPr lang="en-US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23900" y="1248727"/>
            <a:ext cx="1516687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a) Relation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63511" y="1248727"/>
            <a:ext cx="1492177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b) Relative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79076" y="1248727"/>
            <a:ext cx="1632702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c) Changing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32500" y="1248727"/>
            <a:ext cx="1121998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d) None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23900" y="1849219"/>
            <a:ext cx="7810500" cy="646331"/>
          </a:xfrm>
          <a:prstGeom prst="homePlate">
            <a:avLst/>
          </a:prstGeom>
          <a:solidFill>
            <a:srgbClr val="CFFF9F"/>
          </a:solidFill>
          <a:ln>
            <a:solidFill>
              <a:srgbClr val="33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/>
            <a:r>
              <a:rPr lang="en-US" b="1" dirty="0" smtClean="0">
                <a:solidFill>
                  <a:srgbClr val="0066FF"/>
                </a:solidFill>
                <a:latin typeface="Bookman Old Style" pitchFamily="18" charset="0"/>
              </a:rPr>
              <a:t>2. When in motion the body changes its _______ with respect to its surroundings.</a:t>
            </a:r>
            <a:endParaRPr lang="en-US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" y="2696527"/>
            <a:ext cx="1009332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a) Size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63511" y="2696527"/>
            <a:ext cx="1235814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b) Shape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79076" y="2696527"/>
            <a:ext cx="1487275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c) Position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32500" y="2696527"/>
            <a:ext cx="1763422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d) No change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723900" y="3409950"/>
            <a:ext cx="7810500" cy="646331"/>
          </a:xfrm>
          <a:prstGeom prst="homePlate">
            <a:avLst/>
          </a:prstGeom>
          <a:solidFill>
            <a:srgbClr val="CFFF9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85750" indent="-285750"/>
            <a:r>
              <a:rPr lang="en-US" b="1" dirty="0">
                <a:solidFill>
                  <a:srgbClr val="0066FF"/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rgbClr val="0066FF"/>
                </a:solidFill>
                <a:latin typeface="Bookman Old Style" pitchFamily="18" charset="0"/>
              </a:rPr>
              <a:t>. An object may appear to be moving for one person and ____________ for another person.</a:t>
            </a:r>
            <a:endParaRPr lang="en-US" b="1" dirty="0">
              <a:solidFill>
                <a:srgbClr val="0066FF"/>
              </a:solidFill>
              <a:latin typeface="Bookman Old Style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85800" y="4200412"/>
            <a:ext cx="1769958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a) stationary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82766" y="4220527"/>
            <a:ext cx="1376023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b) motion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14800" y="4220527"/>
            <a:ext cx="1595120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c) changing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880100" y="4220527"/>
            <a:ext cx="1454595" cy="408623"/>
          </a:xfrm>
          <a:prstGeom prst="roundRect">
            <a:avLst/>
          </a:prstGeom>
          <a:noFill/>
          <a:ln w="28575">
            <a:solidFill>
              <a:srgbClr val="3366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d) relation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669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426720" y="283622"/>
            <a:ext cx="6160184" cy="839391"/>
            <a:chOff x="426720" y="283622"/>
            <a:chExt cx="6160184" cy="839391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283622"/>
              <a:ext cx="5813162" cy="839391"/>
              <a:chOff x="762088" y="16185"/>
              <a:chExt cx="7177725" cy="839391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6185"/>
                <a:ext cx="7177725" cy="83939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6958881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car accelerates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uniformly from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18 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to 36 km h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–1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 in 5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s. Calculate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(i) the acceleration and (ii)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distance 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covered by the car in that time.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402181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147768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15616" y="1129872"/>
            <a:ext cx="2045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163843" y="1129872"/>
            <a:ext cx="134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18 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165685" y="1832620"/>
            <a:ext cx="11144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37218" y="2083847"/>
            <a:ext cx="18236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Final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163843" y="2083846"/>
            <a:ext cx="1342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36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km h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–1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60225" y="2797577"/>
            <a:ext cx="1217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3613" y="3044334"/>
            <a:ext cx="9572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163843" y="3044334"/>
            <a:ext cx="708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5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6" y="3410309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37218" y="3392413"/>
            <a:ext cx="1879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65685" y="3392413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115616" y="3668509"/>
            <a:ext cx="21012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Distance covered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165685" y="3668509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006" y="4141057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85481" y="4123161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a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5284" y="4123161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58345" y="3964285"/>
            <a:ext cx="618716" cy="656306"/>
            <a:chOff x="4081300" y="2614038"/>
            <a:chExt cx="618716" cy="656306"/>
          </a:xfrm>
        </p:grpSpPr>
        <p:sp>
          <p:nvSpPr>
            <p:cNvPr id="26" name="TextBox 25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v - u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t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885481" y="4570067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s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88855" y="4570067"/>
            <a:ext cx="5341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380135" y="4411191"/>
            <a:ext cx="1327769" cy="656306"/>
            <a:chOff x="2444523" y="2674012"/>
            <a:chExt cx="1327769" cy="656306"/>
          </a:xfrm>
        </p:grpSpPr>
        <p:sp>
          <p:nvSpPr>
            <p:cNvPr id="32" name="TextBox 31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ut +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at</a:t>
              </a:r>
              <a:r>
                <a:rPr lang="en-US" baseline="30000" dirty="0" smtClean="0">
                  <a:solidFill>
                    <a:srgbClr val="C00000"/>
                  </a:solidFill>
                </a:rPr>
                <a:t>2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4716016" y="1277348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831010" y="1273240"/>
            <a:ext cx="4427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</a:t>
            </a:r>
            <a:r>
              <a:rPr lang="en-IN" sz="1600" b="1" dirty="0" err="1" smtClean="0">
                <a:solidFill>
                  <a:srgbClr val="D60093"/>
                </a:solidFill>
                <a:latin typeface="Book Antiqua" pitchFamily="18" charset="0"/>
              </a:rPr>
              <a:t>i</a:t>
            </a:r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36897" y="1266614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706977" y="1115358"/>
            <a:ext cx="618716" cy="656306"/>
            <a:chOff x="4081300" y="2614038"/>
            <a:chExt cx="618716" cy="656306"/>
          </a:xfrm>
        </p:grpSpPr>
        <p:sp>
          <p:nvSpPr>
            <p:cNvPr id="42" name="TextBox 41"/>
            <p:cNvSpPr txBox="1"/>
            <p:nvPr/>
          </p:nvSpPr>
          <p:spPr>
            <a:xfrm>
              <a:off x="4081300" y="2614038"/>
              <a:ext cx="6187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v - u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t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170045" y="2942191"/>
              <a:ext cx="441226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6432855" y="1834676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588224" y="1683420"/>
            <a:ext cx="904540" cy="656306"/>
            <a:chOff x="4564218" y="2614038"/>
            <a:chExt cx="904540" cy="656306"/>
          </a:xfrm>
        </p:grpSpPr>
        <p:sp>
          <p:nvSpPr>
            <p:cNvPr id="47" name="TextBox 46"/>
            <p:cNvSpPr txBox="1"/>
            <p:nvPr/>
          </p:nvSpPr>
          <p:spPr>
            <a:xfrm>
              <a:off x="4564218" y="2614038"/>
              <a:ext cx="9045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10 – 5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10993" y="2931790"/>
              <a:ext cx="4109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764176" y="2942191"/>
              <a:ext cx="50462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6432855" y="2263366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02549" y="2263209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36897" y="2263209"/>
            <a:ext cx="287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a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25713" y="2263209"/>
            <a:ext cx="750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 ms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236897" y="2676294"/>
            <a:ext cx="3410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s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32855" y="2676294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10473" y="2542818"/>
            <a:ext cx="1327769" cy="610458"/>
            <a:chOff x="2444523" y="2699412"/>
            <a:chExt cx="1327769" cy="610458"/>
          </a:xfrm>
        </p:grpSpPr>
        <p:sp>
          <p:nvSpPr>
            <p:cNvPr id="61" name="TextBox 60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ut +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920578" y="2699412"/>
              <a:ext cx="288635" cy="610458"/>
              <a:chOff x="4246341" y="2639438"/>
              <a:chExt cx="288635" cy="610458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4301049" y="26394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1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246341" y="2911342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2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287741" y="2944667"/>
                <a:ext cx="205835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at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432855" y="3122947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68945" y="3122947"/>
            <a:ext cx="296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5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500436" y="2986296"/>
            <a:ext cx="288635" cy="616219"/>
            <a:chOff x="4220941" y="2636263"/>
            <a:chExt cx="288635" cy="616219"/>
          </a:xfrm>
        </p:grpSpPr>
        <p:sp>
          <p:nvSpPr>
            <p:cNvPr id="70" name="TextBox 69"/>
            <p:cNvSpPr txBox="1"/>
            <p:nvPr/>
          </p:nvSpPr>
          <p:spPr>
            <a:xfrm>
              <a:off x="4275649" y="2636263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20941" y="2913928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4262341" y="2944372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7749065" y="3122947"/>
            <a:ext cx="493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1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57159" y="3122947"/>
            <a:ext cx="596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5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63094" y="3122947"/>
            <a:ext cx="2633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26997" y="3122947"/>
            <a:ext cx="7093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(5)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803482" y="2676294"/>
            <a:ext cx="4978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(ii)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rot="10800000">
            <a:off x="4572001" y="1184548"/>
            <a:ext cx="0" cy="3560517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32855" y="3517910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676005" y="3517910"/>
            <a:ext cx="397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25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962232" y="3517910"/>
            <a:ext cx="7741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+  12.5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432855" y="3824992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76004" y="3824992"/>
            <a:ext cx="850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37.5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720240" y="4155926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59827" y="4155926"/>
            <a:ext cx="3504512" cy="566083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acceleration of the car is 1 m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–2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and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distance covered is 37.5 m.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3165685" y="1463827"/>
            <a:ext cx="896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18 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933385" y="1333526"/>
            <a:ext cx="422591" cy="603591"/>
            <a:chOff x="4179363" y="2642613"/>
            <a:chExt cx="422591" cy="603591"/>
          </a:xfrm>
        </p:grpSpPr>
        <p:sp>
          <p:nvSpPr>
            <p:cNvPr id="85" name="TextBox 84"/>
            <p:cNvSpPr txBox="1"/>
            <p:nvPr/>
          </p:nvSpPr>
          <p:spPr>
            <a:xfrm>
              <a:off x="4271388" y="2642613"/>
              <a:ext cx="23854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179363" y="290765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4266128" y="2944408"/>
              <a:ext cx="249061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3160225" y="2449324"/>
            <a:ext cx="896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36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3917578" y="2305204"/>
            <a:ext cx="422591" cy="626586"/>
            <a:chOff x="4169016" y="2637408"/>
            <a:chExt cx="422591" cy="626586"/>
          </a:xfrm>
        </p:grpSpPr>
        <p:sp>
          <p:nvSpPr>
            <p:cNvPr id="101" name="TextBox 100"/>
            <p:cNvSpPr txBox="1"/>
            <p:nvPr/>
          </p:nvSpPr>
          <p:spPr>
            <a:xfrm>
              <a:off x="4221562" y="2637408"/>
              <a:ext cx="31749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5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169016" y="2925440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18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4243328" y="2950701"/>
              <a:ext cx="27396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Box 91"/>
          <p:cNvSpPr txBox="1"/>
          <p:nvPr/>
        </p:nvSpPr>
        <p:spPr>
          <a:xfrm>
            <a:off x="7400523" y="1830335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7696919" y="1679079"/>
            <a:ext cx="339662" cy="656306"/>
            <a:chOff x="4846657" y="2614038"/>
            <a:chExt cx="339662" cy="656306"/>
          </a:xfrm>
        </p:grpSpPr>
        <p:sp>
          <p:nvSpPr>
            <p:cNvPr id="105" name="TextBox 104"/>
            <p:cNvSpPr txBox="1"/>
            <p:nvPr/>
          </p:nvSpPr>
          <p:spPr>
            <a:xfrm>
              <a:off x="4857970" y="2614038"/>
              <a:ext cx="3170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46657" y="2931790"/>
              <a:ext cx="33966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5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4874065" y="2942191"/>
              <a:ext cx="28484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Connector 107"/>
          <p:cNvCxnSpPr/>
          <p:nvPr/>
        </p:nvCxnSpPr>
        <p:spPr>
          <a:xfrm flipH="1">
            <a:off x="4022696" y="1645618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4163745" y="1672080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3552989" y="1515824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3378997" y="130246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H="1">
            <a:off x="4037956" y="2647632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179005" y="267409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3568249" y="2517838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394257" y="230447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2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3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9" grpId="0"/>
      <p:bldP spid="30" grpId="0"/>
      <p:bldP spid="38" grpId="0" animBg="1"/>
      <p:bldP spid="39" grpId="0"/>
      <p:bldP spid="40" grpId="0"/>
      <p:bldP spid="45" grpId="0"/>
      <p:bldP spid="50" grpId="0"/>
      <p:bldP spid="51" grpId="0"/>
      <p:bldP spid="52" grpId="0"/>
      <p:bldP spid="57" grpId="0"/>
      <p:bldP spid="58" grpId="0"/>
      <p:bldP spid="59" grpId="0"/>
      <p:bldP spid="67" grpId="0"/>
      <p:bldP spid="68" grpId="0"/>
      <p:bldP spid="73" grpId="0"/>
      <p:bldP spid="74" grpId="0"/>
      <p:bldP spid="75" grpId="0"/>
      <p:bldP spid="76" grpId="0"/>
      <p:bldP spid="90" grpId="0"/>
      <p:bldP spid="93" grpId="0"/>
      <p:bldP spid="94" grpId="0"/>
      <p:bldP spid="95" grpId="0"/>
      <p:bldP spid="96" grpId="0"/>
      <p:bldP spid="97" grpId="0"/>
      <p:bldP spid="98" grpId="0" animBg="1"/>
      <p:bldP spid="99" grpId="0" animBg="1"/>
      <p:bldP spid="83" grpId="0"/>
      <p:bldP spid="89" grpId="0"/>
      <p:bldP spid="92" grpId="0"/>
      <p:bldP spid="109" grpId="0"/>
      <p:bldP spid="111" grpId="0"/>
      <p:bldP spid="113" grpId="0"/>
      <p:bldP spid="1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26720" y="163290"/>
            <a:ext cx="6593552" cy="917246"/>
            <a:chOff x="426720" y="163290"/>
            <a:chExt cx="6593552" cy="917246"/>
          </a:xfrm>
        </p:grpSpPr>
        <p:grpSp>
          <p:nvGrpSpPr>
            <p:cNvPr id="2" name="Group 1"/>
            <p:cNvGrpSpPr/>
            <p:nvPr/>
          </p:nvGrpSpPr>
          <p:grpSpPr>
            <a:xfrm>
              <a:off x="773744" y="163290"/>
              <a:ext cx="6246528" cy="917246"/>
              <a:chOff x="762088" y="80261"/>
              <a:chExt cx="7177725" cy="693712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20557"/>
                <a:ext cx="7177725" cy="63064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44751" y="80261"/>
                <a:ext cx="6995061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	A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bus starting from rest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moves with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a uniform acceleration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of 0.1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m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</a:t>
                </a:r>
                <a:r>
                  <a:rPr lang="en-US" sz="1600" baseline="30000" dirty="0" smtClean="0">
                    <a:solidFill>
                      <a:prstClr val="black"/>
                    </a:solidFill>
                    <a:latin typeface="Book Antiqua" pitchFamily="18" charset="0"/>
                  </a:rPr>
                  <a:t>–2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 for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2 minutes. Find (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a) the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speed acquired, (b)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the distance </a:t>
                </a:r>
                <a:r>
                  <a:rPr lang="en-US" sz="1600" dirty="0">
                    <a:solidFill>
                      <a:prstClr val="black"/>
                    </a:solidFill>
                    <a:latin typeface="Book Antiqua" pitchFamily="18" charset="0"/>
                  </a:rPr>
                  <a:t>travelled.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250350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163688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212328" y="1145792"/>
            <a:ext cx="2045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60555" y="1145792"/>
            <a:ext cx="11144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33930" y="1412511"/>
            <a:ext cx="18236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IN" sz="1600" b="1" dirty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51763" y="1412510"/>
            <a:ext cx="1234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0.1 m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300325" y="1692182"/>
            <a:ext cx="9572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60555" y="1692182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min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6" y="2533558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86305" y="2515662"/>
            <a:ext cx="19485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Speed acquired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62397" y="251566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066496" y="2812486"/>
            <a:ext cx="22470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Distance travelled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62397" y="2812486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006" y="3257130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57489" y="3239234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v</a:t>
            </a:r>
            <a:r>
              <a:rPr lang="en-US" dirty="0" smtClean="0">
                <a:solidFill>
                  <a:srgbClr val="C00000"/>
                </a:solidFill>
              </a:rPr>
              <a:t>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27292" y="3239234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20851" y="3216486"/>
            <a:ext cx="7621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>
                <a:solidFill>
                  <a:srgbClr val="C00000"/>
                </a:solidFill>
              </a:rPr>
              <a:t>u</a:t>
            </a:r>
            <a:r>
              <a:rPr lang="en-US" dirty="0" smtClean="0">
                <a:solidFill>
                  <a:srgbClr val="C00000"/>
                </a:solidFill>
              </a:rPr>
              <a:t> + 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57489" y="3650972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s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60863" y="3650972"/>
            <a:ext cx="5341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452143" y="3492096"/>
            <a:ext cx="1183753" cy="656306"/>
            <a:chOff x="2444523" y="2674012"/>
            <a:chExt cx="1183753" cy="656306"/>
          </a:xfrm>
        </p:grpSpPr>
        <p:sp>
          <p:nvSpPr>
            <p:cNvPr id="32" name="TextBox 31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ut +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3175367" y="2832888"/>
              <a:ext cx="45290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at</a:t>
              </a:r>
              <a:r>
                <a:rPr lang="en-US" baseline="30000" dirty="0" smtClean="0">
                  <a:solidFill>
                    <a:srgbClr val="C00000"/>
                  </a:solidFill>
                </a:rPr>
                <a:t>2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22006" y="4086342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583343" y="4068446"/>
            <a:ext cx="4427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</a:t>
            </a:r>
            <a:r>
              <a:rPr lang="en-IN" sz="1600" b="1" dirty="0" err="1" smtClean="0">
                <a:solidFill>
                  <a:srgbClr val="D60093"/>
                </a:solidFill>
                <a:latin typeface="Book Antiqua" pitchFamily="18" charset="0"/>
              </a:rPr>
              <a:t>i</a:t>
            </a:r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89230" y="4068446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v  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59310" y="4068446"/>
            <a:ext cx="937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u + at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92920" y="4378205"/>
            <a:ext cx="292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185188" y="4680885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54882" y="4680728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9230" y="4680728"/>
            <a:ext cx="2984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v</a:t>
            </a:r>
            <a:endParaRPr lang="en-US" baseline="-25000" dirty="0">
              <a:solidFill>
                <a:srgbClr val="0000CC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78046" y="4680728"/>
            <a:ext cx="904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12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070488" y="1223218"/>
            <a:ext cx="3410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s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6446" y="1223218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508104" y="1089742"/>
            <a:ext cx="1327769" cy="610458"/>
            <a:chOff x="2444523" y="2699412"/>
            <a:chExt cx="1327769" cy="610458"/>
          </a:xfrm>
        </p:grpSpPr>
        <p:sp>
          <p:nvSpPr>
            <p:cNvPr id="57" name="TextBox 56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ut +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2920578" y="2699412"/>
              <a:ext cx="288635" cy="610458"/>
              <a:chOff x="4246341" y="2639438"/>
              <a:chExt cx="288635" cy="610458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301049" y="26394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1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246341" y="2911342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2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4287741" y="2944667"/>
                <a:ext cx="205835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at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266446" y="1669871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02536" y="1669871"/>
            <a:ext cx="296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523253" y="1533220"/>
            <a:ext cx="288635" cy="616219"/>
            <a:chOff x="4220941" y="2636263"/>
            <a:chExt cx="288635" cy="616219"/>
          </a:xfrm>
        </p:grpSpPr>
        <p:sp>
          <p:nvSpPr>
            <p:cNvPr id="66" name="TextBox 65"/>
            <p:cNvSpPr txBox="1"/>
            <p:nvPr/>
          </p:nvSpPr>
          <p:spPr>
            <a:xfrm>
              <a:off x="4275649" y="2636263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20941" y="2913928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62341" y="2944372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771881" y="1669871"/>
            <a:ext cx="7326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0.1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90750" y="1669871"/>
            <a:ext cx="6979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120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85911" y="1669871"/>
            <a:ext cx="2633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222015" y="1669871"/>
            <a:ext cx="936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(120)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4637073" y="1223218"/>
            <a:ext cx="4978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(ii)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rot="10800000">
            <a:off x="4528041" y="1124820"/>
            <a:ext cx="0" cy="3916569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66446" y="2254978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266446" y="3127452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09595" y="3127452"/>
            <a:ext cx="850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720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676280" y="3466006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15867" y="3466006"/>
            <a:ext cx="3470933" cy="566083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speed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of the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bus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is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12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m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s</a:t>
            </a:r>
            <a:r>
              <a:rPr lang="en-IN" sz="1600" baseline="30000" dirty="0" smtClean="0">
                <a:solidFill>
                  <a:prstClr val="black"/>
                </a:solidFill>
                <a:latin typeface="Book Antiqua" pitchFamily="18" charset="0"/>
              </a:rPr>
              <a:t>–1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and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distance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travelled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is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720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m.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3257127" y="1945046"/>
            <a:ext cx="11608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</a:t>
            </a:r>
            <a:r>
              <a:rPr lang="en-US" sz="1600" dirty="0">
                <a:solidFill>
                  <a:srgbClr val="0000CC"/>
                </a:solidFill>
              </a:rPr>
              <a:t>× </a:t>
            </a:r>
            <a:r>
              <a:rPr lang="en-US" sz="1600" dirty="0" smtClean="0">
                <a:solidFill>
                  <a:srgbClr val="0000CC"/>
                </a:solidFill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60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3250658" y="2208374"/>
            <a:ext cx="914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120 s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69973" y="4372329"/>
            <a:ext cx="1598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>
                <a:solidFill>
                  <a:srgbClr val="0000CC"/>
                </a:solidFill>
              </a:rPr>
              <a:t>0</a:t>
            </a:r>
            <a:r>
              <a:rPr lang="en-US" dirty="0" smtClean="0">
                <a:solidFill>
                  <a:srgbClr val="0000CC"/>
                </a:solidFill>
              </a:rPr>
              <a:t> + (0.1 </a:t>
            </a:r>
            <a:r>
              <a:rPr lang="en-US" dirty="0">
                <a:solidFill>
                  <a:srgbClr val="0000CC"/>
                </a:solidFill>
              </a:rPr>
              <a:t>× </a:t>
            </a:r>
            <a:r>
              <a:rPr lang="en-US" dirty="0" smtClean="0">
                <a:solidFill>
                  <a:srgbClr val="0000CC"/>
                </a:solidFill>
              </a:rPr>
              <a:t>120 )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520596" y="2116146"/>
            <a:ext cx="288635" cy="616219"/>
            <a:chOff x="4220941" y="2636263"/>
            <a:chExt cx="288635" cy="616219"/>
          </a:xfrm>
        </p:grpSpPr>
        <p:sp>
          <p:nvSpPr>
            <p:cNvPr id="97" name="TextBox 96"/>
            <p:cNvSpPr txBox="1"/>
            <p:nvPr/>
          </p:nvSpPr>
          <p:spPr>
            <a:xfrm>
              <a:off x="4275649" y="2636263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220941" y="2913928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4262341" y="2944372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769224" y="2254978"/>
            <a:ext cx="7326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0.1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219357" y="2254978"/>
            <a:ext cx="13049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</a:t>
            </a:r>
            <a:r>
              <a:rPr lang="en-US" dirty="0">
                <a:solidFill>
                  <a:srgbClr val="0000CC"/>
                </a:solidFill>
              </a:rPr>
              <a:t>120 × 120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5597899" y="2467246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6508808" y="2285074"/>
            <a:ext cx="289762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440585" y="206354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60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746945" y="251015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276840" y="2839420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16880" y="2839420"/>
            <a:ext cx="9953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6 × 120</a:t>
            </a:r>
            <a:endParaRPr lang="en-US" baseline="300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6" grpId="0"/>
      <p:bldP spid="29" grpId="0"/>
      <p:bldP spid="30" grpId="0"/>
      <p:bldP spid="38" grpId="0" animBg="1"/>
      <p:bldP spid="39" grpId="0"/>
      <p:bldP spid="40" grpId="0"/>
      <p:bldP spid="42" grpId="0"/>
      <p:bldP spid="45" grpId="0"/>
      <p:bldP spid="50" grpId="0"/>
      <p:bldP spid="51" grpId="0"/>
      <p:bldP spid="52" grpId="0"/>
      <p:bldP spid="53" grpId="0"/>
      <p:bldP spid="54" grpId="0"/>
      <p:bldP spid="55" grpId="0"/>
      <p:bldP spid="63" grpId="0"/>
      <p:bldP spid="64" grpId="0"/>
      <p:bldP spid="69" grpId="0"/>
      <p:bldP spid="70" grpId="0"/>
      <p:bldP spid="71" grpId="0"/>
      <p:bldP spid="72" grpId="0"/>
      <p:bldP spid="73" grpId="0"/>
      <p:bldP spid="75" grpId="0"/>
      <p:bldP spid="78" grpId="0"/>
      <p:bldP spid="79" grpId="0"/>
      <p:bldP spid="80" grpId="0" animBg="1"/>
      <p:bldP spid="81" grpId="0" animBg="1"/>
      <p:bldP spid="92" grpId="0"/>
      <p:bldP spid="93" grpId="0"/>
      <p:bldP spid="94" grpId="0"/>
      <p:bldP spid="100" grpId="0"/>
      <p:bldP spid="101" grpId="0"/>
      <p:bldP spid="83" grpId="0"/>
      <p:bldP spid="84" grpId="0"/>
      <p:bldP spid="85" grpId="0"/>
      <p:bldP spid="8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26720" y="223534"/>
            <a:ext cx="5657448" cy="693712"/>
            <a:chOff x="426720" y="223534"/>
            <a:chExt cx="5657448" cy="693712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223534"/>
              <a:ext cx="5310426" cy="693712"/>
              <a:chOff x="762088" y="80261"/>
              <a:chExt cx="7177725" cy="693712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20557"/>
                <a:ext cx="7177725" cy="63064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44752" y="80261"/>
                <a:ext cx="6854881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US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	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A racing car has a uniform acceleration of 4 m s</a:t>
                </a:r>
                <a:r>
                  <a:rPr lang="en-IN" sz="1600" baseline="30000" dirty="0">
                    <a:solidFill>
                      <a:prstClr val="black"/>
                    </a:solidFill>
                    <a:latin typeface="Book Antiqua" pitchFamily="18" charset="0"/>
                  </a:rPr>
                  <a:t>-2</a:t>
                </a:r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. What distance will it cover in 10 s after 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start ?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250350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4</a:t>
                </a:r>
              </a:p>
            </p:txBody>
          </p:sp>
        </p:grpSp>
      </p:grpSp>
      <p:sp>
        <p:nvSpPr>
          <p:cNvPr id="8" name="Rounded Rectangle 7"/>
          <p:cNvSpPr/>
          <p:nvPr/>
        </p:nvSpPr>
        <p:spPr>
          <a:xfrm>
            <a:off x="522006" y="1136102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637363" y="1118206"/>
            <a:ext cx="19024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Initial velocity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530949" y="1118206"/>
            <a:ext cx="1165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86486" y="1408929"/>
            <a:ext cx="16533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Acceleration (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a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30949" y="1408929"/>
            <a:ext cx="1132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 m 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–2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597686" y="1690078"/>
            <a:ext cx="9335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2302" y="1690078"/>
            <a:ext cx="811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006" y="2029914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305380" y="2012018"/>
            <a:ext cx="22258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Distance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travelled (</a:t>
            </a:r>
            <a:r>
              <a:rPr lang="en-IN" sz="1600" b="1" dirty="0" smtClean="0">
                <a:solidFill>
                  <a:srgbClr val="C00000"/>
                </a:solidFill>
                <a:latin typeface="Book Antiqua" pitchFamily="18" charset="0"/>
              </a:rPr>
              <a:t>s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522302" y="2012018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22006" y="2467297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9672" y="2449401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s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114326" y="2290525"/>
            <a:ext cx="1183753" cy="656306"/>
            <a:chOff x="2444523" y="2674012"/>
            <a:chExt cx="1183753" cy="656306"/>
          </a:xfrm>
        </p:grpSpPr>
        <p:sp>
          <p:nvSpPr>
            <p:cNvPr id="21" name="TextBox 20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ut +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3175367" y="2832888"/>
              <a:ext cx="45290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at</a:t>
              </a:r>
              <a:r>
                <a:rPr lang="en-US" baseline="30000" dirty="0" smtClean="0">
                  <a:solidFill>
                    <a:srgbClr val="C00000"/>
                  </a:solidFill>
                </a:rPr>
                <a:t>2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522006" y="3018978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19672" y="3001082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0000CC"/>
                </a:solidFill>
              </a:rPr>
              <a:t>s  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114326" y="2842206"/>
            <a:ext cx="1183753" cy="656306"/>
            <a:chOff x="2444523" y="2674012"/>
            <a:chExt cx="1183753" cy="656306"/>
          </a:xfrm>
        </p:grpSpPr>
        <p:sp>
          <p:nvSpPr>
            <p:cNvPr id="30" name="TextBox 29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ut +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1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2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3175367" y="2832888"/>
              <a:ext cx="45290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at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863130" y="3470529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9220" y="3470529"/>
            <a:ext cx="2969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0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009142" y="3333878"/>
            <a:ext cx="288635" cy="616219"/>
            <a:chOff x="4220941" y="2636263"/>
            <a:chExt cx="288635" cy="616219"/>
          </a:xfrm>
        </p:grpSpPr>
        <p:sp>
          <p:nvSpPr>
            <p:cNvPr id="54" name="TextBox 53"/>
            <p:cNvSpPr txBox="1"/>
            <p:nvPr/>
          </p:nvSpPr>
          <p:spPr>
            <a:xfrm>
              <a:off x="4275649" y="2636263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20941" y="2913928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262341" y="2944372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3257770" y="3470529"/>
            <a:ext cx="7326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 4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287434" y="3470529"/>
            <a:ext cx="6979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10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71800" y="3470529"/>
            <a:ext cx="2633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07904" y="3470529"/>
            <a:ext cx="797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(10)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863130" y="3847503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63130" y="4175835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06279" y="4175835"/>
            <a:ext cx="8500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200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23728" y="3847503"/>
            <a:ext cx="294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86794" y="3847503"/>
            <a:ext cx="7027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100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22006" y="4559859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29744" y="4559859"/>
            <a:ext cx="5271056" cy="290490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distance covered by the racing car in 10 s is 200 m.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3084382" y="3671053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3524125" y="3529120"/>
            <a:ext cx="217703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419872" y="328005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2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33428" y="371396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7" grpId="0" animBg="1"/>
      <p:bldP spid="28" grpId="0"/>
      <p:bldP spid="51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8" grpId="0"/>
      <p:bldP spid="69" grpId="0"/>
      <p:bldP spid="70" grpId="0" animBg="1"/>
      <p:bldP spid="71" grpId="0" animBg="1"/>
      <p:bldP spid="74" grpId="0"/>
      <p:bldP spid="7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73742" y="283622"/>
            <a:ext cx="7254642" cy="839391"/>
            <a:chOff x="762088" y="16185"/>
            <a:chExt cx="7177725" cy="839391"/>
          </a:xfrm>
        </p:grpSpPr>
        <p:sp>
          <p:nvSpPr>
            <p:cNvPr id="3" name="TextBox 2"/>
            <p:cNvSpPr txBox="1">
              <a:spLocks noChangeArrowheads="1"/>
            </p:cNvSpPr>
            <p:nvPr/>
          </p:nvSpPr>
          <p:spPr bwMode="auto">
            <a:xfrm>
              <a:off x="762088" y="16185"/>
              <a:ext cx="7177725" cy="83939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30188" indent="-230188" algn="l"/>
              <a:endParaRPr lang="en-US" dirty="0">
                <a:solidFill>
                  <a:prstClr val="black"/>
                </a:solidFill>
                <a:latin typeface="Bell MT" pitchFamily="18" charset="0"/>
              </a:endParaRPr>
            </a:p>
          </p:txBody>
        </p:sp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906718" y="80261"/>
              <a:ext cx="6958881" cy="693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</a:lstStyle>
            <a:p>
              <a:pPr marL="266700" indent="-266700" algn="l"/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	The brakes applied to a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car produce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an acceleration of 6 m s</a:t>
              </a:r>
              <a:r>
                <a:rPr lang="en-IN" sz="1600" baseline="30000" dirty="0">
                  <a:solidFill>
                    <a:prstClr val="black"/>
                  </a:solidFill>
                  <a:latin typeface="Book Antiqua" pitchFamily="18" charset="0"/>
                </a:rPr>
                <a:t>-2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in the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opposite direction to the motion.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If the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car takes 2 s to stop after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the application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of brakes, calculate </a:t>
              </a:r>
              <a:r>
                <a:rPr lang="en-IN" sz="1600" dirty="0" smtClean="0">
                  <a:solidFill>
                    <a:prstClr val="black"/>
                  </a:solidFill>
                  <a:latin typeface="Book Antiqua" pitchFamily="18" charset="0"/>
                </a:rPr>
                <a:t>the distance </a:t>
              </a:r>
              <a:r>
                <a:rPr lang="en-IN" sz="1600" dirty="0">
                  <a:solidFill>
                    <a:prstClr val="black"/>
                  </a:solidFill>
                  <a:latin typeface="Book Antiqua" pitchFamily="18" charset="0"/>
                </a:rPr>
                <a:t>it travels during this time.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6720" y="402181"/>
            <a:ext cx="640080" cy="640080"/>
            <a:chOff x="4953000" y="3718491"/>
            <a:chExt cx="640080" cy="640080"/>
          </a:xfrm>
        </p:grpSpPr>
        <p:sp>
          <p:nvSpPr>
            <p:cNvPr id="6" name="Oval 5"/>
            <p:cNvSpPr/>
            <p:nvPr/>
          </p:nvSpPr>
          <p:spPr>
            <a:xfrm>
              <a:off x="4953000" y="3718491"/>
              <a:ext cx="640080" cy="64008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ffectLst>
              <a:glow rad="127000">
                <a:schemeClr val="tx1"/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040490" y="3739575"/>
              <a:ext cx="45557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extrusionH="57150" contourW="6350" prstMaterial="metal">
                <a:bevelT w="127000" h="31750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22006" y="1157293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41721" y="1139397"/>
            <a:ext cx="16755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Acceleration (a)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20255" y="1139397"/>
            <a:ext cx="12346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– 6 m s</a:t>
            </a:r>
            <a:r>
              <a:rPr lang="en-US" sz="1600" b="1" baseline="30000" dirty="0">
                <a:solidFill>
                  <a:srgbClr val="0000CC"/>
                </a:solidFill>
                <a:latin typeface="Book Antiqua" pitchFamily="18" charset="0"/>
              </a:rPr>
              <a:t>–2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17408" y="1422058"/>
            <a:ext cx="1799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Time (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20255" y="1422057"/>
            <a:ext cx="7601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s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6028" y="1685707"/>
            <a:ext cx="17712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Final velocity (v)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20255" y="1685707"/>
            <a:ext cx="10807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0 m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6" y="2151884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382233" y="2133988"/>
            <a:ext cx="18910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Initial velocity (u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22097" y="2133988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106544" y="2474678"/>
            <a:ext cx="21667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Distance </a:t>
            </a:r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travelled </a:t>
            </a:r>
            <a:r>
              <a:rPr lang="en-IN" sz="1600" b="1" dirty="0">
                <a:solidFill>
                  <a:srgbClr val="0000CC"/>
                </a:solidFill>
                <a:latin typeface="Book Antiqua" pitchFamily="18" charset="0"/>
              </a:rPr>
              <a:t>(s)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22097" y="2474678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22006" y="2949005"/>
            <a:ext cx="1242786" cy="302763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Formulae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16735" y="2931109"/>
            <a:ext cx="12139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v  =   u + at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6539" y="2931109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6736" y="3319722"/>
            <a:ext cx="5341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s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20110" y="3319722"/>
            <a:ext cx="5341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511390" y="3160846"/>
            <a:ext cx="1327769" cy="656306"/>
            <a:chOff x="2444523" y="2674012"/>
            <a:chExt cx="1327769" cy="656306"/>
          </a:xfrm>
        </p:grpSpPr>
        <p:sp>
          <p:nvSpPr>
            <p:cNvPr id="32" name="TextBox 31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ut +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1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C00000"/>
                    </a:solidFill>
                  </a:rPr>
                  <a:t>2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C00000"/>
                  </a:solidFill>
                </a:rPr>
                <a:t>at</a:t>
              </a:r>
              <a:r>
                <a:rPr lang="en-US" baseline="30000" dirty="0" smtClean="0">
                  <a:solidFill>
                    <a:srgbClr val="C00000"/>
                  </a:solidFill>
                </a:rPr>
                <a:t>2</a:t>
              </a:r>
              <a:endParaRPr lang="en-US" baseline="30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22006" y="3821025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5314141" y="1362474"/>
            <a:ext cx="3410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 s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640329" y="1362474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871208" y="1203598"/>
            <a:ext cx="1327769" cy="656306"/>
            <a:chOff x="2444523" y="2674012"/>
            <a:chExt cx="1327769" cy="656306"/>
          </a:xfrm>
        </p:grpSpPr>
        <p:sp>
          <p:nvSpPr>
            <p:cNvPr id="61" name="TextBox 60"/>
            <p:cNvSpPr txBox="1"/>
            <p:nvPr/>
          </p:nvSpPr>
          <p:spPr>
            <a:xfrm>
              <a:off x="2444523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ut +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920578" y="2674012"/>
              <a:ext cx="288635" cy="656306"/>
              <a:chOff x="4246341" y="2614038"/>
              <a:chExt cx="288635" cy="656306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4301049" y="2614038"/>
                <a:ext cx="179219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1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246341" y="2931790"/>
                <a:ext cx="28863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ctr"/>
                <a:r>
                  <a:rPr lang="en-US" dirty="0" smtClean="0">
                    <a:solidFill>
                      <a:srgbClr val="0000CC"/>
                    </a:solidFill>
                  </a:rPr>
                  <a:t>2</a:t>
                </a:r>
                <a:endParaRPr lang="en-US" dirty="0">
                  <a:solidFill>
                    <a:srgbClr val="0000CC"/>
                  </a:solidFill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4287741" y="2942191"/>
                <a:ext cx="205835" cy="0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/>
          </p:nvSpPr>
          <p:spPr>
            <a:xfrm>
              <a:off x="3175367" y="2832888"/>
              <a:ext cx="59692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dirty="0" smtClean="0">
                  <a:solidFill>
                    <a:srgbClr val="0000CC"/>
                  </a:solidFill>
                </a:rPr>
                <a:t>at</a:t>
              </a:r>
              <a:r>
                <a:rPr lang="en-US" baseline="30000" dirty="0" smtClean="0">
                  <a:solidFill>
                    <a:srgbClr val="0000CC"/>
                  </a:solidFill>
                </a:rPr>
                <a:t>2</a:t>
              </a:r>
              <a:endParaRPr lang="en-US" baseline="30000" dirty="0">
                <a:solidFill>
                  <a:srgbClr val="0000CC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887576" y="1887796"/>
            <a:ext cx="4505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12</a:t>
            </a:r>
            <a:endParaRPr lang="en-US" dirty="0">
              <a:solidFill>
                <a:srgbClr val="0000CC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843141" y="1728920"/>
            <a:ext cx="288635" cy="656306"/>
            <a:chOff x="4246341" y="2614038"/>
            <a:chExt cx="288635" cy="656306"/>
          </a:xfrm>
        </p:grpSpPr>
        <p:sp>
          <p:nvSpPr>
            <p:cNvPr id="70" name="TextBox 69"/>
            <p:cNvSpPr txBox="1"/>
            <p:nvPr/>
          </p:nvSpPr>
          <p:spPr>
            <a:xfrm>
              <a:off x="4301049" y="2614038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1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46341" y="2931790"/>
              <a:ext cx="28863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4287741" y="2942191"/>
              <a:ext cx="20583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7124614" y="1887796"/>
            <a:ext cx="8032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(– 6)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4464" y="1887796"/>
            <a:ext cx="5969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80399" y="1887796"/>
            <a:ext cx="2633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+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41938" y="1887796"/>
            <a:ext cx="5744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× 2</a:t>
            </a:r>
            <a:r>
              <a:rPr lang="en-US" baseline="30000" dirty="0" smtClean="0">
                <a:solidFill>
                  <a:srgbClr val="0000CC"/>
                </a:solidFill>
              </a:rPr>
              <a:t>2</a:t>
            </a:r>
            <a:endParaRPr lang="en-US" baseline="30000" dirty="0">
              <a:solidFill>
                <a:srgbClr val="0000CC"/>
              </a:solidFill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4867528" y="1362474"/>
            <a:ext cx="4974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D60093"/>
                </a:solidFill>
                <a:latin typeface="Book Antiqua" pitchFamily="18" charset="0"/>
              </a:rPr>
              <a:t>(ii) </a:t>
            </a:r>
            <a:endParaRPr lang="en-US" sz="16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rot="10800000">
            <a:off x="4427985" y="1226773"/>
            <a:ext cx="0" cy="3236834"/>
          </a:xfrm>
          <a:prstGeom prst="line">
            <a:avLst/>
          </a:prstGeom>
          <a:ln w="190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642976" y="2294351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875376" y="2294351"/>
            <a:ext cx="3973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24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161603" y="2294351"/>
            <a:ext cx="7741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–  12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488181" y="3033274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136768" y="3033274"/>
            <a:ext cx="3827720" cy="560666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Thus, the car will move 12 m before </a:t>
            </a: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it stops </a:t>
            </a: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after the application of brakes.</a:t>
            </a:r>
            <a:endParaRPr lang="en-IN" sz="1600" baseline="300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640819" y="3803129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IN" dirty="0" smtClean="0">
                <a:solidFill>
                  <a:srgbClr val="D60093"/>
                </a:solidFill>
              </a:rPr>
              <a:t>(</a:t>
            </a:r>
            <a:r>
              <a:rPr lang="en-IN" dirty="0" err="1" smtClean="0">
                <a:solidFill>
                  <a:srgbClr val="D60093"/>
                </a:solidFill>
              </a:rPr>
              <a:t>i</a:t>
            </a:r>
            <a:r>
              <a:rPr lang="en-IN" dirty="0">
                <a:solidFill>
                  <a:srgbClr val="D60093"/>
                </a:solidFill>
              </a:rPr>
              <a:t>) </a:t>
            </a:r>
            <a:endParaRPr lang="en-US" dirty="0">
              <a:solidFill>
                <a:srgbClr val="D60093"/>
              </a:solidFill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2007342" y="3803129"/>
            <a:ext cx="2469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v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2257274" y="3803129"/>
            <a:ext cx="987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u + at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640819" y="4092759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2007342" y="4092759"/>
            <a:ext cx="2469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2257274" y="4092759"/>
            <a:ext cx="5886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u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2726668" y="4092759"/>
            <a:ext cx="7553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+ (–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6)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3347864" y="4092759"/>
            <a:ext cx="4635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2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641963" y="4375001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03" name="Rectangle 102"/>
          <p:cNvSpPr>
            <a:spLocks noChangeArrowheads="1"/>
          </p:cNvSpPr>
          <p:nvPr/>
        </p:nvSpPr>
        <p:spPr bwMode="auto">
          <a:xfrm>
            <a:off x="2008486" y="4375001"/>
            <a:ext cx="2469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u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2258418" y="4375001"/>
            <a:ext cx="11320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12 ms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–1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5306645" y="1887796"/>
            <a:ext cx="3410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 s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32833" y="1887796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4860032" y="1887796"/>
            <a:ext cx="4974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sz="14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652120" y="2633125"/>
            <a:ext cx="2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=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884520" y="2633125"/>
            <a:ext cx="6900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0000CC"/>
                </a:solidFill>
              </a:rPr>
              <a:t>12 m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306645" y="2633125"/>
            <a:ext cx="3410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 s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4860032" y="2633125"/>
            <a:ext cx="4974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sz="1400" b="1" dirty="0">
              <a:solidFill>
                <a:srgbClr val="D60093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2" grpId="0"/>
      <p:bldP spid="13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9" grpId="0"/>
      <p:bldP spid="30" grpId="0"/>
      <p:bldP spid="38" grpId="0" animBg="1"/>
      <p:bldP spid="58" grpId="0"/>
      <p:bldP spid="59" grpId="0"/>
      <p:bldP spid="68" grpId="0"/>
      <p:bldP spid="73" grpId="0"/>
      <p:bldP spid="74" grpId="0"/>
      <p:bldP spid="75" grpId="0"/>
      <p:bldP spid="76" grpId="0"/>
      <p:bldP spid="90" grpId="0"/>
      <p:bldP spid="93" grpId="0"/>
      <p:bldP spid="94" grpId="0"/>
      <p:bldP spid="95" grpId="0"/>
      <p:bldP spid="98" grpId="0" animBg="1"/>
      <p:bldP spid="99" grpId="0" animBg="1"/>
      <p:bldP spid="84" grpId="0"/>
      <p:bldP spid="85" grpId="0"/>
      <p:bldP spid="86" grpId="0"/>
      <p:bldP spid="87" grpId="0"/>
      <p:bldP spid="88" grpId="0"/>
      <p:bldP spid="8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77" grpId="0"/>
      <p:bldP spid="7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3" y="165735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/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Motion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301874"/>
            <a:ext cx="4822304" cy="4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uniform circular motion </a:t>
            </a:r>
          </a:p>
        </p:txBody>
      </p:sp>
    </p:spTree>
    <p:extLst>
      <p:ext uri="{BB962C8B-B14F-4D97-AF65-F5344CB8AC3E}">
        <p14:creationId xmlns:p14="http://schemas.microsoft.com/office/powerpoint/2010/main" val="301306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98190" y="2254250"/>
            <a:ext cx="179888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all" dirty="0" smtClean="0">
                <a:ln w="19050"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doni Black"/>
              </a:rPr>
              <a:t>numerical</a:t>
            </a:r>
            <a:endParaRPr lang="en-US" sz="2000" b="1" cap="all" dirty="0">
              <a:ln w="19050"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doni Black"/>
            </a:endParaRPr>
          </a:p>
        </p:txBody>
      </p:sp>
      <p:sp>
        <p:nvSpPr>
          <p:cNvPr id="4" name="Isosceles Triangle 8"/>
          <p:cNvSpPr/>
          <p:nvPr/>
        </p:nvSpPr>
        <p:spPr>
          <a:xfrm>
            <a:off x="-27801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7000" y="1301175"/>
            <a:ext cx="1884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</a:t>
            </a:r>
            <a:r>
              <a:rPr lang="en-US" sz="3200" b="1" dirty="0" smtClean="0">
                <a:solidFill>
                  <a:srgbClr val="C00000"/>
                </a:solidFill>
                <a:latin typeface="Copperplate Gothic Bold" pitchFamily="34" charset="0"/>
              </a:rPr>
              <a:t>C</a:t>
            </a:r>
            <a:endParaRPr lang="en-US" sz="3200" b="1" dirty="0">
              <a:solidFill>
                <a:srgbClr val="C00000"/>
              </a:solidFill>
              <a:latin typeface="Copperplate Gothic Bold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403649" y="2643758"/>
            <a:ext cx="1435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Bodoni Black"/>
              </a:rPr>
              <a:t>Speed =</a:t>
            </a:r>
            <a:endParaRPr lang="en-US" sz="2000" b="1" dirty="0">
              <a:solidFill>
                <a:srgbClr val="C00000"/>
              </a:solidFill>
              <a:latin typeface="Bodoni Black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46167" y="2512467"/>
            <a:ext cx="4254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Bodoni Black"/>
              </a:rPr>
              <a:t>Circumference of the circle</a:t>
            </a:r>
            <a:endParaRPr lang="en-US" sz="2000" b="1" dirty="0">
              <a:solidFill>
                <a:srgbClr val="C00000"/>
              </a:solidFill>
              <a:latin typeface="Bodoni Black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>
            <a:off x="4969728" y="675390"/>
            <a:ext cx="0" cy="438912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307058" y="2852759"/>
            <a:ext cx="749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Bodoni Black"/>
              </a:rPr>
              <a:t>Time</a:t>
            </a:r>
            <a:endParaRPr lang="en-US" sz="2000" b="1" dirty="0">
              <a:solidFill>
                <a:srgbClr val="C00000"/>
              </a:solidFill>
              <a:latin typeface="Bodoni Blac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03648" y="3402799"/>
            <a:ext cx="1435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Bodoni Black"/>
              </a:rPr>
              <a:t>Speed =</a:t>
            </a:r>
            <a:endParaRPr lang="en-US" sz="2000" b="1" dirty="0">
              <a:solidFill>
                <a:srgbClr val="C00000"/>
              </a:solidFill>
              <a:latin typeface="Bodoni Blac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47766" y="3271508"/>
            <a:ext cx="28408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Bodoni Black"/>
              </a:rPr>
              <a:t>Perimeter of field</a:t>
            </a:r>
            <a:endParaRPr lang="en-US" sz="2000" b="1" dirty="0">
              <a:solidFill>
                <a:srgbClr val="C00000"/>
              </a:solidFill>
              <a:latin typeface="Bodoni Black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4258103" y="2266342"/>
            <a:ext cx="0" cy="272529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860017" y="3611800"/>
            <a:ext cx="749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2000" b="1" dirty="0" smtClean="0">
                <a:solidFill>
                  <a:srgbClr val="C00000"/>
                </a:solidFill>
                <a:latin typeface="Bodoni Black"/>
              </a:rPr>
              <a:t>Time</a:t>
            </a:r>
            <a:endParaRPr lang="en-US" sz="2000" b="1" dirty="0">
              <a:solidFill>
                <a:srgbClr val="C00000"/>
              </a:solidFill>
              <a:latin typeface="Bodoni Black"/>
            </a:endParaRPr>
          </a:p>
        </p:txBody>
      </p:sp>
    </p:spTree>
    <p:extLst>
      <p:ext uri="{BB962C8B-B14F-4D97-AF65-F5344CB8AC3E}">
        <p14:creationId xmlns:p14="http://schemas.microsoft.com/office/powerpoint/2010/main" val="3743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  <p:bldP spid="46" grpId="0"/>
          <p:bldP spid="47" grpId="0"/>
          <p:bldP spid="49" grpId="0"/>
          <p:bldP spid="16" grpId="0"/>
          <p:bldP spid="17" grpId="0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3" grpId="2"/>
          <p:bldP spid="3" grpId="3"/>
          <p:bldP spid="4" grpId="0" animBg="1"/>
          <p:bldP spid="6" grpId="0"/>
          <p:bldP spid="46" grpId="0"/>
          <p:bldP spid="47" grpId="0"/>
          <p:bldP spid="49" grpId="0"/>
          <p:bldP spid="16" grpId="0"/>
          <p:bldP spid="17" grpId="0"/>
          <p:bldP spid="19" grpId="0"/>
        </p:bldLst>
      </p:timing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26720" y="195486"/>
            <a:ext cx="5433282" cy="898783"/>
            <a:chOff x="426720" y="195486"/>
            <a:chExt cx="5433282" cy="898783"/>
          </a:xfrm>
        </p:grpSpPr>
        <p:grpSp>
          <p:nvGrpSpPr>
            <p:cNvPr id="2" name="Group 1"/>
            <p:cNvGrpSpPr/>
            <p:nvPr/>
          </p:nvGrpSpPr>
          <p:grpSpPr>
            <a:xfrm>
              <a:off x="749028" y="195486"/>
              <a:ext cx="5110974" cy="898783"/>
              <a:chOff x="762088" y="80261"/>
              <a:chExt cx="7177725" cy="693712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120557"/>
                <a:ext cx="7177725" cy="63064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906718" y="80261"/>
                <a:ext cx="7033094" cy="6937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An artificial satellite is moving in a circular orbit of radius 42250 km. Calculate its speed if it takes 24 hours to revolve around the earth</a:t>
                </a:r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.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21528"/>
              <a:ext cx="640080" cy="640080"/>
              <a:chOff x="4953000" y="3718491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18491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39575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1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706322" y="1246291"/>
            <a:ext cx="29564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Radius of the circular path (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r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) 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361951" y="1246291"/>
            <a:ext cx="939848" cy="338554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604530" y="1246291"/>
            <a:ext cx="13356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42250 km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028695" y="1505677"/>
            <a:ext cx="36752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Time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taken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to complete one round (</a:t>
            </a:r>
            <a:r>
              <a:rPr lang="en-US" sz="1600" b="1" dirty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 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604530" y="1505677"/>
            <a:ext cx="1255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24 hours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361951" y="1868295"/>
            <a:ext cx="1068491" cy="338554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365548" y="1868295"/>
            <a:ext cx="1489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Speed (</a:t>
            </a:r>
            <a:r>
              <a:rPr lang="en-US" alt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alt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  =  ?</a:t>
            </a:r>
            <a:endParaRPr lang="en-US" alt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61951" y="2336765"/>
            <a:ext cx="1273103" cy="338554"/>
          </a:xfrm>
          <a:prstGeom prst="roundRect">
            <a:avLst/>
          </a:prstGeom>
          <a:gradFill flip="none" rotWithShape="1">
            <a:gsLst>
              <a:gs pos="0">
                <a:srgbClr val="97FDFF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Formula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: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630856" y="2336765"/>
            <a:ext cx="992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r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Speed  =</a:t>
            </a:r>
            <a:endParaRPr lang="en-US" sz="16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549744" y="2165702"/>
            <a:ext cx="943072" cy="676795"/>
            <a:chOff x="2549743" y="1949969"/>
            <a:chExt cx="3365209" cy="676795"/>
          </a:xfrm>
        </p:grpSpPr>
        <p:sp>
          <p:nvSpPr>
            <p:cNvPr id="106" name="Rectangle 105"/>
            <p:cNvSpPr/>
            <p:nvPr/>
          </p:nvSpPr>
          <p:spPr>
            <a:xfrm>
              <a:off x="2549743" y="1949969"/>
              <a:ext cx="9605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distance</a:t>
              </a:r>
              <a:endParaRPr lang="en-US" sz="16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rot="5400000">
              <a:off x="4293970" y="669327"/>
              <a:ext cx="0" cy="3241964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3084842" y="2288523"/>
              <a:ext cx="671981" cy="3382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C00000"/>
                  </a:solidFill>
                  <a:latin typeface="Book Antiqua" pitchFamily="18" charset="0"/>
                </a:rPr>
                <a:t>Time</a:t>
              </a:r>
              <a:endParaRPr lang="en-US" sz="16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1656327" y="3472268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894935" y="348598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085435" y="3486997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  <a:sym typeface="Symbol"/>
              </a:rPr>
              <a:t>×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279725" y="3336926"/>
            <a:ext cx="1130439" cy="659188"/>
            <a:chOff x="2951103" y="3534771"/>
            <a:chExt cx="1130439" cy="659800"/>
          </a:xfrm>
        </p:grpSpPr>
        <p:sp>
          <p:nvSpPr>
            <p:cNvPr id="122" name="TextBox 121"/>
            <p:cNvSpPr txBox="1"/>
            <p:nvPr/>
          </p:nvSpPr>
          <p:spPr>
            <a:xfrm>
              <a:off x="2951103" y="3534771"/>
              <a:ext cx="1130439" cy="33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22 × 42250</a:t>
              </a:r>
              <a:endParaRPr lang="en-US" sz="1600" b="1" i="1" baseline="30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3052504" y="3855645"/>
              <a:ext cx="927637" cy="0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997638" y="3855703"/>
              <a:ext cx="771365" cy="33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7  × 24</a:t>
              </a:r>
              <a:endParaRPr lang="en-US" sz="1600" b="1" baseline="30000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</p:grpSp>
      <p:cxnSp>
        <p:nvCxnSpPr>
          <p:cNvPr id="131" name="Straight Connector 130"/>
          <p:cNvCxnSpPr/>
          <p:nvPr/>
        </p:nvCxnSpPr>
        <p:spPr>
          <a:xfrm flipH="1">
            <a:off x="2777014" y="3395465"/>
            <a:ext cx="567264" cy="1573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3173666" y="3929300"/>
            <a:ext cx="175086" cy="1512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2796230" y="3716098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2362509" y="3395465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1930005" y="3533015"/>
            <a:ext cx="192595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1796108" y="3371918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120924" y="321607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909401" y="3140159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21125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909401" y="375774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12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996164" y="3814400"/>
            <a:ext cx="211855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126195" y="384916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6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261209" y="396293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3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652411" y="4116977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40453" y="398172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11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 flipH="1" flipV="1">
            <a:off x="1963712" y="4292447"/>
            <a:ext cx="1083925" cy="0"/>
          </a:xfrm>
          <a:prstGeom prst="line">
            <a:avLst/>
          </a:prstGeom>
          <a:ln w="19050">
            <a:solidFill>
              <a:srgbClr val="0000CC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2213488" y="397685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×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406373" y="3971983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21125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173203" y="428346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7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364364" y="428346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  <a:sym typeface="Symbol"/>
              </a:rPr>
              <a:t>×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577967" y="428346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3149600" algn="l"/>
                <a:tab pos="3482975" algn="l"/>
                <a:tab pos="5892800" algn="l"/>
                <a:tab pos="6342063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1648932" y="4528940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891208" y="4551550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11065 km h</a:t>
            </a:r>
            <a:r>
              <a:rPr lang="en-US" sz="1600" b="1" baseline="30000" dirty="0" smtClean="0">
                <a:solidFill>
                  <a:srgbClr val="0000CC"/>
                </a:solidFill>
                <a:latin typeface="Book Antiqua" pitchFamily="18" charset="0"/>
              </a:rPr>
              <a:t>-1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361951" y="2872432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87023" y="2720441"/>
            <a:ext cx="1107678" cy="650270"/>
            <a:chOff x="1547664" y="2988940"/>
            <a:chExt cx="1107678" cy="650270"/>
          </a:xfrm>
        </p:grpSpPr>
        <p:sp>
          <p:nvSpPr>
            <p:cNvPr id="166" name="Rectangle 165"/>
            <p:cNvSpPr/>
            <p:nvPr/>
          </p:nvSpPr>
          <p:spPr>
            <a:xfrm>
              <a:off x="1547664" y="3135392"/>
              <a:ext cx="5774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 algn="r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v   =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162899" y="2988940"/>
              <a:ext cx="4924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2</a:t>
              </a:r>
              <a:r>
                <a:rPr lang="en-US" sz="1600" b="1" dirty="0" smtClean="0">
                  <a:solidFill>
                    <a:srgbClr val="0000CC"/>
                  </a:solidFill>
                  <a:latin typeface="Symbol" pitchFamily="18" charset="2"/>
                </a:rPr>
                <a:t>p</a:t>
              </a: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r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  <p:cxnSp>
          <p:nvCxnSpPr>
            <p:cNvPr id="168" name="Straight Connector 167"/>
            <p:cNvCxnSpPr/>
            <p:nvPr/>
          </p:nvCxnSpPr>
          <p:spPr>
            <a:xfrm rot="5400000">
              <a:off x="2409120" y="3149504"/>
              <a:ext cx="0" cy="329141"/>
            </a:xfrm>
            <a:prstGeom prst="line">
              <a:avLst/>
            </a:prstGeom>
            <a:ln w="19050">
              <a:solidFill>
                <a:srgbClr val="0000CC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2293849" y="3300656"/>
              <a:ext cx="2535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57200" indent="-457200">
                <a:tabLst>
                  <a:tab pos="115888" algn="l"/>
                  <a:tab pos="4340225" algn="l"/>
                  <a:tab pos="4803775" algn="l"/>
                </a:tabLst>
              </a:pPr>
              <a:r>
                <a:rPr lang="en-US" sz="1600" b="1" dirty="0" smtClean="0">
                  <a:solidFill>
                    <a:srgbClr val="0000CC"/>
                  </a:solidFill>
                  <a:latin typeface="Book Antiqua" pitchFamily="18" charset="0"/>
                </a:rPr>
                <a:t>t</a:t>
              </a:r>
              <a:endParaRPr lang="en-US" sz="1600" b="1" dirty="0">
                <a:solidFill>
                  <a:srgbClr val="0000CC"/>
                </a:solidFill>
                <a:latin typeface="Book Antiqua" pitchFamily="18" charset="0"/>
              </a:endParaRP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1162548" y="4104463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465572" y="4116820"/>
            <a:ext cx="2984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v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1160231" y="4513834"/>
            <a:ext cx="362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463256" y="4526191"/>
            <a:ext cx="298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</a:rPr>
              <a:t>v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68298" y="4574632"/>
            <a:ext cx="920528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028695" y="4574396"/>
            <a:ext cx="3630932" cy="290349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>
                <a:solidFill>
                  <a:prstClr val="black"/>
                </a:solidFill>
                <a:latin typeface="Book Antiqua" pitchFamily="18" charset="0"/>
              </a:rPr>
              <a:t>The speed of satellite = 11065 km h</a:t>
            </a:r>
            <a:r>
              <a:rPr lang="en-IN" sz="1600" baseline="30000" dirty="0">
                <a:solidFill>
                  <a:prstClr val="black"/>
                </a:solidFill>
                <a:latin typeface="Book Antiqua" pitchFamily="18" charset="0"/>
              </a:rPr>
              <a:t>-1</a:t>
            </a:r>
          </a:p>
        </p:txBody>
      </p:sp>
      <p:pic>
        <p:nvPicPr>
          <p:cNvPr id="71" name="Picture 2" descr="http://images.clipartpanda.com/earth-clipart-Earth-clip-art-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637" y="2010092"/>
            <a:ext cx="668733" cy="63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Image result for satellite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01" y="961093"/>
            <a:ext cx="636006" cy="68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/>
          <p:cNvSpPr/>
          <p:nvPr/>
        </p:nvSpPr>
        <p:spPr>
          <a:xfrm>
            <a:off x="6071655" y="1321300"/>
            <a:ext cx="2016224" cy="2016224"/>
          </a:xfrm>
          <a:prstGeom prst="ellipse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7521590" y="2522069"/>
            <a:ext cx="1371593" cy="602344"/>
            <a:chOff x="342182" y="1557882"/>
            <a:chExt cx="1674743" cy="385407"/>
          </a:xfrm>
        </p:grpSpPr>
        <p:sp>
          <p:nvSpPr>
            <p:cNvPr id="75" name="Rounded Rectangular Callout 74"/>
            <p:cNvSpPr/>
            <p:nvPr/>
          </p:nvSpPr>
          <p:spPr>
            <a:xfrm>
              <a:off x="343031" y="1557882"/>
              <a:ext cx="1673045" cy="361354"/>
            </a:xfrm>
            <a:prstGeom prst="wedgeRoundRectCallout">
              <a:avLst>
                <a:gd name="adj1" fmla="val -42387"/>
                <a:gd name="adj2" fmla="val -103909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2182" y="1569124"/>
              <a:ext cx="1674743" cy="374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latin typeface="Book Antiqua" pitchFamily="18" charset="0"/>
                </a:rPr>
                <a:t>Radius </a:t>
              </a:r>
            </a:p>
            <a:p>
              <a:pPr algn="ctr"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>
                  <a:latin typeface="Book Antiqua" pitchFamily="18" charset="0"/>
                </a:rPr>
                <a:t>r</a:t>
              </a:r>
              <a:r>
                <a:rPr lang="en-US" sz="1600" b="1" dirty="0" smtClean="0">
                  <a:latin typeface="Book Antiqua" pitchFamily="18" charset="0"/>
                </a:rPr>
                <a:t> = 42250 km 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079767" y="1974009"/>
            <a:ext cx="1008112" cy="369332"/>
            <a:chOff x="4355976" y="2313922"/>
            <a:chExt cx="1008112" cy="369332"/>
          </a:xfrm>
        </p:grpSpPr>
        <p:cxnSp>
          <p:nvCxnSpPr>
            <p:cNvPr id="78" name="Straight Arrow Connector 77"/>
            <p:cNvCxnSpPr/>
            <p:nvPr/>
          </p:nvCxnSpPr>
          <p:spPr>
            <a:xfrm>
              <a:off x="4355976" y="2643758"/>
              <a:ext cx="100811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oval" w="med" len="med"/>
              <a:tailEnd type="triangle" w="med" len="med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4722815" y="2313922"/>
              <a:ext cx="27443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Book Antiqua" pitchFamily="18" charset="0"/>
                </a:rPr>
                <a:t>r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410471" y="843558"/>
            <a:ext cx="1465555" cy="361019"/>
            <a:chOff x="342182" y="1557882"/>
            <a:chExt cx="1674743" cy="361354"/>
          </a:xfrm>
        </p:grpSpPr>
        <p:sp>
          <p:nvSpPr>
            <p:cNvPr id="81" name="Rounded Rectangular Callout 80"/>
            <p:cNvSpPr/>
            <p:nvPr/>
          </p:nvSpPr>
          <p:spPr>
            <a:xfrm>
              <a:off x="343031" y="1557882"/>
              <a:ext cx="1673045" cy="361354"/>
            </a:xfrm>
            <a:prstGeom prst="wedgeRoundRectCallout">
              <a:avLst>
                <a:gd name="adj1" fmla="val -60942"/>
                <a:gd name="adj2" fmla="val 51235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42182" y="1569124"/>
              <a:ext cx="1674743" cy="338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 smtClean="0">
                  <a:latin typeface="Book Antiqua" pitchFamily="18" charset="0"/>
                </a:rPr>
                <a:t>Time = 24 </a:t>
              </a:r>
              <a:r>
                <a:rPr lang="en-US" sz="1600" b="1" dirty="0" err="1" smtClean="0">
                  <a:latin typeface="Book Antiqua" pitchFamily="18" charset="0"/>
                </a:rPr>
                <a:t>hrs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122638" y="2426604"/>
            <a:ext cx="2110988" cy="361019"/>
            <a:chOff x="342182" y="1557882"/>
            <a:chExt cx="1674743" cy="361354"/>
          </a:xfrm>
        </p:grpSpPr>
        <p:sp>
          <p:nvSpPr>
            <p:cNvPr id="110" name="Rounded Rectangular Callout 109"/>
            <p:cNvSpPr/>
            <p:nvPr/>
          </p:nvSpPr>
          <p:spPr>
            <a:xfrm>
              <a:off x="343031" y="1557882"/>
              <a:ext cx="1673045" cy="361354"/>
            </a:xfrm>
            <a:prstGeom prst="wedgeRoundRectCallout">
              <a:avLst>
                <a:gd name="adj1" fmla="val 42517"/>
                <a:gd name="adj2" fmla="val -99320"/>
                <a:gd name="adj3" fmla="val 16667"/>
              </a:avLst>
            </a:prstGeom>
            <a:solidFill>
              <a:srgbClr val="27F9F4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itchFamily="18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2182" y="1569124"/>
              <a:ext cx="1674743" cy="338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3149600" algn="l"/>
                  <a:tab pos="3482975" algn="l"/>
                  <a:tab pos="5892800" algn="l"/>
                  <a:tab pos="6342063" algn="l"/>
                </a:tabLst>
              </a:pPr>
              <a:r>
                <a:rPr lang="en-US" sz="1600" b="1" dirty="0">
                  <a:latin typeface="Book Antiqua" pitchFamily="18" charset="0"/>
                </a:rPr>
                <a:t>Circumference</a:t>
              </a:r>
              <a:r>
                <a:rPr lang="en-US" sz="1600" b="1" dirty="0" smtClean="0">
                  <a:latin typeface="Book Antiqua" pitchFamily="18" charset="0"/>
                </a:rPr>
                <a:t> = 2</a:t>
              </a:r>
              <a:r>
                <a:rPr lang="en-US" sz="1600" b="1" dirty="0" smtClean="0">
                  <a:latin typeface="Book Antiqua" pitchFamily="18" charset="0"/>
                  <a:sym typeface="Symbol"/>
                </a:rPr>
                <a:t>r</a:t>
              </a:r>
              <a:endParaRPr lang="en-US" sz="1600" b="1" dirty="0"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4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32099E-6 C 0.06112 -4.32099E-6 0.11112 0.08828 0.11112 0.19754 C 0.11112 0.30679 0.06112 0.39537 -3.88889E-6 0.39537 C -0.06111 0.39537 -0.11059 0.30679 -0.11059 0.19754 C -0.11059 0.08828 -0.06111 -4.32099E-6 -3.88889E-6 -4.32099E-6 Z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975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animBg="1"/>
      <p:bldP spid="87" grpId="0"/>
      <p:bldP spid="92" grpId="0"/>
      <p:bldP spid="94" grpId="0"/>
      <p:bldP spid="99" grpId="0" animBg="1"/>
      <p:bldP spid="102" grpId="0"/>
      <p:bldP spid="103" grpId="0" animBg="1"/>
      <p:bldP spid="105" grpId="0"/>
      <p:bldP spid="116" grpId="0"/>
      <p:bldP spid="117" grpId="0"/>
      <p:bldP spid="120" grpId="0"/>
      <p:bldP spid="136" grpId="0"/>
      <p:bldP spid="137" grpId="0"/>
      <p:bldP spid="138" grpId="0"/>
      <p:bldP spid="139" grpId="0"/>
      <p:bldP spid="141" grpId="0"/>
      <p:bldP spid="142" grpId="0"/>
      <p:bldP spid="144" grpId="0"/>
      <p:bldP spid="145" grpId="0"/>
      <p:bldP spid="147" grpId="0"/>
      <p:bldP spid="148" grpId="0"/>
      <p:bldP spid="151" grpId="0"/>
      <p:bldP spid="152" grpId="0"/>
      <p:bldP spid="153" grpId="0"/>
      <p:bldP spid="158" grpId="0"/>
      <p:bldP spid="159" grpId="0"/>
      <p:bldP spid="165" grpId="0" animBg="1"/>
      <p:bldP spid="170" grpId="0"/>
      <p:bldP spid="171" grpId="0"/>
      <p:bldP spid="174" grpId="0"/>
      <p:bldP spid="175" grpId="0"/>
      <p:bldP spid="176" grpId="0" animBg="1"/>
      <p:bldP spid="177" grpId="0" animBg="1"/>
      <p:bldP spid="73" grpId="0" animBg="1"/>
      <p:bldP spid="73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720" y="165516"/>
            <a:ext cx="6293572" cy="916596"/>
            <a:chOff x="426720" y="165516"/>
            <a:chExt cx="6293572" cy="916596"/>
          </a:xfrm>
        </p:grpSpPr>
        <p:grpSp>
          <p:nvGrpSpPr>
            <p:cNvPr id="2" name="Group 1"/>
            <p:cNvGrpSpPr/>
            <p:nvPr/>
          </p:nvGrpSpPr>
          <p:grpSpPr>
            <a:xfrm>
              <a:off x="773742" y="165516"/>
              <a:ext cx="5946550" cy="916596"/>
              <a:chOff x="762088" y="-31210"/>
              <a:chExt cx="5883502" cy="916596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762088" y="-31210"/>
                <a:ext cx="5883502" cy="91659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1118324" y="15572"/>
                <a:ext cx="5467843" cy="8215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algn="l"/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 athlete completes one round of a circular track of diameter 200 m in 40 s. what will be the distance covered and the displacement at the end of 2 minutes 20 s? 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13199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sp>
        <p:nvSpPr>
          <p:cNvPr id="10" name="Rounded Rectangle 9"/>
          <p:cNvSpPr/>
          <p:nvPr/>
        </p:nvSpPr>
        <p:spPr>
          <a:xfrm>
            <a:off x="388416" y="1123110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59632" y="1105214"/>
            <a:ext cx="1430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D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iameter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d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640957" y="1105214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200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259632" y="1483896"/>
            <a:ext cx="14308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Radius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r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40957" y="1483896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39076" y="1343853"/>
            <a:ext cx="267153" cy="628127"/>
            <a:chOff x="4355837" y="2652930"/>
            <a:chExt cx="267153" cy="628127"/>
          </a:xfrm>
        </p:grpSpPr>
        <p:sp>
          <p:nvSpPr>
            <p:cNvPr id="16" name="TextBox 15"/>
            <p:cNvSpPr txBox="1"/>
            <p:nvPr/>
          </p:nvSpPr>
          <p:spPr>
            <a:xfrm>
              <a:off x="4371234" y="2652930"/>
              <a:ext cx="23635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d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55837" y="2942503"/>
              <a:ext cx="2671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395852" y="2966994"/>
              <a:ext cx="187123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201940" y="1482577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429831" y="1342534"/>
            <a:ext cx="506660" cy="628127"/>
            <a:chOff x="4264180" y="2652930"/>
            <a:chExt cx="506660" cy="628127"/>
          </a:xfrm>
        </p:grpSpPr>
        <p:sp>
          <p:nvSpPr>
            <p:cNvPr id="21" name="TextBox 20"/>
            <p:cNvSpPr txBox="1"/>
            <p:nvPr/>
          </p:nvSpPr>
          <p:spPr>
            <a:xfrm>
              <a:off x="4264180" y="2652930"/>
              <a:ext cx="50666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200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83934" y="2942503"/>
              <a:ext cx="26715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366828" y="2966994"/>
              <a:ext cx="301364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854629" y="1482069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40080" y="1851670"/>
            <a:ext cx="2050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for 1 round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640957" y="1851670"/>
            <a:ext cx="811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88416" y="2247251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638360" y="2229355"/>
            <a:ext cx="2657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Distance after 2 min 20 sec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682696" y="2229355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259632" y="2229355"/>
            <a:ext cx="4285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(i)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638360" y="2493852"/>
            <a:ext cx="31602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Displacement after 2 min 20 sec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4682696" y="2493852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238205" y="2493852"/>
            <a:ext cx="4713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(ii) 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3648" y="2907407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3788" y="2907407"/>
            <a:ext cx="2744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Distance covered in 40 s 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82672" y="2907407"/>
            <a:ext cx="2437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Circumference of circle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365300" y="2900318"/>
            <a:ext cx="479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p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r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010794" y="3182342"/>
            <a:ext cx="5661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471775" y="3182342"/>
            <a:ext cx="5245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r>
              <a:rPr lang="en-US" sz="1600" b="1" dirty="0">
                <a:solidFill>
                  <a:srgbClr val="0000CC"/>
                </a:solidFill>
                <a:latin typeface="Symbol" pitchFamily="18" charset="2"/>
              </a:rPr>
              <a:t>p 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4873493" y="3182342"/>
            <a:ext cx="668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×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100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4010794" y="3434710"/>
            <a:ext cx="11176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200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p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920960" y="1743646"/>
            <a:ext cx="1511914" cy="15119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/>
          <p:cNvCxnSpPr/>
          <p:nvPr/>
        </p:nvCxnSpPr>
        <p:spPr>
          <a:xfrm rot="16200000">
            <a:off x="6920960" y="2499603"/>
            <a:ext cx="1511914" cy="0"/>
          </a:xfrm>
          <a:prstGeom prst="straightConnector1">
            <a:avLst/>
          </a:prstGeom>
          <a:ln w="19050">
            <a:solidFill>
              <a:srgbClr val="D6009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466131" y="3833289"/>
            <a:ext cx="28539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Distance covered in 1 s 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284908" y="3657077"/>
            <a:ext cx="2437620" cy="690979"/>
            <a:chOff x="4827064" y="4033396"/>
            <a:chExt cx="2437620" cy="690979"/>
          </a:xfrm>
        </p:grpSpPr>
        <p:sp>
          <p:nvSpPr>
            <p:cNvPr id="49" name="TextBox 48"/>
            <p:cNvSpPr txBox="1"/>
            <p:nvPr/>
          </p:nvSpPr>
          <p:spPr>
            <a:xfrm>
              <a:off x="4827064" y="4033396"/>
              <a:ext cx="24376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Circumference of circle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46589" y="4385821"/>
              <a:ext cx="39857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40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002418" y="4378886"/>
              <a:ext cx="20869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360846" y="3677270"/>
            <a:ext cx="741793" cy="616219"/>
            <a:chOff x="4146183" y="2636263"/>
            <a:chExt cx="741793" cy="616219"/>
          </a:xfrm>
        </p:grpSpPr>
        <p:sp>
          <p:nvSpPr>
            <p:cNvPr id="56" name="TextBox 55"/>
            <p:cNvSpPr txBox="1"/>
            <p:nvPr/>
          </p:nvSpPr>
          <p:spPr>
            <a:xfrm>
              <a:off x="4146183" y="2636263"/>
              <a:ext cx="7417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>
                  <a:solidFill>
                    <a:srgbClr val="0000CC"/>
                  </a:solidFill>
                </a:rPr>
                <a:t>200 </a:t>
              </a:r>
              <a:r>
                <a:rPr lang="en-US" dirty="0">
                  <a:solidFill>
                    <a:srgbClr val="0000CC"/>
                  </a:solidFill>
                  <a:latin typeface="Symbol" pitchFamily="18" charset="2"/>
                </a:rPr>
                <a:t>p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05784" y="2913928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40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4250137" y="2961956"/>
              <a:ext cx="53388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 flipH="1">
            <a:off x="4723217" y="4032887"/>
            <a:ext cx="111248" cy="183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689733" y="3752582"/>
            <a:ext cx="111716" cy="1830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624627" y="4013473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489419" y="3769504"/>
            <a:ext cx="217703" cy="166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299197" y="363212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5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11102" y="4062038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5037956" y="3822774"/>
            <a:ext cx="9124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5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p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95536" y="2917059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6689" flipH="1">
            <a:off x="7390601" y="997656"/>
            <a:ext cx="619423" cy="764550"/>
          </a:xfrm>
          <a:prstGeom prst="rect">
            <a:avLst/>
          </a:prstGeom>
        </p:spPr>
      </p:pic>
      <p:sp>
        <p:nvSpPr>
          <p:cNvPr id="69" name="Rounded Rectangular Callout 68"/>
          <p:cNvSpPr>
            <a:spLocks noChangeArrowheads="1"/>
          </p:cNvSpPr>
          <p:nvPr/>
        </p:nvSpPr>
        <p:spPr bwMode="auto">
          <a:xfrm>
            <a:off x="4345309" y="2067694"/>
            <a:ext cx="1594843" cy="646986"/>
          </a:xfrm>
          <a:prstGeom prst="wedgeRoundRectCallout">
            <a:avLst>
              <a:gd name="adj1" fmla="val -55238"/>
              <a:gd name="adj2" fmla="val 91944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</a:rPr>
              <a:t>1 round of the circular track 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884859" y="4211816"/>
            <a:ext cx="22694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time athlete run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4018725" y="4211816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min 20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018725" y="4455919"/>
            <a:ext cx="1136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(2 × 60)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114123" y="4452017"/>
            <a:ext cx="6174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+  20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4018725" y="4715376"/>
            <a:ext cx="914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6876256" y="2404859"/>
            <a:ext cx="854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CC"/>
                </a:solidFill>
                <a:latin typeface="Book Antiqua" pitchFamily="18" charset="0"/>
              </a:rPr>
              <a:t>d = 200 m</a:t>
            </a:r>
            <a:endParaRPr lang="en-US" sz="12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7614498" y="2070132"/>
                <a:ext cx="946150" cy="6202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tabLst>
                    <a:tab pos="90488" algn="l"/>
                    <a:tab pos="180975" algn="l"/>
                    <a:tab pos="895350" algn="l"/>
                  </a:tabLst>
                </a:pPr>
                <a:r>
                  <a:rPr lang="en-US" sz="1300" b="1" dirty="0" smtClean="0">
                    <a:solidFill>
                      <a:srgbClr val="0000CC"/>
                    </a:solidFill>
                    <a:latin typeface="Book Antiqua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00" b="1" i="1" smtClean="0">
                            <a:solidFill>
                              <a:srgbClr val="0000CC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300" b="1" i="0" dirty="0" smtClean="0">
                            <a:solidFill>
                              <a:srgbClr val="0000CC"/>
                            </a:solidFill>
                            <a:latin typeface="Book Antiqua" pitchFamily="18" charset="0"/>
                          </a:rPr>
                          <m:t>d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300" b="1" i="0" dirty="0" smtClean="0">
                            <a:solidFill>
                              <a:srgbClr val="0000CC"/>
                            </a:solidFill>
                            <a:latin typeface="Book Antiqua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300" b="1" dirty="0">
                    <a:solidFill>
                      <a:srgbClr val="0000CC"/>
                    </a:solidFill>
                    <a:latin typeface="Book Antiqua" pitchFamily="18" charset="0"/>
                  </a:rPr>
                  <a:t> </a:t>
                </a:r>
                <a:endParaRPr lang="en-US" sz="1300" b="1" dirty="0" smtClean="0">
                  <a:solidFill>
                    <a:srgbClr val="0000CC"/>
                  </a:solidFill>
                  <a:latin typeface="Book Antiqua" pitchFamily="18" charset="0"/>
                </a:endParaRPr>
              </a:p>
              <a:p>
                <a:pPr marL="88900" indent="-88900">
                  <a:tabLst>
                    <a:tab pos="88900" algn="l"/>
                    <a:tab pos="895350" algn="l"/>
                  </a:tabLst>
                </a:pPr>
                <a:r>
                  <a:rPr lang="en-US" sz="1300" b="1" dirty="0" smtClean="0">
                    <a:solidFill>
                      <a:srgbClr val="0000CC"/>
                    </a:solidFill>
                    <a:latin typeface="Book Antiqua" pitchFamily="18" charset="0"/>
                  </a:rPr>
                  <a:t>	 = 100 m</a:t>
                </a:r>
                <a:endParaRPr lang="en-US" sz="1300" b="1" dirty="0">
                  <a:solidFill>
                    <a:srgbClr val="0000CC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498" y="2070132"/>
                <a:ext cx="946150" cy="620234"/>
              </a:xfrm>
              <a:prstGeom prst="rect">
                <a:avLst/>
              </a:prstGeom>
              <a:blipFill rotWithShape="0">
                <a:blip r:embed="rId3"/>
                <a:stretch>
                  <a:fillRect l="-645" b="-891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7258150" y="3266430"/>
            <a:ext cx="8695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 = 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1.23457E-7 C 0.06389 1.23457E-7 0.11771 0.09722 0.11771 0.2179 C 0.11771 0.33796 0.06389 0.43642 -0.00173 0.43642 C -0.0677 0.43642 -0.12118 0.33796 -0.12118 0.2179 C -0.12118 0.09722 -0.0677 1.23457E-7 -0.00173 1.23457E-7 Z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2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9" grpId="0"/>
      <p:bldP spid="24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5" grpId="0"/>
      <p:bldP spid="36" grpId="0"/>
      <p:bldP spid="37" grpId="0"/>
      <p:bldP spid="37" grpId="1"/>
      <p:bldP spid="38" grpId="0"/>
      <p:bldP spid="39" grpId="0"/>
      <p:bldP spid="40" grpId="0"/>
      <p:bldP spid="41" grpId="0"/>
      <p:bldP spid="42" grpId="0"/>
      <p:bldP spid="43" grpId="0" animBg="1"/>
      <p:bldP spid="43" grpId="1" animBg="1"/>
      <p:bldP spid="48" grpId="0"/>
      <p:bldP spid="63" grpId="0"/>
      <p:bldP spid="64" grpId="0"/>
      <p:bldP spid="65" grpId="0"/>
      <p:bldP spid="68" grpId="0" animBg="1"/>
      <p:bldP spid="69" grpId="0" animBg="1"/>
      <p:bldP spid="69" grpId="1" animBg="1"/>
      <p:bldP spid="70" grpId="0"/>
      <p:bldP spid="71" grpId="0"/>
      <p:bldP spid="72" grpId="0"/>
      <p:bldP spid="73" grpId="0"/>
      <p:bldP spid="74" grpId="0"/>
      <p:bldP spid="75" grpId="0"/>
      <p:bldP spid="77" grpId="0"/>
      <p:bldP spid="8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6720" y="165516"/>
            <a:ext cx="6305520" cy="916596"/>
            <a:chOff x="426720" y="165516"/>
            <a:chExt cx="6305520" cy="916596"/>
          </a:xfrm>
        </p:grpSpPr>
        <p:grpSp>
          <p:nvGrpSpPr>
            <p:cNvPr id="3" name="Group 2"/>
            <p:cNvGrpSpPr/>
            <p:nvPr/>
          </p:nvGrpSpPr>
          <p:grpSpPr>
            <a:xfrm>
              <a:off x="773742" y="165516"/>
              <a:ext cx="5958498" cy="916596"/>
              <a:chOff x="762088" y="-31210"/>
              <a:chExt cx="5895324" cy="916596"/>
            </a:xfrm>
          </p:grpSpPr>
          <p:sp>
            <p:nvSpPr>
              <p:cNvPr id="7" name="TextBox 6"/>
              <p:cNvSpPr txBox="1">
                <a:spLocks noChangeArrowheads="1"/>
              </p:cNvSpPr>
              <p:nvPr/>
            </p:nvSpPr>
            <p:spPr bwMode="auto">
              <a:xfrm>
                <a:off x="762088" y="-31210"/>
                <a:ext cx="5895324" cy="91659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1118324" y="15572"/>
                <a:ext cx="5467843" cy="8215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algn="l"/>
                <a:r>
                  <a:rPr lang="en-IN" sz="1600" dirty="0" smtClean="0">
                    <a:solidFill>
                      <a:prstClr val="black"/>
                    </a:solidFill>
                    <a:latin typeface="Book Antiqua" pitchFamily="18" charset="0"/>
                  </a:rPr>
                  <a:t>An athlete completes one round of a circular track of diameter 200 m in 40 s. what will be the distance covered and the displacement at the end of 2 minutes 20 s? </a:t>
                </a:r>
                <a:endParaRPr lang="en-IN" sz="1600" dirty="0">
                  <a:solidFill>
                    <a:prstClr val="black"/>
                  </a:solidFill>
                  <a:latin typeface="Book Antiqua" pitchFamily="18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040489" y="3713199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2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251520" y="1059582"/>
            <a:ext cx="299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0000CC"/>
                </a:solidFill>
                <a:latin typeface="Symbol" pitchFamily="18" charset="2"/>
              </a:rPr>
              <a:t>\</a:t>
            </a:r>
            <a:endParaRPr lang="en-US" dirty="0">
              <a:solidFill>
                <a:srgbClr val="0000CC"/>
              </a:solidFill>
              <a:latin typeface="Symbol" pitchFamily="18" charset="2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6332" y="1068374"/>
            <a:ext cx="25606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Distance covered in 140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961450" y="1068374"/>
            <a:ext cx="13163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5 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p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 140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961448" y="1774570"/>
            <a:ext cx="7713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700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3745" y="1776848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×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853227" y="1629066"/>
            <a:ext cx="418723" cy="630508"/>
            <a:chOff x="4307718" y="2636263"/>
            <a:chExt cx="418723" cy="630508"/>
          </a:xfrm>
        </p:grpSpPr>
        <p:sp>
          <p:nvSpPr>
            <p:cNvPr id="20" name="TextBox 19"/>
            <p:cNvSpPr txBox="1"/>
            <p:nvPr/>
          </p:nvSpPr>
          <p:spPr>
            <a:xfrm>
              <a:off x="4307718" y="2636263"/>
              <a:ext cx="41872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22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27470" y="2928217"/>
              <a:ext cx="1792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7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403870" y="2961956"/>
              <a:ext cx="226419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 flipH="1">
            <a:off x="3985845" y="1979558"/>
            <a:ext cx="134610" cy="22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283691" y="1889141"/>
            <a:ext cx="385673" cy="1136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491880" y="1581364"/>
            <a:ext cx="45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100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79912" y="201383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960203" y="2190289"/>
            <a:ext cx="11079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2200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6605" y="2650554"/>
            <a:ext cx="485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(ii)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01652" y="2527444"/>
            <a:ext cx="198617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Number of rounds athlete runs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156545" y="2474342"/>
            <a:ext cx="2681382" cy="690979"/>
            <a:chOff x="4705183" y="4033396"/>
            <a:chExt cx="2681382" cy="690979"/>
          </a:xfrm>
        </p:grpSpPr>
        <p:sp>
          <p:nvSpPr>
            <p:cNvPr id="33" name="TextBox 32"/>
            <p:cNvSpPr txBox="1"/>
            <p:nvPr/>
          </p:nvSpPr>
          <p:spPr>
            <a:xfrm>
              <a:off x="4705183" y="4033396"/>
              <a:ext cx="26813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Distance covered in 140 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064" y="4385821"/>
              <a:ext cx="243762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Distance covered in 40 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862568" y="4378886"/>
              <a:ext cx="23666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961448" y="1351516"/>
            <a:ext cx="11689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700 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p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68569" y="3241095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220324" y="3093313"/>
            <a:ext cx="741793" cy="635271"/>
            <a:chOff x="4146183" y="2636263"/>
            <a:chExt cx="741793" cy="635271"/>
          </a:xfrm>
        </p:grpSpPr>
        <p:sp>
          <p:nvSpPr>
            <p:cNvPr id="40" name="TextBox 39"/>
            <p:cNvSpPr txBox="1"/>
            <p:nvPr/>
          </p:nvSpPr>
          <p:spPr>
            <a:xfrm>
              <a:off x="4146183" y="2636263"/>
              <a:ext cx="74179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700 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p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176785" y="2932980"/>
              <a:ext cx="6805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200 </a:t>
              </a:r>
              <a:r>
                <a:rPr lang="en-US" dirty="0" smtClean="0">
                  <a:solidFill>
                    <a:srgbClr val="0000CC"/>
                  </a:solidFill>
                  <a:latin typeface="Symbol" pitchFamily="18" charset="2"/>
                </a:rPr>
                <a:t>p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250137" y="2953898"/>
              <a:ext cx="53388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3920789" y="3238817"/>
            <a:ext cx="14318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3.5 rounds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59776" y="2650711"/>
            <a:ext cx="308098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206739" y="3716392"/>
            <a:ext cx="28926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3 full rounds + 1 half round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465635" y="4019541"/>
            <a:ext cx="5516065" cy="338554"/>
          </a:xfrm>
          <a:prstGeom prst="rect">
            <a:avLst/>
          </a:prstGeom>
          <a:solidFill>
            <a:srgbClr val="27F9F4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dk1"/>
                </a:solidFill>
                <a:latin typeface="Book Antiqua" pitchFamily="18" charset="0"/>
              </a:rPr>
              <a:t>Person is at the opposite side of the track after 3.5 round.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463550" y="4018047"/>
            <a:ext cx="14818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Displacement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1898674" y="4018047"/>
            <a:ext cx="21082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Diameter of track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937926" y="4031590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200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06543" y="4456658"/>
            <a:ext cx="661537" cy="302763"/>
          </a:xfrm>
          <a:prstGeom prst="roundRect">
            <a:avLst/>
          </a:prstGeom>
          <a:gradFill flip="none" rotWithShape="1">
            <a:gsLst>
              <a:gs pos="0">
                <a:srgbClr val="CC99FF"/>
              </a:gs>
              <a:gs pos="5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Ans</a:t>
            </a:r>
            <a:r>
              <a:rPr lang="en-US" sz="1600" b="1" dirty="0" smtClean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ell MT" pitchFamily="18" charset="0"/>
              </a:rPr>
              <a:t>: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1600" y="4471475"/>
            <a:ext cx="4695775" cy="519625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70400">
                <a:srgbClr val="FFFFB4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230188" indent="-230188">
              <a:defRPr b="1">
                <a:latin typeface="Bell MT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tabLst>
                <a:tab pos="339725" algn="l"/>
              </a:tabLst>
            </a:pPr>
            <a:r>
              <a:rPr lang="en-IN" sz="1600" dirty="0" smtClean="0">
                <a:solidFill>
                  <a:prstClr val="black"/>
                </a:solidFill>
                <a:latin typeface="Book Antiqua" pitchFamily="18" charset="0"/>
              </a:rPr>
              <a:t>After 2 min 20 s, the distance covered in 2200 m and displacement is 200 m</a:t>
            </a:r>
            <a:endParaRPr lang="en-IN" sz="1600" baseline="30000" dirty="0" smtClean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920398" y="1735630"/>
            <a:ext cx="1511914" cy="151191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/>
          <p:nvPr/>
        </p:nvCxnSpPr>
        <p:spPr>
          <a:xfrm rot="16200000">
            <a:off x="6920398" y="2491587"/>
            <a:ext cx="1511914" cy="0"/>
          </a:xfrm>
          <a:prstGeom prst="straightConnector1">
            <a:avLst/>
          </a:prstGeom>
          <a:ln w="19050">
            <a:solidFill>
              <a:srgbClr val="D6009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6875694" y="2396843"/>
            <a:ext cx="854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CC"/>
                </a:solidFill>
                <a:latin typeface="Book Antiqua" pitchFamily="18" charset="0"/>
              </a:rPr>
              <a:t>d = 200 m</a:t>
            </a:r>
            <a:endParaRPr lang="en-US" sz="12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6689" flipH="1">
            <a:off x="7390039" y="985390"/>
            <a:ext cx="619423" cy="764550"/>
          </a:xfrm>
          <a:prstGeom prst="rect">
            <a:avLst/>
          </a:prstGeom>
        </p:spPr>
      </p:pic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1850937" y="3722504"/>
            <a:ext cx="15121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3.5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rounds   =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6689" flipH="1">
            <a:off x="7391018" y="985390"/>
            <a:ext cx="619423" cy="7645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6689" flipH="1">
            <a:off x="7391018" y="989792"/>
            <a:ext cx="619423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4.32099E-6 C 0.06389 4.32099E-6 0.11771 0.09722 0.11771 0.2179 C 0.11771 0.33796 0.06389 0.43642 -0.00174 0.43642 C -0.06771 0.43642 -0.12118 0.33796 -0.12118 0.2179 C -0.12118 0.09722 -0.06771 4.32099E-6 -0.00174 4.32099E-6 Z " pathEditMode="relative" rAng="0" ptsTypes="AAAAA">
                                      <p:cBhvr>
                                        <p:cTn id="11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2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8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4.32099E-6 L 0.04792 0.01697 C 0.10868 0.0824 0.11875 0.17993 0.11875 0.21882 C 0.11875 0.26265 0.10451 0.36666 0.04288 0.42314 L -0.00174 0.43888 " pathEditMode="relative" rAng="0" ptsTypes="AAAAA">
                                      <p:cBhvr>
                                        <p:cTn id="1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4" y="21944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7" grpId="0"/>
      <p:bldP spid="28" grpId="0"/>
      <p:bldP spid="29" grpId="0"/>
      <p:bldP spid="30" grpId="0"/>
      <p:bldP spid="31" grpId="0"/>
      <p:bldP spid="37" grpId="0"/>
      <p:bldP spid="38" grpId="0"/>
      <p:bldP spid="43" grpId="0"/>
      <p:bldP spid="44" grpId="0"/>
      <p:bldP spid="45" grpId="0"/>
      <p:bldP spid="46" grpId="0" animBg="1"/>
      <p:bldP spid="46" grpId="1" animBg="1"/>
      <p:bldP spid="47" grpId="0"/>
      <p:bldP spid="48" grpId="0"/>
      <p:bldP spid="49" grpId="0"/>
      <p:bldP spid="50" grpId="0" animBg="1"/>
      <p:bldP spid="51" grpId="0" animBg="1"/>
      <p:bldP spid="5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26720" y="339684"/>
            <a:ext cx="6531851" cy="916596"/>
            <a:chOff x="426720" y="165516"/>
            <a:chExt cx="6531851" cy="916596"/>
          </a:xfrm>
        </p:grpSpPr>
        <p:grpSp>
          <p:nvGrpSpPr>
            <p:cNvPr id="2" name="Group 1"/>
            <p:cNvGrpSpPr/>
            <p:nvPr/>
          </p:nvGrpSpPr>
          <p:grpSpPr>
            <a:xfrm>
              <a:off x="539551" y="165516"/>
              <a:ext cx="6419020" cy="916596"/>
              <a:chOff x="530381" y="-31210"/>
              <a:chExt cx="6350963" cy="916596"/>
            </a:xfrm>
          </p:grpSpPr>
          <p:sp>
            <p:nvSpPr>
              <p:cNvPr id="3" name="TextBox 2"/>
              <p:cNvSpPr txBox="1">
                <a:spLocks noChangeArrowheads="1"/>
              </p:cNvSpPr>
              <p:nvPr/>
            </p:nvSpPr>
            <p:spPr bwMode="auto">
              <a:xfrm>
                <a:off x="530381" y="-31210"/>
                <a:ext cx="6350961" cy="916596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FFFF00"/>
                  </a:gs>
                  <a:gs pos="70400">
                    <a:srgbClr val="FFFFB4"/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30188" indent="-230188" algn="l"/>
                <a:endParaRPr lang="en-US" dirty="0">
                  <a:solidFill>
                    <a:prstClr val="black"/>
                  </a:solidFill>
                  <a:latin typeface="Bell MT" pitchFamily="18" charset="0"/>
                </a:endParaRPr>
              </a:p>
            </p:txBody>
          </p:sp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86619" y="15572"/>
                <a:ext cx="5994725" cy="8215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b="1">
                    <a:solidFill>
                      <a:schemeClr val="tx1"/>
                    </a:solidFill>
                    <a:latin typeface="Bookman Old Style" panose="02050604050505020204" pitchFamily="18" charset="0"/>
                  </a:defRPr>
                </a:lvl1pPr>
              </a:lstStyle>
              <a:p>
                <a:pPr marL="266700" indent="-266700" algn="l"/>
                <a:r>
                  <a:rPr lang="en-IN" sz="1600" dirty="0">
                    <a:solidFill>
                      <a:prstClr val="black"/>
                    </a:solidFill>
                    <a:latin typeface="Book Antiqua" pitchFamily="18" charset="0"/>
                  </a:rPr>
                  <a:t>	A farmer moves along the boundary of a square field of side 10 m in 40 s. What will be the magnitude of displacement of the farmer at the end of 2 minutes 20 seconds?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26720" y="313886"/>
              <a:ext cx="640080" cy="640080"/>
              <a:chOff x="4953000" y="3700907"/>
              <a:chExt cx="640080" cy="64008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953000" y="3700907"/>
                <a:ext cx="640080" cy="640080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  <a:effectLst>
                <a:glow rad="127000">
                  <a:schemeClr val="tx1"/>
                </a:glo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040489" y="3713199"/>
                <a:ext cx="455574" cy="58477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extrusionH="57150" contourW="6350" prstMaterial="metal">
                  <a:bevelT w="127000" h="31750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3200" b="1" cap="all" dirty="0" smtClean="0">
                    <a:ln w="19050">
                      <a:solidFill>
                        <a:schemeClr val="tx1"/>
                      </a:solidFill>
                    </a:ln>
                    <a:solidFill>
                      <a:srgbClr val="FFFF0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itchFamily="18" charset="0"/>
                  </a:rPr>
                  <a:t>3</a:t>
                </a:r>
                <a:endParaRPr lang="en-US" sz="3200" b="1" cap="all" dirty="0">
                  <a:ln w="190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sp>
        <p:nvSpPr>
          <p:cNvPr id="10" name="Rounded Rectangle 9"/>
          <p:cNvSpPr/>
          <p:nvPr/>
        </p:nvSpPr>
        <p:spPr>
          <a:xfrm>
            <a:off x="388416" y="1369848"/>
            <a:ext cx="931922" cy="302763"/>
          </a:xfrm>
          <a:prstGeom prst="roundRect">
            <a:avLst/>
          </a:prstGeom>
          <a:gradFill flip="none" rotWithShape="1">
            <a:gsLst>
              <a:gs pos="49000">
                <a:srgbClr val="FFECF9"/>
              </a:gs>
              <a:gs pos="0">
                <a:srgbClr val="FFA7E2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Given :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59632" y="1351952"/>
            <a:ext cx="2362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Side of the square field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05053" y="1351952"/>
            <a:ext cx="902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1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0 m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516380" y="2098408"/>
            <a:ext cx="2050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Time for 1 round (</a:t>
            </a:r>
            <a:r>
              <a:rPr lang="en-US" sz="1600" b="1" dirty="0" smtClean="0">
                <a:solidFill>
                  <a:srgbClr val="C00000"/>
                </a:solidFill>
                <a:latin typeface="Book Antiqua" pitchFamily="18" charset="0"/>
              </a:rPr>
              <a:t>t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517257" y="2098408"/>
            <a:ext cx="811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88416" y="2493989"/>
            <a:ext cx="1031236" cy="302763"/>
          </a:xfrm>
          <a:prstGeom prst="roundRect">
            <a:avLst/>
          </a:prstGeom>
          <a:gradFill flip="none" rotWithShape="1">
            <a:gsLst>
              <a:gs pos="0">
                <a:srgbClr val="FFCC66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638360" y="2476093"/>
            <a:ext cx="3196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Displacement after 2 min 20 sec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682696" y="2476093"/>
            <a:ext cx="5549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?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259632" y="2476093"/>
            <a:ext cx="4285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0000CC"/>
                </a:solidFill>
                <a:latin typeface="Book Antiqua" pitchFamily="18" charset="0"/>
              </a:rPr>
              <a:t>(i)</a:t>
            </a:r>
            <a:endParaRPr lang="en-IN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03648" y="2994491"/>
            <a:ext cx="4013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ctr"/>
            <a:r>
              <a:rPr lang="en-US" dirty="0" smtClean="0">
                <a:solidFill>
                  <a:srgbClr val="C00000"/>
                </a:solidFill>
              </a:rPr>
              <a:t>(i)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73788" y="2994491"/>
            <a:ext cx="2744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Distance covered in 40 s   =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82672" y="2994491"/>
            <a:ext cx="2437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dirty="0" smtClean="0">
                <a:solidFill>
                  <a:srgbClr val="C00000"/>
                </a:solidFill>
              </a:rPr>
              <a:t>Perimeter of field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365300" y="2987402"/>
            <a:ext cx="6238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40 m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66131" y="3508070"/>
            <a:ext cx="28539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Distance covered in 1 s   =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284908" y="3384121"/>
            <a:ext cx="2437620" cy="690979"/>
            <a:chOff x="4827064" y="4033396"/>
            <a:chExt cx="2437620" cy="690979"/>
          </a:xfrm>
        </p:grpSpPr>
        <p:sp>
          <p:nvSpPr>
            <p:cNvPr id="49" name="TextBox 48"/>
            <p:cNvSpPr txBox="1"/>
            <p:nvPr/>
          </p:nvSpPr>
          <p:spPr>
            <a:xfrm>
              <a:off x="4827064" y="4033396"/>
              <a:ext cx="243762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Perimeter of field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46589" y="4385821"/>
              <a:ext cx="39857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40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002418" y="4378886"/>
              <a:ext cx="2086912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34897" y="3376104"/>
            <a:ext cx="603059" cy="592166"/>
            <a:chOff x="4220234" y="2660316"/>
            <a:chExt cx="603059" cy="592166"/>
          </a:xfrm>
        </p:grpSpPr>
        <p:sp>
          <p:nvSpPr>
            <p:cNvPr id="56" name="TextBox 55"/>
            <p:cNvSpPr txBox="1"/>
            <p:nvPr/>
          </p:nvSpPr>
          <p:spPr>
            <a:xfrm>
              <a:off x="4220234" y="2660316"/>
              <a:ext cx="60305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40 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05784" y="2913928"/>
              <a:ext cx="42259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dirty="0" smtClean="0">
                  <a:solidFill>
                    <a:srgbClr val="0000CC"/>
                  </a:solidFill>
                </a:rPr>
                <a:t>40</a:t>
              </a:r>
              <a:endParaRPr lang="en-US" dirty="0">
                <a:solidFill>
                  <a:srgbClr val="0000CC"/>
                </a:solidFill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4250137" y="2961956"/>
              <a:ext cx="533885" cy="0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 flipH="1">
            <a:off x="4672884" y="3707668"/>
            <a:ext cx="161581" cy="1431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657342" y="3475703"/>
            <a:ext cx="172362" cy="1332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441167" y="3287610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 Antiqua" pitchFamily="18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411102" y="3789082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tabLst>
                <a:tab pos="115888" algn="l"/>
                <a:tab pos="4340225" algn="l"/>
                <a:tab pos="4803775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 Antiqua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5037956" y="3497555"/>
            <a:ext cx="8002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  1</a:t>
            </a:r>
            <a:r>
              <a:rPr lang="en-US" sz="1600" b="1" dirty="0" smtClean="0">
                <a:solidFill>
                  <a:srgbClr val="0000CC"/>
                </a:solidFill>
                <a:latin typeface="Symbol" pitchFamily="18" charset="2"/>
              </a:rPr>
              <a:t>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m</a:t>
            </a:r>
            <a:endParaRPr lang="en-US" sz="1600" b="1" baseline="30000" dirty="0" smtClean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95536" y="3004143"/>
            <a:ext cx="1126217" cy="302763"/>
          </a:xfrm>
          <a:prstGeom prst="roundRect">
            <a:avLst/>
          </a:prstGeom>
          <a:gradFill flip="none" rotWithShape="1">
            <a:gsLst>
              <a:gs pos="0">
                <a:srgbClr val="66FF66"/>
              </a:gs>
              <a:gs pos="62000">
                <a:srgbClr val="ECFFEC"/>
              </a:gs>
              <a:gs pos="98333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C00000"/>
                </a:solidFill>
                <a:effectLst>
                  <a:innerShdw blurRad="114300">
                    <a:prstClr val="black"/>
                  </a:innerShdw>
                </a:effectLst>
                <a:latin typeface="Book Antiqua" pitchFamily="18" charset="0"/>
              </a:rPr>
              <a:t>Solution : </a:t>
            </a:r>
          </a:p>
        </p:txBody>
      </p:sp>
      <p:sp>
        <p:nvSpPr>
          <p:cNvPr id="69" name="Rounded Rectangular Callout 68"/>
          <p:cNvSpPr>
            <a:spLocks noChangeArrowheads="1"/>
          </p:cNvSpPr>
          <p:nvPr/>
        </p:nvSpPr>
        <p:spPr bwMode="auto">
          <a:xfrm>
            <a:off x="4220119" y="2378022"/>
            <a:ext cx="1318052" cy="534699"/>
          </a:xfrm>
          <a:prstGeom prst="wedgeRoundRectCallout">
            <a:avLst>
              <a:gd name="adj1" fmla="val -55238"/>
              <a:gd name="adj2" fmla="val 91944"/>
              <a:gd name="adj3" fmla="val 16667"/>
            </a:avLst>
          </a:prstGeom>
          <a:solidFill>
            <a:srgbClr val="00FF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Book Antiqua" pitchFamily="18" charset="0"/>
              </a:rPr>
              <a:t>1 round of the field</a:t>
            </a:r>
            <a:endParaRPr lang="en-US" sz="1600" b="1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638361" y="4098994"/>
            <a:ext cx="25159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Total time farmer moves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4018725" y="4098994"/>
            <a:ext cx="1393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2 min 20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018725" y="4343097"/>
            <a:ext cx="1136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(2 × 60)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114123" y="4339195"/>
            <a:ext cx="6174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+  20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4018725" y="4602554"/>
            <a:ext cx="9140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= </a:t>
            </a:r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140 s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417728" y="1585105"/>
            <a:ext cx="1135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perimeter</a:t>
            </a:r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3514633" y="1585105"/>
            <a:ext cx="9989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10 × 4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3515247" y="1823076"/>
            <a:ext cx="9028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rgbClr val="0000CC"/>
                </a:solidFill>
                <a:latin typeface="Book Antiqua" pitchFamily="18" charset="0"/>
              </a:rPr>
              <a:t>40 m</a:t>
            </a:r>
            <a:endParaRPr lang="en-US" sz="1600" b="1" baseline="30000" dirty="0">
              <a:solidFill>
                <a:srgbClr val="0000CC"/>
              </a:solidFill>
              <a:latin typeface="Book Antiqua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6898921" y="1416745"/>
            <a:ext cx="1487021" cy="1800191"/>
            <a:chOff x="5465459" y="1558875"/>
            <a:chExt cx="2153107" cy="1516931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730480" y="1851670"/>
              <a:ext cx="0" cy="93610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7373960" y="1851670"/>
              <a:ext cx="0" cy="93610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>
              <a:off x="6552220" y="1022489"/>
              <a:ext cx="0" cy="165836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>
              <a:off x="6552220" y="1953829"/>
              <a:ext cx="0" cy="1658364"/>
            </a:xfrm>
            <a:prstGeom prst="line">
              <a:avLst/>
            </a:prstGeom>
            <a:ln w="19050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 bwMode="auto">
            <a:xfrm>
              <a:off x="5465459" y="2737252"/>
              <a:ext cx="344966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A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5465459" y="1558875"/>
              <a:ext cx="320922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B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 bwMode="auto">
            <a:xfrm>
              <a:off x="7286423" y="1558875"/>
              <a:ext cx="332143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C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 bwMode="auto">
            <a:xfrm>
              <a:off x="7262378" y="2737252"/>
              <a:ext cx="356188" cy="33855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1600" b="1" dirty="0" smtClean="0">
                  <a:solidFill>
                    <a:srgbClr val="000066"/>
                  </a:solidFill>
                  <a:latin typeface="Book Antiqua" pitchFamily="18" charset="0"/>
                </a:rPr>
                <a:t>D</a:t>
              </a:r>
              <a:endParaRPr kumimoji="1" lang="en-IN" sz="1600" b="1" dirty="0" smtClean="0">
                <a:solidFill>
                  <a:srgbClr val="000066"/>
                </a:solidFill>
                <a:latin typeface="Book Antiqua" pitchFamily="18" charset="0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5728892" y="2206947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7373167" y="2211710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6524976" y="1788423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6200000" flipH="1">
              <a:off x="6526508" y="2719763"/>
              <a:ext cx="0" cy="126495"/>
            </a:xfrm>
            <a:prstGeom prst="line">
              <a:avLst/>
            </a:prstGeom>
            <a:ln w="19050">
              <a:solidFill>
                <a:srgbClr val="000066"/>
              </a:solidFill>
              <a:headEnd type="triangl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/>
          <p:nvPr/>
        </p:nvSpPr>
        <p:spPr>
          <a:xfrm>
            <a:off x="7382473" y="1442809"/>
            <a:ext cx="612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10 m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192760" y="3043441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 Antiqua" panose="02040602050305030304" pitchFamily="18" charset="0"/>
              </a:rPr>
              <a:t> t = 40 s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11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25" grpId="0"/>
      <p:bldP spid="26" grpId="0"/>
      <p:bldP spid="27" grpId="0" animBg="1"/>
      <p:bldP spid="28" grpId="0"/>
      <p:bldP spid="29" grpId="0"/>
      <p:bldP spid="30" grpId="0"/>
      <p:bldP spid="35" grpId="0"/>
      <p:bldP spid="36" grpId="0"/>
      <p:bldP spid="37" grpId="0"/>
      <p:bldP spid="37" grpId="1"/>
      <p:bldP spid="38" grpId="0"/>
      <p:bldP spid="48" grpId="0"/>
      <p:bldP spid="63" grpId="0"/>
      <p:bldP spid="64" grpId="0"/>
      <p:bldP spid="65" grpId="0"/>
      <p:bldP spid="68" grpId="0" animBg="1"/>
      <p:bldP spid="69" grpId="0" animBg="1"/>
      <p:bldP spid="69" grpId="1" animBg="1"/>
      <p:bldP spid="70" grpId="0"/>
      <p:bldP spid="71" grpId="0"/>
      <p:bldP spid="72" grpId="0"/>
      <p:bldP spid="73" grpId="0"/>
      <p:bldP spid="74" grpId="0"/>
      <p:bldP spid="76" grpId="0"/>
      <p:bldP spid="78" grpId="0"/>
      <p:bldP spid="79" grpId="0"/>
      <p:bldP spid="96" grpId="0"/>
      <p:bldP spid="9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f2bf75bd3d7b0ce4b6dfefb1246c63c2cef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8103</TotalTime>
  <Words>8970</Words>
  <Application>Microsoft Office PowerPoint</Application>
  <PresentationFormat>On-screen Show (16:9)</PresentationFormat>
  <Paragraphs>2995</Paragraphs>
  <Slides>124</Slides>
  <Notes>14</Notes>
  <HiddenSlides>1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9" baseType="lpstr">
      <vt:lpstr>Office Theme</vt:lpstr>
      <vt:lpstr>3_Office Theme</vt:lpstr>
      <vt:lpstr>1_Office Theme</vt:lpstr>
      <vt:lpstr>2_Office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 User</cp:lastModifiedBy>
  <cp:revision>1420</cp:revision>
  <dcterms:created xsi:type="dcterms:W3CDTF">2013-07-31T12:47:49Z</dcterms:created>
  <dcterms:modified xsi:type="dcterms:W3CDTF">2021-09-04T07:02:10Z</dcterms:modified>
</cp:coreProperties>
</file>